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7.png" ContentType="image/png"/>
  <Override PartName="/ppt/media/image16.png" ContentType="image/png"/>
  <Override PartName="/ppt/media/image2.png" ContentType="image/pn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
        <p:nvSpPr>
          <p:cNvPr id="26" name="PlaceHolder 2"/>
          <p:cNvSpPr>
            <a:spLocks noGrp="1"/>
          </p:cNvSpPr>
          <p:nvPr>
            <p:ph type="body"/>
          </p:nvPr>
        </p:nvSpPr>
        <p:spPr>
          <a:xfrm>
            <a:off x="311760" y="1171440"/>
            <a:ext cx="8519760" cy="162000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311760" y="2945880"/>
            <a:ext cx="8519760" cy="1620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311760" y="1171440"/>
            <a:ext cx="4157280" cy="162000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4677120" y="1171440"/>
            <a:ext cx="4157280" cy="162000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311760" y="2945880"/>
            <a:ext cx="4157280" cy="162000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4677120" y="2945880"/>
            <a:ext cx="4157280" cy="1620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311760" y="1171440"/>
            <a:ext cx="2743200" cy="162000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3192480" y="1171440"/>
            <a:ext cx="2743200" cy="162000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73200" y="1171440"/>
            <a:ext cx="2743200" cy="162000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311760" y="2945880"/>
            <a:ext cx="2743200" cy="162000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3192480" y="2945880"/>
            <a:ext cx="2743200" cy="162000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6073200" y="2945880"/>
            <a:ext cx="2743200" cy="1620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
        <p:nvSpPr>
          <p:cNvPr id="44" name="PlaceHolder 2"/>
          <p:cNvSpPr>
            <a:spLocks noGrp="1"/>
          </p:cNvSpPr>
          <p:nvPr>
            <p:ph type="subTitle"/>
          </p:nvPr>
        </p:nvSpPr>
        <p:spPr>
          <a:xfrm>
            <a:off x="311760" y="1171440"/>
            <a:ext cx="8519760" cy="3396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
        <p:nvSpPr>
          <p:cNvPr id="46" name="PlaceHolder 2"/>
          <p:cNvSpPr>
            <a:spLocks noGrp="1"/>
          </p:cNvSpPr>
          <p:nvPr>
            <p:ph type="body"/>
          </p:nvPr>
        </p:nvSpPr>
        <p:spPr>
          <a:xfrm>
            <a:off x="311760" y="1171440"/>
            <a:ext cx="8519760" cy="3396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
        <p:nvSpPr>
          <p:cNvPr id="48" name="PlaceHolder 2"/>
          <p:cNvSpPr>
            <a:spLocks noGrp="1"/>
          </p:cNvSpPr>
          <p:nvPr>
            <p:ph type="body"/>
          </p:nvPr>
        </p:nvSpPr>
        <p:spPr>
          <a:xfrm>
            <a:off x="311760" y="1171440"/>
            <a:ext cx="4157280" cy="3396600"/>
          </a:xfrm>
          <a:prstGeom prst="rect">
            <a:avLst/>
          </a:prstGeom>
        </p:spPr>
        <p:txBody>
          <a:bodyPr lIns="0" rIns="0" tIns="0" bIns="0">
            <a:normAutofit/>
          </a:bodyPr>
          <a:p>
            <a:endParaRPr b="0" lang="en-IN" sz="3200" spc="-1" strike="noStrike">
              <a:latin typeface="Arial"/>
            </a:endParaRPr>
          </a:p>
        </p:txBody>
      </p:sp>
      <p:sp>
        <p:nvSpPr>
          <p:cNvPr id="49" name="PlaceHolder 3"/>
          <p:cNvSpPr>
            <a:spLocks noGrp="1"/>
          </p:cNvSpPr>
          <p:nvPr>
            <p:ph type="body"/>
          </p:nvPr>
        </p:nvSpPr>
        <p:spPr>
          <a:xfrm>
            <a:off x="4677120" y="1171440"/>
            <a:ext cx="4157280" cy="3396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11760" y="444960"/>
            <a:ext cx="8519760" cy="28396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
        <p:nvSpPr>
          <p:cNvPr id="53" name="PlaceHolder 2"/>
          <p:cNvSpPr>
            <a:spLocks noGrp="1"/>
          </p:cNvSpPr>
          <p:nvPr>
            <p:ph type="body"/>
          </p:nvPr>
        </p:nvSpPr>
        <p:spPr>
          <a:xfrm>
            <a:off x="311760" y="1171440"/>
            <a:ext cx="4157280" cy="1620000"/>
          </a:xfrm>
          <a:prstGeom prst="rect">
            <a:avLst/>
          </a:prstGeom>
        </p:spPr>
        <p:txBody>
          <a:bodyPr lIns="0" rIns="0" tIns="0" bIns="0">
            <a:normAutofit/>
          </a:bodyPr>
          <a:p>
            <a:endParaRPr b="0" lang="en-IN" sz="3200" spc="-1" strike="noStrike">
              <a:latin typeface="Arial"/>
            </a:endParaRPr>
          </a:p>
        </p:txBody>
      </p:sp>
      <p:sp>
        <p:nvSpPr>
          <p:cNvPr id="54" name="PlaceHolder 3"/>
          <p:cNvSpPr>
            <a:spLocks noGrp="1"/>
          </p:cNvSpPr>
          <p:nvPr>
            <p:ph type="body"/>
          </p:nvPr>
        </p:nvSpPr>
        <p:spPr>
          <a:xfrm>
            <a:off x="4677120" y="1171440"/>
            <a:ext cx="4157280" cy="3396600"/>
          </a:xfrm>
          <a:prstGeom prst="rect">
            <a:avLst/>
          </a:prstGeom>
        </p:spPr>
        <p:txBody>
          <a:bodyPr lIns="0" rIns="0" tIns="0" bIns="0">
            <a:normAutofit/>
          </a:bodyPr>
          <a:p>
            <a:endParaRPr b="0" lang="en-IN" sz="3200" spc="-1" strike="noStrike">
              <a:latin typeface="Arial"/>
            </a:endParaRPr>
          </a:p>
        </p:txBody>
      </p:sp>
      <p:sp>
        <p:nvSpPr>
          <p:cNvPr id="55" name="PlaceHolder 4"/>
          <p:cNvSpPr>
            <a:spLocks noGrp="1"/>
          </p:cNvSpPr>
          <p:nvPr>
            <p:ph type="body"/>
          </p:nvPr>
        </p:nvSpPr>
        <p:spPr>
          <a:xfrm>
            <a:off x="311760" y="2945880"/>
            <a:ext cx="4157280" cy="1620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subTitle"/>
          </p:nvPr>
        </p:nvSpPr>
        <p:spPr>
          <a:xfrm>
            <a:off x="311760" y="1171440"/>
            <a:ext cx="8519760" cy="3396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
        <p:nvSpPr>
          <p:cNvPr id="57" name="PlaceHolder 2"/>
          <p:cNvSpPr>
            <a:spLocks noGrp="1"/>
          </p:cNvSpPr>
          <p:nvPr>
            <p:ph type="body"/>
          </p:nvPr>
        </p:nvSpPr>
        <p:spPr>
          <a:xfrm>
            <a:off x="311760" y="1171440"/>
            <a:ext cx="4157280" cy="339660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4677120" y="1171440"/>
            <a:ext cx="4157280" cy="162000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4677120" y="2945880"/>
            <a:ext cx="4157280" cy="1620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
        <p:nvSpPr>
          <p:cNvPr id="61" name="PlaceHolder 2"/>
          <p:cNvSpPr>
            <a:spLocks noGrp="1"/>
          </p:cNvSpPr>
          <p:nvPr>
            <p:ph type="body"/>
          </p:nvPr>
        </p:nvSpPr>
        <p:spPr>
          <a:xfrm>
            <a:off x="311760" y="1171440"/>
            <a:ext cx="4157280" cy="162000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4677120" y="1171440"/>
            <a:ext cx="4157280" cy="162000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311760" y="2945880"/>
            <a:ext cx="8519760" cy="1620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311760" y="1171440"/>
            <a:ext cx="8519760" cy="162000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311760" y="2945880"/>
            <a:ext cx="8519760" cy="1620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
        <p:nvSpPr>
          <p:cNvPr id="68" name="PlaceHolder 2"/>
          <p:cNvSpPr>
            <a:spLocks noGrp="1"/>
          </p:cNvSpPr>
          <p:nvPr>
            <p:ph type="body"/>
          </p:nvPr>
        </p:nvSpPr>
        <p:spPr>
          <a:xfrm>
            <a:off x="311760" y="1171440"/>
            <a:ext cx="4157280" cy="162000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4677120" y="1171440"/>
            <a:ext cx="4157280" cy="162000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311760" y="2945880"/>
            <a:ext cx="4157280" cy="1620000"/>
          </a:xfrm>
          <a:prstGeom prst="rect">
            <a:avLst/>
          </a:prstGeom>
        </p:spPr>
        <p:txBody>
          <a:bodyPr lIns="0" rIns="0" tIns="0" bIns="0">
            <a:normAutofit/>
          </a:bodyPr>
          <a:p>
            <a:endParaRPr b="0" lang="en-IN" sz="3200" spc="-1" strike="noStrike">
              <a:latin typeface="Arial"/>
            </a:endParaRPr>
          </a:p>
        </p:txBody>
      </p:sp>
      <p:sp>
        <p:nvSpPr>
          <p:cNvPr id="71" name="PlaceHolder 5"/>
          <p:cNvSpPr>
            <a:spLocks noGrp="1"/>
          </p:cNvSpPr>
          <p:nvPr>
            <p:ph type="body"/>
          </p:nvPr>
        </p:nvSpPr>
        <p:spPr>
          <a:xfrm>
            <a:off x="4677120" y="2945880"/>
            <a:ext cx="4157280" cy="1620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
        <p:nvSpPr>
          <p:cNvPr id="73" name="PlaceHolder 2"/>
          <p:cNvSpPr>
            <a:spLocks noGrp="1"/>
          </p:cNvSpPr>
          <p:nvPr>
            <p:ph type="body"/>
          </p:nvPr>
        </p:nvSpPr>
        <p:spPr>
          <a:xfrm>
            <a:off x="311760" y="1171440"/>
            <a:ext cx="2743200" cy="162000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3192480" y="1171440"/>
            <a:ext cx="2743200" cy="1620000"/>
          </a:xfrm>
          <a:prstGeom prst="rect">
            <a:avLst/>
          </a:prstGeom>
        </p:spPr>
        <p:txBody>
          <a:bodyPr lIns="0" rIns="0" tIns="0" bIns="0">
            <a:normAutofit/>
          </a:bodyPr>
          <a:p>
            <a:endParaRPr b="0" lang="en-IN" sz="3200" spc="-1" strike="noStrike">
              <a:latin typeface="Arial"/>
            </a:endParaRPr>
          </a:p>
        </p:txBody>
      </p:sp>
      <p:sp>
        <p:nvSpPr>
          <p:cNvPr id="75" name="PlaceHolder 4"/>
          <p:cNvSpPr>
            <a:spLocks noGrp="1"/>
          </p:cNvSpPr>
          <p:nvPr>
            <p:ph type="body"/>
          </p:nvPr>
        </p:nvSpPr>
        <p:spPr>
          <a:xfrm>
            <a:off x="6073200" y="1171440"/>
            <a:ext cx="2743200" cy="1620000"/>
          </a:xfrm>
          <a:prstGeom prst="rect">
            <a:avLst/>
          </a:prstGeom>
        </p:spPr>
        <p:txBody>
          <a:bodyPr lIns="0" rIns="0" tIns="0" bIns="0">
            <a:normAutofit/>
          </a:bodyPr>
          <a:p>
            <a:endParaRPr b="0" lang="en-IN" sz="3200" spc="-1" strike="noStrike">
              <a:latin typeface="Arial"/>
            </a:endParaRPr>
          </a:p>
        </p:txBody>
      </p:sp>
      <p:sp>
        <p:nvSpPr>
          <p:cNvPr id="76" name="PlaceHolder 5"/>
          <p:cNvSpPr>
            <a:spLocks noGrp="1"/>
          </p:cNvSpPr>
          <p:nvPr>
            <p:ph type="body"/>
          </p:nvPr>
        </p:nvSpPr>
        <p:spPr>
          <a:xfrm>
            <a:off x="311760" y="2945880"/>
            <a:ext cx="2743200" cy="1620000"/>
          </a:xfrm>
          <a:prstGeom prst="rect">
            <a:avLst/>
          </a:prstGeom>
        </p:spPr>
        <p:txBody>
          <a:bodyPr lIns="0" rIns="0" tIns="0" bIns="0">
            <a:normAutofit/>
          </a:bodyPr>
          <a:p>
            <a:endParaRPr b="0" lang="en-IN" sz="3200" spc="-1" strike="noStrike">
              <a:latin typeface="Arial"/>
            </a:endParaRPr>
          </a:p>
        </p:txBody>
      </p:sp>
      <p:sp>
        <p:nvSpPr>
          <p:cNvPr id="77" name="PlaceHolder 6"/>
          <p:cNvSpPr>
            <a:spLocks noGrp="1"/>
          </p:cNvSpPr>
          <p:nvPr>
            <p:ph type="body"/>
          </p:nvPr>
        </p:nvSpPr>
        <p:spPr>
          <a:xfrm>
            <a:off x="3192480" y="2945880"/>
            <a:ext cx="2743200" cy="1620000"/>
          </a:xfrm>
          <a:prstGeom prst="rect">
            <a:avLst/>
          </a:prstGeom>
        </p:spPr>
        <p:txBody>
          <a:bodyPr lIns="0" rIns="0" tIns="0" bIns="0">
            <a:normAutofit/>
          </a:bodyPr>
          <a:p>
            <a:endParaRPr b="0" lang="en-IN" sz="3200" spc="-1" strike="noStrike">
              <a:latin typeface="Arial"/>
            </a:endParaRPr>
          </a:p>
        </p:txBody>
      </p:sp>
      <p:sp>
        <p:nvSpPr>
          <p:cNvPr id="78" name="PlaceHolder 7"/>
          <p:cNvSpPr>
            <a:spLocks noGrp="1"/>
          </p:cNvSpPr>
          <p:nvPr>
            <p:ph type="body"/>
          </p:nvPr>
        </p:nvSpPr>
        <p:spPr>
          <a:xfrm>
            <a:off x="6073200" y="2945880"/>
            <a:ext cx="2743200" cy="1620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311760" y="1171440"/>
            <a:ext cx="8519760" cy="3396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
        <p:nvSpPr>
          <p:cNvPr id="9" name="PlaceHolder 2"/>
          <p:cNvSpPr>
            <a:spLocks noGrp="1"/>
          </p:cNvSpPr>
          <p:nvPr>
            <p:ph type="body"/>
          </p:nvPr>
        </p:nvSpPr>
        <p:spPr>
          <a:xfrm>
            <a:off x="311760" y="1171440"/>
            <a:ext cx="4157280" cy="339660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4677120" y="1171440"/>
            <a:ext cx="4157280" cy="3396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444960"/>
            <a:ext cx="8519760" cy="28396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
        <p:nvSpPr>
          <p:cNvPr id="14" name="PlaceHolder 2"/>
          <p:cNvSpPr>
            <a:spLocks noGrp="1"/>
          </p:cNvSpPr>
          <p:nvPr>
            <p:ph type="body"/>
          </p:nvPr>
        </p:nvSpPr>
        <p:spPr>
          <a:xfrm>
            <a:off x="311760" y="1171440"/>
            <a:ext cx="4157280" cy="162000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4677120" y="1171440"/>
            <a:ext cx="4157280" cy="339660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311760" y="2945880"/>
            <a:ext cx="4157280" cy="1620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
        <p:nvSpPr>
          <p:cNvPr id="18" name="PlaceHolder 2"/>
          <p:cNvSpPr>
            <a:spLocks noGrp="1"/>
          </p:cNvSpPr>
          <p:nvPr>
            <p:ph type="body"/>
          </p:nvPr>
        </p:nvSpPr>
        <p:spPr>
          <a:xfrm>
            <a:off x="311760" y="1171440"/>
            <a:ext cx="4157280" cy="339660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4677120" y="1171440"/>
            <a:ext cx="4157280" cy="162000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4677120" y="2945880"/>
            <a:ext cx="4157280" cy="1620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438480"/>
            <a:ext cx="8519760" cy="625320"/>
          </a:xfrm>
          <a:prstGeom prst="rect">
            <a:avLst/>
          </a:prstGeom>
        </p:spPr>
        <p:txBody>
          <a:bodyPr lIns="0" rIns="0" tIns="0" bIns="0" anchor="ctr"/>
          <a:p>
            <a:pPr algn="ctr"/>
            <a:endParaRPr b="0" lang="en-IN" sz="4400" spc="-1" strike="noStrike">
              <a:latin typeface="Arial"/>
            </a:endParaRPr>
          </a:p>
        </p:txBody>
      </p:sp>
      <p:sp>
        <p:nvSpPr>
          <p:cNvPr id="22" name="PlaceHolder 2"/>
          <p:cNvSpPr>
            <a:spLocks noGrp="1"/>
          </p:cNvSpPr>
          <p:nvPr>
            <p:ph type="body"/>
          </p:nvPr>
        </p:nvSpPr>
        <p:spPr>
          <a:xfrm>
            <a:off x="311760" y="1171440"/>
            <a:ext cx="4157280" cy="162000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4677120" y="1171440"/>
            <a:ext cx="4157280" cy="162000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311760" y="2945880"/>
            <a:ext cx="8519760" cy="162000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p:cNvSpPr/>
          <p:nvPr/>
        </p:nvSpPr>
        <p:spPr>
          <a:xfrm>
            <a:off x="0" y="0"/>
            <a:ext cx="9143280" cy="1711080"/>
          </a:xfrm>
          <a:prstGeom prst="rect">
            <a:avLst/>
          </a:prstGeom>
          <a:solidFill>
            <a:schemeClr val="lt2"/>
          </a:solidFill>
          <a:ln>
            <a:noFill/>
          </a:ln>
        </p:spPr>
        <p:style>
          <a:lnRef idx="0"/>
          <a:fillRef idx="0"/>
          <a:effectRef idx="0"/>
          <a:fontRef idx="minor"/>
        </p:style>
      </p:sp>
      <p:sp>
        <p:nvSpPr>
          <p:cNvPr id="1" name="CustomShape 2"/>
          <p:cNvSpPr/>
          <p:nvPr/>
        </p:nvSpPr>
        <p:spPr>
          <a:xfrm>
            <a:off x="641880" y="3597480"/>
            <a:ext cx="389520" cy="360"/>
          </a:xfrm>
          <a:custGeom>
            <a:avLst/>
            <a:gdLst/>
            <a:ahLst/>
            <a:rect l="l" t="t" r="r" b="b"/>
            <a:pathLst>
              <a:path w="21600" h="21600">
                <a:moveTo>
                  <a:pt x="0" y="0"/>
                </a:moveTo>
                <a:lnTo>
                  <a:pt x="21600" y="21600"/>
                </a:lnTo>
              </a:path>
            </a:pathLst>
          </a:custGeom>
          <a:noFill/>
          <a:ln w="28440">
            <a:solidFill>
              <a:schemeClr val="accent1"/>
            </a:solidFill>
            <a:round/>
          </a:ln>
        </p:spPr>
        <p:style>
          <a:lnRef idx="0"/>
          <a:fillRef idx="0"/>
          <a:effectRef idx="0"/>
          <a:fontRef idx="minor"/>
        </p:style>
      </p:sp>
      <p:sp>
        <p:nvSpPr>
          <p:cNvPr id="2" name="PlaceHolder 3"/>
          <p:cNvSpPr>
            <a:spLocks noGrp="1"/>
          </p:cNvSpPr>
          <p:nvPr>
            <p:ph type="title"/>
          </p:nvPr>
        </p:nvSpPr>
        <p:spPr>
          <a:xfrm>
            <a:off x="311760" y="444960"/>
            <a:ext cx="8519760" cy="61236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0"/>
        </a:solidFill>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fillRef idx="0"/>
          <a:effectRef idx="0"/>
          <a:fontRef idx="minor"/>
        </p:style>
      </p:sp>
      <p:sp>
        <p:nvSpPr>
          <p:cNvPr id="41" name="PlaceHolder 2"/>
          <p:cNvSpPr>
            <a:spLocks noGrp="1"/>
          </p:cNvSpPr>
          <p:nvPr>
            <p:ph type="title"/>
          </p:nvPr>
        </p:nvSpPr>
        <p:spPr>
          <a:xfrm>
            <a:off x="311760" y="444960"/>
            <a:ext cx="8519760" cy="61236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42" name="PlaceHolder 3"/>
          <p:cNvSpPr>
            <a:spLocks noGrp="1"/>
          </p:cNvSpPr>
          <p:nvPr>
            <p:ph type="body"/>
          </p:nvPr>
        </p:nvSpPr>
        <p:spPr>
          <a:xfrm>
            <a:off x="311760" y="1171440"/>
            <a:ext cx="8519760" cy="3396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12640" y="1893240"/>
            <a:ext cx="8118000" cy="1522080"/>
          </a:xfrm>
          <a:prstGeom prst="rect">
            <a:avLst/>
          </a:prstGeom>
          <a:noFill/>
          <a:ln>
            <a:noFill/>
          </a:ln>
        </p:spPr>
        <p:style>
          <a:lnRef idx="0"/>
          <a:fillRef idx="0"/>
          <a:effectRef idx="0"/>
          <a:fontRef idx="minor"/>
        </p:style>
        <p:txBody>
          <a:bodyPr lIns="90000" rIns="90000" tIns="91440" bIns="91440" anchor="b"/>
          <a:p>
            <a:pPr algn="ctr">
              <a:lnSpc>
                <a:spcPct val="100000"/>
              </a:lnSpc>
            </a:pPr>
            <a:r>
              <a:rPr b="0" lang="en-IN" sz="4200" spc="-1" strike="noStrike">
                <a:solidFill>
                  <a:srgbClr val="fffbf0"/>
                </a:solidFill>
                <a:latin typeface="Old Standard TT"/>
                <a:ea typeface="Old Standard TT"/>
              </a:rPr>
              <a:t>FINAL REVIEW PRESENTATION</a:t>
            </a:r>
            <a:endParaRPr b="0" lang="en-IN" sz="4200" spc="-1" strike="noStrike">
              <a:latin typeface="Arial"/>
            </a:endParaRPr>
          </a:p>
        </p:txBody>
      </p:sp>
      <p:sp>
        <p:nvSpPr>
          <p:cNvPr id="80" name="CustomShape 2"/>
          <p:cNvSpPr/>
          <p:nvPr/>
        </p:nvSpPr>
        <p:spPr>
          <a:xfrm>
            <a:off x="512640" y="3840480"/>
            <a:ext cx="8118000" cy="78696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400" spc="-1" strike="noStrike">
                <a:solidFill>
                  <a:srgbClr val="b7b7b7"/>
                </a:solidFill>
                <a:latin typeface="Old Standard TT"/>
                <a:ea typeface="Old Standard TT"/>
              </a:rPr>
              <a:t>ARINJAY JAIN 16BIT0059</a:t>
            </a:r>
            <a:br/>
            <a:r>
              <a:rPr b="0" lang="en-IN" sz="2400" spc="-1" strike="noStrike">
                <a:solidFill>
                  <a:srgbClr val="b7b7b7"/>
                </a:solidFill>
                <a:latin typeface="Old Standard TT"/>
                <a:ea typeface="Old Standard TT"/>
              </a:rPr>
              <a:t>GUIDE: MANGAYARKARASI R</a:t>
            </a:r>
            <a:endParaRPr b="0" lang="en-IN" sz="2400" spc="-1" strike="noStrike">
              <a:latin typeface="Arial"/>
            </a:endParaRPr>
          </a:p>
        </p:txBody>
      </p:sp>
      <p:pic>
        <p:nvPicPr>
          <p:cNvPr id="81" name="" descr=""/>
          <p:cNvPicPr/>
          <p:nvPr/>
        </p:nvPicPr>
        <p:blipFill>
          <a:blip r:embed="rId1"/>
          <a:stretch/>
        </p:blipFill>
        <p:spPr>
          <a:xfrm>
            <a:off x="144000" y="3758400"/>
            <a:ext cx="2230560" cy="7056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738360" y="170280"/>
            <a:ext cx="6956640" cy="524520"/>
          </a:xfrm>
          <a:prstGeom prst="rect">
            <a:avLst/>
          </a:prstGeom>
          <a:noFill/>
          <a:ln>
            <a:noFill/>
          </a:ln>
        </p:spPr>
        <p:style>
          <a:lnRef idx="0"/>
          <a:fillRef idx="0"/>
          <a:effectRef idx="0"/>
          <a:fontRef idx="minor"/>
        </p:style>
        <p:txBody>
          <a:bodyPr lIns="90000" rIns="90000" tIns="91440" bIns="91440"/>
          <a:p>
            <a:pPr>
              <a:lnSpc>
                <a:spcPct val="100000"/>
              </a:lnSpc>
            </a:pPr>
            <a:r>
              <a:rPr b="0" lang="en-IN" sz="1400" spc="-1" strike="noStrike">
                <a:solidFill>
                  <a:srgbClr val="000000"/>
                </a:solidFill>
                <a:latin typeface="Old Standard TT"/>
                <a:ea typeface="Old Standard TT"/>
              </a:rPr>
              <a:t>Inserting the song into the database after fingerprints are created in both mono and stereo channels</a:t>
            </a:r>
            <a:endParaRPr b="0" lang="en-IN" sz="1400" spc="-1" strike="noStrike">
              <a:latin typeface="Arial"/>
            </a:endParaRPr>
          </a:p>
        </p:txBody>
      </p:sp>
      <p:pic>
        <p:nvPicPr>
          <p:cNvPr id="101" name="Google Shape;116;p22" descr=""/>
          <p:cNvPicPr/>
          <p:nvPr/>
        </p:nvPicPr>
        <p:blipFill>
          <a:blip r:embed="rId1"/>
          <a:stretch/>
        </p:blipFill>
        <p:spPr>
          <a:xfrm>
            <a:off x="482760" y="848160"/>
            <a:ext cx="8248680" cy="368172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000000"/>
                </a:solidFill>
                <a:latin typeface="Old Standard TT"/>
                <a:ea typeface="Old Standard TT"/>
              </a:rPr>
              <a:t>PROPOSED SYSTEM</a:t>
            </a:r>
            <a:endParaRPr b="0" lang="en-IN" sz="3000" spc="-1" strike="noStrike">
              <a:latin typeface="Arial"/>
            </a:endParaRPr>
          </a:p>
        </p:txBody>
      </p:sp>
      <p:sp>
        <p:nvSpPr>
          <p:cNvPr id="103"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marL="457200" indent="-342360">
              <a:lnSpc>
                <a:spcPct val="150000"/>
              </a:lnSpc>
              <a:buClr>
                <a:srgbClr val="000000"/>
              </a:buClr>
              <a:buFont typeface="Old Standard TT"/>
              <a:buChar char="●"/>
            </a:pPr>
            <a:r>
              <a:rPr b="0" lang="en-IN" sz="1800" spc="-1" strike="noStrike">
                <a:solidFill>
                  <a:srgbClr val="000000"/>
                </a:solidFill>
                <a:latin typeface="Old Standard TT"/>
                <a:ea typeface="Old Standard TT"/>
              </a:rPr>
              <a:t>After the database is created, input audio is required.</a:t>
            </a:r>
            <a:endParaRPr b="0" lang="en-IN" sz="1800" spc="-1" strike="noStrike">
              <a:latin typeface="Arial"/>
            </a:endParaRPr>
          </a:p>
          <a:p>
            <a:pPr marL="457200" indent="-342360">
              <a:lnSpc>
                <a:spcPct val="150000"/>
              </a:lnSpc>
              <a:buClr>
                <a:srgbClr val="000000"/>
              </a:buClr>
              <a:buFont typeface="Old Standard TT"/>
              <a:buChar char="●"/>
            </a:pPr>
            <a:r>
              <a:rPr b="0" lang="en-IN" sz="1800" spc="-1" strike="noStrike">
                <a:solidFill>
                  <a:srgbClr val="000000"/>
                </a:solidFill>
                <a:latin typeface="Old Standard TT"/>
                <a:ea typeface="Old Standard TT"/>
              </a:rPr>
              <a:t>The input audio is played from the microphone and recorded through the terminal for the number of seconds required.</a:t>
            </a:r>
            <a:endParaRPr b="0" lang="en-IN" sz="1800" spc="-1" strike="noStrike">
              <a:latin typeface="Arial"/>
            </a:endParaRPr>
          </a:p>
          <a:p>
            <a:pPr marL="457200" indent="-342360">
              <a:lnSpc>
                <a:spcPct val="150000"/>
              </a:lnSpc>
              <a:buClr>
                <a:srgbClr val="000000"/>
              </a:buClr>
              <a:buFont typeface="Old Standard TT"/>
              <a:buChar char="●"/>
            </a:pPr>
            <a:r>
              <a:rPr b="0" lang="en-IN" sz="1800" spc="-1" strike="noStrike">
                <a:solidFill>
                  <a:srgbClr val="000000"/>
                </a:solidFill>
                <a:latin typeface="Old Standard TT"/>
                <a:ea typeface="Old Standard TT"/>
              </a:rPr>
              <a:t>The input audio is then fingerprinted, and its values are matched with the existing database.</a:t>
            </a:r>
            <a:endParaRPr b="0" lang="en-IN"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000000"/>
                </a:solidFill>
                <a:latin typeface="Old Standard TT"/>
                <a:ea typeface="Old Standard TT"/>
              </a:rPr>
              <a:t>PROPOSED SYSTEM</a:t>
            </a:r>
            <a:endParaRPr b="0" lang="en-IN" sz="3000" spc="-1" strike="noStrike">
              <a:latin typeface="Arial"/>
            </a:endParaRPr>
          </a:p>
        </p:txBody>
      </p:sp>
      <p:sp>
        <p:nvSpPr>
          <p:cNvPr id="105"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marL="457200" indent="-342360">
              <a:lnSpc>
                <a:spcPct val="150000"/>
              </a:lnSpc>
              <a:buClr>
                <a:srgbClr val="000000"/>
              </a:buClr>
              <a:buFont typeface="Old Standard TT"/>
              <a:buChar char="●"/>
            </a:pPr>
            <a:r>
              <a:rPr b="0" lang="en-IN" sz="1800" spc="-1" strike="noStrike">
                <a:solidFill>
                  <a:srgbClr val="000000"/>
                </a:solidFill>
                <a:latin typeface="Old Standard TT"/>
                <a:ea typeface="Old Standard TT"/>
              </a:rPr>
              <a:t>For the matched hash values, time offset difference is calculated.</a:t>
            </a:r>
            <a:endParaRPr b="0" lang="en-IN" sz="1800" spc="-1" strike="noStrike">
              <a:latin typeface="Arial"/>
            </a:endParaRPr>
          </a:p>
          <a:p>
            <a:pPr marL="457200" indent="-342360">
              <a:lnSpc>
                <a:spcPct val="150000"/>
              </a:lnSpc>
              <a:buClr>
                <a:srgbClr val="000000"/>
              </a:buClr>
              <a:buFont typeface="Old Standard TT"/>
              <a:buChar char="●"/>
            </a:pPr>
            <a:r>
              <a:rPr b="0" lang="en-IN" sz="1800" spc="-1" strike="noStrike">
                <a:solidFill>
                  <a:srgbClr val="000000"/>
                </a:solidFill>
                <a:latin typeface="Old Standard TT"/>
                <a:ea typeface="Old Standard TT"/>
              </a:rPr>
              <a:t>Match with constant offset differences with input signal is selected as the correct output and the name of the song is then displayed as the output along with the confidence of it being a correct match.</a:t>
            </a:r>
            <a:endParaRPr b="0" lang="en-IN"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311760" y="272160"/>
            <a:ext cx="8519760" cy="50796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IN" sz="1800" spc="-1" strike="noStrike">
                <a:solidFill>
                  <a:srgbClr val="000000"/>
                </a:solidFill>
                <a:latin typeface="Old Standard TT"/>
                <a:ea typeface="Old Standard TT"/>
              </a:rPr>
              <a:t>Input audio being heard for 10 seconds from the microphone </a:t>
            </a:r>
            <a:endParaRPr b="0" lang="en-IN" sz="1800" spc="-1" strike="noStrike">
              <a:latin typeface="Arial"/>
            </a:endParaRPr>
          </a:p>
        </p:txBody>
      </p:sp>
      <p:pic>
        <p:nvPicPr>
          <p:cNvPr id="107" name="Google Shape;134;p25" descr=""/>
          <p:cNvPicPr/>
          <p:nvPr/>
        </p:nvPicPr>
        <p:blipFill>
          <a:blip r:embed="rId1"/>
          <a:stretch/>
        </p:blipFill>
        <p:spPr>
          <a:xfrm>
            <a:off x="606600" y="706320"/>
            <a:ext cx="7301160" cy="40572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311760" y="144360"/>
            <a:ext cx="8519760" cy="74916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IN" sz="1800" spc="-1" strike="noStrike">
                <a:solidFill>
                  <a:srgbClr val="000000"/>
                </a:solidFill>
                <a:latin typeface="Old Standard TT"/>
                <a:ea typeface="Old Standard TT"/>
              </a:rPr>
              <a:t>Fingerprints matched and time offset differences calculated for the match, output of song name “Bohemian Rhapsody” along with confidence is printed.</a:t>
            </a:r>
            <a:endParaRPr b="0" lang="en-IN" sz="1800" spc="-1" strike="noStrike">
              <a:latin typeface="Arial"/>
            </a:endParaRPr>
          </a:p>
        </p:txBody>
      </p:sp>
      <p:pic>
        <p:nvPicPr>
          <p:cNvPr id="109" name="Google Shape;140;p26" descr=""/>
          <p:cNvPicPr/>
          <p:nvPr/>
        </p:nvPicPr>
        <p:blipFill>
          <a:blip r:embed="rId1"/>
          <a:stretch/>
        </p:blipFill>
        <p:spPr>
          <a:xfrm>
            <a:off x="1561680" y="1217520"/>
            <a:ext cx="6285960" cy="360612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000000"/>
                </a:solidFill>
                <a:latin typeface="Old Standard TT"/>
                <a:ea typeface="Old Standard TT"/>
              </a:rPr>
              <a:t>MODULES</a:t>
            </a:r>
            <a:endParaRPr b="0" lang="en-IN" sz="3000" spc="-1" strike="noStrike">
              <a:latin typeface="Arial"/>
            </a:endParaRPr>
          </a:p>
        </p:txBody>
      </p:sp>
      <p:sp>
        <p:nvSpPr>
          <p:cNvPr id="111"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000000"/>
              </a:buClr>
              <a:buFont typeface="Old Standard TT"/>
              <a:buAutoNum type="arabicPeriod"/>
            </a:pPr>
            <a:r>
              <a:rPr b="0" lang="en-IN" sz="1800" spc="-1" strike="noStrike">
                <a:solidFill>
                  <a:srgbClr val="000000"/>
                </a:solidFill>
                <a:latin typeface="Old Standard TT"/>
                <a:ea typeface="Old Standard TT"/>
              </a:rPr>
              <a:t>Creating Database and Storing Values</a:t>
            </a:r>
            <a:endParaRPr b="0" lang="en-IN" sz="1800" spc="-1" strike="noStrike">
              <a:latin typeface="Arial"/>
            </a:endParaRPr>
          </a:p>
          <a:p>
            <a:pPr lvl="1" marL="914400" indent="-316800">
              <a:lnSpc>
                <a:spcPct val="150000"/>
              </a:lnSpc>
              <a:buClr>
                <a:srgbClr val="000000"/>
              </a:buClr>
              <a:buFont typeface="Old Standard TT"/>
              <a:buAutoNum type="alphaLcPeriod"/>
            </a:pPr>
            <a:r>
              <a:rPr b="0" lang="en-IN" sz="1400" spc="-1" strike="noStrike">
                <a:solidFill>
                  <a:srgbClr val="000000"/>
                </a:solidFill>
                <a:latin typeface="Old Standard TT"/>
                <a:ea typeface="Old Standard TT"/>
              </a:rPr>
              <a:t>SQLite databases is created with songs </a:t>
            </a:r>
            <a:br/>
            <a:r>
              <a:rPr b="0" lang="en-IN" sz="1400" spc="-1" strike="noStrike">
                <a:solidFill>
                  <a:srgbClr val="000000"/>
                </a:solidFill>
                <a:latin typeface="Old Standard TT"/>
                <a:ea typeface="Old Standard TT"/>
              </a:rPr>
              <a:t>and fingerprints table</a:t>
            </a:r>
            <a:endParaRPr b="0" lang="en-IN" sz="1400" spc="-1" strike="noStrike">
              <a:latin typeface="Arial"/>
            </a:endParaRPr>
          </a:p>
          <a:p>
            <a:pPr lvl="1" marL="914400" indent="-316800">
              <a:lnSpc>
                <a:spcPct val="150000"/>
              </a:lnSpc>
              <a:buClr>
                <a:srgbClr val="000000"/>
              </a:buClr>
              <a:buFont typeface="Old Standard TT"/>
              <a:buAutoNum type="alphaLcPeriod"/>
            </a:pPr>
            <a:r>
              <a:rPr b="0" lang="en-IN" sz="1400" spc="-1" strike="noStrike">
                <a:solidFill>
                  <a:srgbClr val="000000"/>
                </a:solidFill>
                <a:latin typeface="Old Standard TT"/>
                <a:ea typeface="Old Standard TT"/>
              </a:rPr>
              <a:t>Songs are stored in a directory </a:t>
            </a:r>
            <a:br/>
            <a:r>
              <a:rPr b="0" lang="en-IN" sz="1400" spc="-1" strike="noStrike">
                <a:solidFill>
                  <a:srgbClr val="000000"/>
                </a:solidFill>
                <a:latin typeface="Old Standard TT"/>
                <a:ea typeface="Old Standard TT"/>
              </a:rPr>
              <a:t>as .mp3 files</a:t>
            </a:r>
            <a:endParaRPr b="0" lang="en-IN" sz="1400" spc="-1" strike="noStrike">
              <a:latin typeface="Arial"/>
            </a:endParaRPr>
          </a:p>
          <a:p>
            <a:pPr lvl="1" marL="914400" indent="-316800">
              <a:lnSpc>
                <a:spcPct val="150000"/>
              </a:lnSpc>
              <a:buClr>
                <a:srgbClr val="000000"/>
              </a:buClr>
              <a:buFont typeface="Old Standard TT"/>
              <a:buAutoNum type="alphaLcPeriod"/>
            </a:pPr>
            <a:r>
              <a:rPr b="0" lang="en-IN" sz="1400" spc="-1" strike="noStrike">
                <a:solidFill>
                  <a:srgbClr val="000000"/>
                </a:solidFill>
                <a:latin typeface="Old Standard TT"/>
                <a:ea typeface="Old Standard TT"/>
              </a:rPr>
              <a:t>All of them are fingerprinted and </a:t>
            </a:r>
            <a:br/>
            <a:r>
              <a:rPr b="0" lang="en-IN" sz="1400" spc="-1" strike="noStrike">
                <a:solidFill>
                  <a:srgbClr val="000000"/>
                </a:solidFill>
                <a:latin typeface="Old Standard TT"/>
                <a:ea typeface="Old Standard TT"/>
              </a:rPr>
              <a:t>added to songs (name and file hash) </a:t>
            </a:r>
            <a:br/>
            <a:r>
              <a:rPr b="0" lang="en-IN" sz="1400" spc="-1" strike="noStrike">
                <a:solidFill>
                  <a:srgbClr val="000000"/>
                </a:solidFill>
                <a:latin typeface="Old Standard TT"/>
                <a:ea typeface="Old Standard TT"/>
              </a:rPr>
              <a:t>and fingerprints (hashed value of</a:t>
            </a:r>
            <a:br/>
            <a:r>
              <a:rPr b="0" lang="en-IN" sz="1400" spc="-1" strike="noStrike">
                <a:solidFill>
                  <a:srgbClr val="000000"/>
                </a:solidFill>
                <a:latin typeface="Old Standard TT"/>
                <a:ea typeface="Old Standard TT"/>
              </a:rPr>
              <a:t>fingerprint, song id and offset value)</a:t>
            </a:r>
            <a:br/>
            <a:r>
              <a:rPr b="0" lang="en-IN" sz="1400" spc="-1" strike="noStrike">
                <a:solidFill>
                  <a:srgbClr val="000000"/>
                </a:solidFill>
                <a:latin typeface="Old Standard TT"/>
                <a:ea typeface="Old Standard TT"/>
              </a:rPr>
              <a:t>table.</a:t>
            </a:r>
            <a:endParaRPr b="0" lang="en-IN" sz="1400" spc="-1" strike="noStrike">
              <a:latin typeface="Arial"/>
            </a:endParaRPr>
          </a:p>
          <a:p>
            <a:pPr>
              <a:lnSpc>
                <a:spcPct val="115000"/>
              </a:lnSpc>
              <a:spcBef>
                <a:spcPts val="1599"/>
              </a:spcBef>
              <a:spcAft>
                <a:spcPts val="1599"/>
              </a:spcAft>
            </a:pPr>
            <a:endParaRPr b="0" lang="en-IN" sz="1400" spc="-1" strike="noStrike">
              <a:latin typeface="Arial"/>
            </a:endParaRPr>
          </a:p>
        </p:txBody>
      </p:sp>
      <p:pic>
        <p:nvPicPr>
          <p:cNvPr id="112" name="Google Shape;147;p27" descr=""/>
          <p:cNvPicPr/>
          <p:nvPr/>
        </p:nvPicPr>
        <p:blipFill>
          <a:blip r:embed="rId1"/>
          <a:stretch/>
        </p:blipFill>
        <p:spPr>
          <a:xfrm>
            <a:off x="5256000" y="251280"/>
            <a:ext cx="3645720" cy="431676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311760" y="201600"/>
            <a:ext cx="8519760" cy="3415680"/>
          </a:xfrm>
          <a:prstGeom prst="rect">
            <a:avLst/>
          </a:prstGeom>
          <a:noFill/>
          <a:ln>
            <a:noFill/>
          </a:ln>
        </p:spPr>
        <p:style>
          <a:lnRef idx="0"/>
          <a:fillRef idx="0"/>
          <a:effectRef idx="0"/>
          <a:fontRef idx="minor"/>
        </p:style>
        <p:txBody>
          <a:bodyPr lIns="90000" rIns="90000" tIns="91440" bIns="91440"/>
          <a:p>
            <a:pPr>
              <a:lnSpc>
                <a:spcPct val="150000"/>
              </a:lnSpc>
            </a:pPr>
            <a:r>
              <a:rPr b="0" lang="en-IN" sz="1800" spc="-1" strike="noStrike">
                <a:solidFill>
                  <a:srgbClr val="000000"/>
                </a:solidFill>
                <a:latin typeface="Old Standard TT"/>
                <a:ea typeface="Old Standard TT"/>
              </a:rPr>
              <a:t> </a:t>
            </a:r>
            <a:r>
              <a:rPr b="0" lang="en-IN" sz="1800" spc="-1" strike="noStrike">
                <a:solidFill>
                  <a:srgbClr val="000000"/>
                </a:solidFill>
                <a:latin typeface="Old Standard TT"/>
                <a:ea typeface="Old Standard TT"/>
              </a:rPr>
              <a:t>2. Fingerprinting Songs </a:t>
            </a:r>
            <a:endParaRPr b="0" lang="en-IN" sz="1800" spc="-1" strike="noStrike">
              <a:latin typeface="Arial"/>
            </a:endParaRPr>
          </a:p>
          <a:p>
            <a:pPr marL="457200" indent="-316800">
              <a:lnSpc>
                <a:spcPct val="150000"/>
              </a:lnSpc>
              <a:spcBef>
                <a:spcPts val="1599"/>
              </a:spcBef>
              <a:buClr>
                <a:srgbClr val="000000"/>
              </a:buClr>
              <a:buFont typeface="Old Standard TT"/>
              <a:buAutoNum type="alphaLcPeriod"/>
            </a:pPr>
            <a:r>
              <a:rPr b="0" lang="en-IN" sz="1400" spc="-1" strike="noStrike">
                <a:solidFill>
                  <a:srgbClr val="000000"/>
                </a:solidFill>
                <a:latin typeface="Old Standard TT"/>
                <a:ea typeface="Old Standard TT"/>
              </a:rPr>
              <a:t>Apply DFT to small time windows</a:t>
            </a:r>
            <a:br/>
            <a:r>
              <a:rPr b="0" lang="en-IN" sz="1400" spc="-1" strike="noStrike">
                <a:solidFill>
                  <a:srgbClr val="000000"/>
                </a:solidFill>
                <a:latin typeface="Old Standard TT"/>
                <a:ea typeface="Old Standard TT"/>
              </a:rPr>
              <a:t>to create a spectrogram</a:t>
            </a:r>
            <a:endParaRPr b="0" lang="en-IN" sz="1400" spc="-1" strike="noStrike">
              <a:latin typeface="Arial"/>
            </a:endParaRPr>
          </a:p>
          <a:p>
            <a:pPr marL="457200" indent="-316800">
              <a:lnSpc>
                <a:spcPct val="150000"/>
              </a:lnSpc>
              <a:buClr>
                <a:srgbClr val="000000"/>
              </a:buClr>
              <a:buFont typeface="Old Standard TT"/>
              <a:buAutoNum type="alphaLcPeriod"/>
            </a:pPr>
            <a:r>
              <a:rPr b="0" lang="en-IN" sz="1400" spc="-1" strike="noStrike">
                <a:solidFill>
                  <a:srgbClr val="000000"/>
                </a:solidFill>
                <a:latin typeface="Old Standard TT"/>
                <a:ea typeface="Old Standard TT"/>
              </a:rPr>
              <a:t>Find the maximum value of amplitude and</a:t>
            </a:r>
            <a:br/>
            <a:r>
              <a:rPr b="0" lang="en-IN" sz="1400" spc="-1" strike="noStrike">
                <a:solidFill>
                  <a:srgbClr val="000000"/>
                </a:solidFill>
                <a:latin typeface="Old Standard TT"/>
                <a:ea typeface="Old Standard TT"/>
              </a:rPr>
              <a:t>Mark the (frequency, time) point as a peak</a:t>
            </a:r>
            <a:endParaRPr b="0" lang="en-IN" sz="1400" spc="-1" strike="noStrike">
              <a:latin typeface="Arial"/>
            </a:endParaRPr>
          </a:p>
          <a:p>
            <a:pPr marL="457200" indent="-316800">
              <a:lnSpc>
                <a:spcPct val="150000"/>
              </a:lnSpc>
              <a:buClr>
                <a:srgbClr val="000000"/>
              </a:buClr>
              <a:buFont typeface="Old Standard TT"/>
              <a:buAutoNum type="alphaLcPeriod"/>
            </a:pPr>
            <a:r>
              <a:rPr b="0" lang="en-IN" sz="1400" spc="-1" strike="noStrike">
                <a:solidFill>
                  <a:srgbClr val="000000"/>
                </a:solidFill>
                <a:latin typeface="Old Standard TT"/>
                <a:ea typeface="Old Standard TT"/>
              </a:rPr>
              <a:t>Combine colliding peaks to form a </a:t>
            </a:r>
            <a:br/>
            <a:r>
              <a:rPr b="0" lang="en-IN" sz="1400" spc="-1" strike="noStrike">
                <a:solidFill>
                  <a:srgbClr val="000000"/>
                </a:solidFill>
                <a:latin typeface="Old Standard TT"/>
                <a:ea typeface="Old Standard TT"/>
              </a:rPr>
              <a:t>fingerprint, along with its time offset value</a:t>
            </a:r>
            <a:endParaRPr b="0" lang="en-IN" sz="1400" spc="-1" strike="noStrike">
              <a:latin typeface="Arial"/>
            </a:endParaRPr>
          </a:p>
          <a:p>
            <a:pPr>
              <a:lnSpc>
                <a:spcPct val="115000"/>
              </a:lnSpc>
              <a:spcBef>
                <a:spcPts val="1599"/>
              </a:spcBef>
              <a:spcAft>
                <a:spcPts val="1599"/>
              </a:spcAft>
            </a:pPr>
            <a:endParaRPr b="0" lang="en-IN" sz="1400" spc="-1" strike="noStrike">
              <a:latin typeface="Arial"/>
            </a:endParaRPr>
          </a:p>
        </p:txBody>
      </p:sp>
      <p:pic>
        <p:nvPicPr>
          <p:cNvPr id="114" name="Google Shape;153;p28" descr=""/>
          <p:cNvPicPr/>
          <p:nvPr/>
        </p:nvPicPr>
        <p:blipFill>
          <a:blip r:embed="rId1"/>
          <a:stretch/>
        </p:blipFill>
        <p:spPr>
          <a:xfrm>
            <a:off x="4752000" y="-77760"/>
            <a:ext cx="4356360" cy="487008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a:lnSpc>
                <a:spcPct val="150000"/>
              </a:lnSpc>
            </a:pPr>
            <a:r>
              <a:rPr b="0" lang="en-IN" sz="1800" spc="-1" strike="noStrike">
                <a:solidFill>
                  <a:srgbClr val="000000"/>
                </a:solidFill>
                <a:latin typeface="Old Standard TT"/>
                <a:ea typeface="Old Standard TT"/>
              </a:rPr>
              <a:t>3. Matching input audio with a song in database</a:t>
            </a:r>
            <a:endParaRPr b="0" lang="en-IN" sz="1800" spc="-1" strike="noStrike">
              <a:latin typeface="Arial"/>
            </a:endParaRPr>
          </a:p>
          <a:p>
            <a:pPr marL="457200" indent="-316800">
              <a:lnSpc>
                <a:spcPct val="150000"/>
              </a:lnSpc>
              <a:spcBef>
                <a:spcPts val="1599"/>
              </a:spcBef>
              <a:buClr>
                <a:srgbClr val="000000"/>
              </a:buClr>
              <a:buFont typeface="Old Standard TT"/>
              <a:buAutoNum type="alphaLcPeriod"/>
            </a:pPr>
            <a:r>
              <a:rPr b="0" lang="en-IN" sz="1400" spc="-1" strike="noStrike">
                <a:solidFill>
                  <a:srgbClr val="000000"/>
                </a:solidFill>
                <a:latin typeface="Old Standard TT"/>
                <a:ea typeface="Old Standard TT"/>
              </a:rPr>
              <a:t>Input audio wave is also fingerprinted</a:t>
            </a:r>
            <a:endParaRPr b="0" lang="en-IN" sz="1400" spc="-1" strike="noStrike">
              <a:latin typeface="Arial"/>
            </a:endParaRPr>
          </a:p>
          <a:p>
            <a:pPr marL="457200" indent="-316800">
              <a:lnSpc>
                <a:spcPct val="150000"/>
              </a:lnSpc>
              <a:buClr>
                <a:srgbClr val="000000"/>
              </a:buClr>
              <a:buFont typeface="Old Standard TT"/>
              <a:buAutoNum type="alphaLcPeriod"/>
            </a:pPr>
            <a:r>
              <a:rPr b="0" lang="en-IN" sz="1400" spc="-1" strike="noStrike">
                <a:solidFill>
                  <a:srgbClr val="000000"/>
                </a:solidFill>
                <a:latin typeface="Old Standard TT"/>
                <a:ea typeface="Old Standard TT"/>
              </a:rPr>
              <a:t>All the hashed fingerprint values are then matched with the database to find matches.</a:t>
            </a:r>
            <a:endParaRPr b="0" lang="en-IN" sz="1400" spc="-1" strike="noStrike">
              <a:latin typeface="Arial"/>
            </a:endParaRPr>
          </a:p>
          <a:p>
            <a:pPr marL="457200" indent="-316800">
              <a:lnSpc>
                <a:spcPct val="150000"/>
              </a:lnSpc>
              <a:buClr>
                <a:srgbClr val="000000"/>
              </a:buClr>
              <a:buFont typeface="Old Standard TT"/>
              <a:buAutoNum type="alphaLcPeriod"/>
            </a:pPr>
            <a:r>
              <a:rPr b="0" lang="en-IN" sz="1400" spc="-1" strike="noStrike">
                <a:solidFill>
                  <a:srgbClr val="000000"/>
                </a:solidFill>
                <a:latin typeface="Old Standard TT"/>
                <a:ea typeface="Old Standard TT"/>
              </a:rPr>
              <a:t>Time offset difference is calculated for each pair. </a:t>
            </a:r>
            <a:endParaRPr b="0" lang="en-IN" sz="1400" spc="-1" strike="noStrike">
              <a:latin typeface="Arial"/>
            </a:endParaRPr>
          </a:p>
          <a:p>
            <a:pPr marL="457200" indent="-316800">
              <a:lnSpc>
                <a:spcPct val="150000"/>
              </a:lnSpc>
              <a:buClr>
                <a:srgbClr val="000000"/>
              </a:buClr>
              <a:buFont typeface="Old Standard TT"/>
              <a:buAutoNum type="alphaLcPeriod"/>
            </a:pPr>
            <a:r>
              <a:rPr b="0" lang="en-IN" sz="1400" spc="-1" strike="noStrike">
                <a:solidFill>
                  <a:srgbClr val="000000"/>
                </a:solidFill>
                <a:latin typeface="Old Standard TT"/>
                <a:ea typeface="Old Standard TT"/>
              </a:rPr>
              <a:t>Database match which has constant offset difference with input audio wave is selected as the correct match and identified as the unknown entry song. </a:t>
            </a:r>
            <a:endParaRPr b="0" lang="en-IN" sz="1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Google Shape;163;p30" descr=""/>
          <p:cNvPicPr/>
          <p:nvPr/>
        </p:nvPicPr>
        <p:blipFill>
          <a:blip r:embed="rId1"/>
          <a:stretch/>
        </p:blipFill>
        <p:spPr>
          <a:xfrm>
            <a:off x="2085120" y="199080"/>
            <a:ext cx="6174720" cy="4838040"/>
          </a:xfrm>
          <a:prstGeom prst="rect">
            <a:avLst/>
          </a:prstGeom>
          <a:ln>
            <a:noFill/>
          </a:ln>
        </p:spPr>
      </p:pic>
      <p:sp>
        <p:nvSpPr>
          <p:cNvPr id="117" name="CustomShape 1"/>
          <p:cNvSpPr/>
          <p:nvPr/>
        </p:nvSpPr>
        <p:spPr>
          <a:xfrm>
            <a:off x="435960" y="2386440"/>
            <a:ext cx="1123560" cy="369720"/>
          </a:xfrm>
          <a:prstGeom prst="rect">
            <a:avLst/>
          </a:prstGeom>
          <a:noFill/>
          <a:ln>
            <a:noFill/>
          </a:ln>
        </p:spPr>
        <p:style>
          <a:lnRef idx="0"/>
          <a:fillRef idx="0"/>
          <a:effectRef idx="0"/>
          <a:fontRef idx="minor"/>
        </p:style>
        <p:txBody>
          <a:bodyPr lIns="90000" rIns="90000" tIns="91440" bIns="91440"/>
          <a:p>
            <a:pPr algn="ctr">
              <a:lnSpc>
                <a:spcPct val="100000"/>
              </a:lnSpc>
            </a:pPr>
            <a:r>
              <a:rPr b="0" lang="en-IN" sz="1400" spc="-1" strike="noStrike">
                <a:solidFill>
                  <a:srgbClr val="000000"/>
                </a:solidFill>
                <a:latin typeface="Old Standard TT"/>
                <a:ea typeface="Old Standard TT"/>
              </a:rPr>
              <a:t>Algorithm </a:t>
            </a:r>
            <a:endParaRPr b="0" lang="en-IN" sz="1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000000"/>
                </a:solidFill>
                <a:latin typeface="Old Standard TT"/>
                <a:ea typeface="Old Standard TT"/>
              </a:rPr>
              <a:t>RESULT</a:t>
            </a:r>
            <a:endParaRPr b="0" lang="en-IN" sz="3000" spc="-1" strike="noStrike">
              <a:latin typeface="Arial"/>
            </a:endParaRPr>
          </a:p>
        </p:txBody>
      </p:sp>
      <p:sp>
        <p:nvSpPr>
          <p:cNvPr id="119"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000000"/>
              </a:buClr>
              <a:buFont typeface="Old Standard TT"/>
              <a:buChar char="●"/>
            </a:pPr>
            <a:r>
              <a:rPr b="0" lang="en-IN" sz="1800" spc="-1" strike="noStrike">
                <a:solidFill>
                  <a:srgbClr val="000000"/>
                </a:solidFill>
                <a:latin typeface="Old Standard TT"/>
                <a:ea typeface="Old Standard TT"/>
              </a:rPr>
              <a:t>It was noted that for a good</a:t>
            </a:r>
            <a:br/>
            <a:r>
              <a:rPr b="0" lang="en-IN" sz="1800" spc="-1" strike="noStrike">
                <a:solidFill>
                  <a:srgbClr val="000000"/>
                </a:solidFill>
                <a:latin typeface="Old Standard TT"/>
                <a:ea typeface="Old Standard TT"/>
              </a:rPr>
              <a:t>confidence of a match</a:t>
            </a:r>
            <a:br/>
            <a:r>
              <a:rPr b="0" lang="en-IN" sz="1800" spc="-1" strike="noStrike">
                <a:solidFill>
                  <a:srgbClr val="000000"/>
                </a:solidFill>
                <a:latin typeface="Old Standard TT"/>
                <a:ea typeface="Old Standard TT"/>
              </a:rPr>
              <a:t>atleast a minimum of 5 </a:t>
            </a:r>
            <a:br/>
            <a:r>
              <a:rPr b="0" lang="en-IN" sz="1800" spc="-1" strike="noStrike">
                <a:solidFill>
                  <a:srgbClr val="000000"/>
                </a:solidFill>
                <a:latin typeface="Old Standard TT"/>
                <a:ea typeface="Old Standard TT"/>
              </a:rPr>
              <a:t>seconds of input audio </a:t>
            </a:r>
            <a:br/>
            <a:r>
              <a:rPr b="0" lang="en-IN" sz="1800" spc="-1" strike="noStrike">
                <a:solidFill>
                  <a:srgbClr val="000000"/>
                </a:solidFill>
                <a:latin typeface="Old Standard TT"/>
                <a:ea typeface="Old Standard TT"/>
              </a:rPr>
              <a:t>had to be listened to</a:t>
            </a:r>
            <a:br/>
            <a:r>
              <a:rPr b="0" lang="en-IN" sz="1800" spc="-1" strike="noStrike">
                <a:solidFill>
                  <a:srgbClr val="000000"/>
                </a:solidFill>
                <a:latin typeface="Old Standard TT"/>
                <a:ea typeface="Old Standard TT"/>
              </a:rPr>
              <a:t>by the program to</a:t>
            </a:r>
            <a:br/>
            <a:r>
              <a:rPr b="0" lang="en-IN" sz="1800" spc="-1" strike="noStrike">
                <a:solidFill>
                  <a:srgbClr val="000000"/>
                </a:solidFill>
                <a:latin typeface="Old Standard TT"/>
                <a:ea typeface="Old Standard TT"/>
              </a:rPr>
              <a:t>generate sufficient </a:t>
            </a:r>
            <a:br/>
            <a:r>
              <a:rPr b="0" lang="en-IN" sz="1800" spc="-1" strike="noStrike">
                <a:solidFill>
                  <a:srgbClr val="000000"/>
                </a:solidFill>
                <a:latin typeface="Old Standard TT"/>
                <a:ea typeface="Old Standard TT"/>
              </a:rPr>
              <a:t>fingerprints</a:t>
            </a:r>
            <a:endParaRPr b="0" lang="en-IN" sz="1800" spc="-1" strike="noStrike">
              <a:latin typeface="Arial"/>
            </a:endParaRPr>
          </a:p>
        </p:txBody>
      </p:sp>
      <p:pic>
        <p:nvPicPr>
          <p:cNvPr id="120" name="Google Shape;171;p31" descr=""/>
          <p:cNvPicPr/>
          <p:nvPr/>
        </p:nvPicPr>
        <p:blipFill>
          <a:blip r:embed="rId1"/>
          <a:stretch/>
        </p:blipFill>
        <p:spPr>
          <a:xfrm>
            <a:off x="3816000" y="1581480"/>
            <a:ext cx="5218200" cy="22759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fillRef idx="0"/>
          <a:effectRef idx="0"/>
          <a:fontRef idx="minor"/>
        </p:style>
        <p:txBody>
          <a:bodyPr lIns="90000" rIns="90000" tIns="91440" bIns="91440" anchor="b"/>
          <a:p>
            <a:pPr algn="ctr">
              <a:lnSpc>
                <a:spcPct val="100000"/>
              </a:lnSpc>
            </a:pPr>
            <a:r>
              <a:rPr b="0" lang="en-IN" sz="4200" spc="-1" strike="noStrike">
                <a:solidFill>
                  <a:srgbClr val="fffbf0"/>
                </a:solidFill>
                <a:latin typeface="Old Standard TT"/>
                <a:ea typeface="Old Standard TT"/>
              </a:rPr>
              <a:t>Music Similarity Checker</a:t>
            </a:r>
            <a:endParaRPr b="0" lang="en-IN" sz="4200" spc="-1" strike="noStrike">
              <a:latin typeface="Arial"/>
            </a:endParaRPr>
          </a:p>
        </p:txBody>
      </p:sp>
      <p:sp>
        <p:nvSpPr>
          <p:cNvPr id="83" name="CustomShape 2"/>
          <p:cNvSpPr/>
          <p:nvPr/>
        </p:nvSpPr>
        <p:spPr>
          <a:xfrm>
            <a:off x="311760" y="2849760"/>
            <a:ext cx="8519760" cy="792000"/>
          </a:xfrm>
          <a:prstGeom prst="rect">
            <a:avLst/>
          </a:prstGeom>
          <a:noFill/>
          <a:ln>
            <a:noFill/>
          </a:ln>
        </p:spPr>
        <p:style>
          <a:lnRef idx="0"/>
          <a:fillRef idx="0"/>
          <a:effectRef idx="0"/>
          <a:fontRef idx="minor"/>
        </p:style>
        <p:txBody>
          <a:bodyPr lIns="90000" rIns="90000" tIns="91440" bIns="91440"/>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11760" y="444960"/>
            <a:ext cx="8519760" cy="612360"/>
          </a:xfrm>
          <a:prstGeom prst="rect">
            <a:avLst/>
          </a:prstGeom>
          <a:noFill/>
          <a:ln>
            <a:noFill/>
          </a:ln>
        </p:spPr>
        <p:style>
          <a:lnRef idx="0"/>
          <a:fillRef idx="0"/>
          <a:effectRef idx="0"/>
          <a:fontRef idx="minor"/>
        </p:style>
      </p:sp>
      <p:sp>
        <p:nvSpPr>
          <p:cNvPr id="122"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marL="457200" indent="-342360">
              <a:lnSpc>
                <a:spcPct val="150000"/>
              </a:lnSpc>
              <a:buClr>
                <a:srgbClr val="000000"/>
              </a:buClr>
              <a:buFont typeface="Old Standard TT"/>
              <a:buChar char="●"/>
            </a:pPr>
            <a:r>
              <a:rPr b="0" lang="en-IN" sz="1800" spc="-1" strike="noStrike">
                <a:solidFill>
                  <a:srgbClr val="000000"/>
                </a:solidFill>
                <a:latin typeface="Old Standard TT"/>
                <a:ea typeface="Old Standard TT"/>
              </a:rPr>
              <a:t>It was also seen that the longer input audio file was listened to by the program, the longer it took to find a match in the database, but it was a much higher confidence match.</a:t>
            </a:r>
            <a:endParaRPr b="0" lang="en-IN" sz="1800" spc="-1" strike="noStrike">
              <a:latin typeface="Arial"/>
            </a:endParaRPr>
          </a:p>
          <a:p>
            <a:pPr marL="457200" indent="-342360">
              <a:lnSpc>
                <a:spcPct val="150000"/>
              </a:lnSpc>
              <a:buClr>
                <a:srgbClr val="000000"/>
              </a:buClr>
              <a:buFont typeface="Old Standard TT"/>
              <a:buChar char="●"/>
            </a:pPr>
            <a:r>
              <a:rPr b="0" lang="en-IN" sz="1800" spc="-1" strike="noStrike">
                <a:solidFill>
                  <a:srgbClr val="000000"/>
                </a:solidFill>
                <a:latin typeface="Old Standard TT"/>
                <a:ea typeface="Old Standard TT"/>
              </a:rPr>
              <a:t>Accuracy of matches with regard to how long the input audio was listened to was also tested. Results showed that longer the time audio was listened to, higher the accuracy of matches and correct output.</a:t>
            </a:r>
            <a:endParaRPr b="0" lang="en-IN"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11760" y="1171440"/>
            <a:ext cx="8519760" cy="3396600"/>
          </a:xfrm>
          <a:prstGeom prst="rect">
            <a:avLst/>
          </a:prstGeom>
          <a:noFill/>
          <a:ln>
            <a:noFill/>
          </a:ln>
        </p:spPr>
        <p:style>
          <a:lnRef idx="0"/>
          <a:fillRef idx="0"/>
          <a:effectRef idx="0"/>
          <a:fontRef idx="minor"/>
        </p:style>
      </p:sp>
      <p:pic>
        <p:nvPicPr>
          <p:cNvPr id="124" name="Google Shape;183;p33" descr=""/>
          <p:cNvPicPr/>
          <p:nvPr/>
        </p:nvPicPr>
        <p:blipFill>
          <a:blip r:embed="rId1"/>
          <a:stretch/>
        </p:blipFill>
        <p:spPr>
          <a:xfrm>
            <a:off x="4722480" y="1917720"/>
            <a:ext cx="4147920" cy="1885320"/>
          </a:xfrm>
          <a:prstGeom prst="rect">
            <a:avLst/>
          </a:prstGeom>
          <a:ln>
            <a:noFill/>
          </a:ln>
        </p:spPr>
      </p:pic>
      <p:pic>
        <p:nvPicPr>
          <p:cNvPr id="125" name="Google Shape;184;p33" descr=""/>
          <p:cNvPicPr/>
          <p:nvPr/>
        </p:nvPicPr>
        <p:blipFill>
          <a:blip r:embed="rId2"/>
          <a:stretch/>
        </p:blipFill>
        <p:spPr>
          <a:xfrm>
            <a:off x="311760" y="826200"/>
            <a:ext cx="4315680" cy="323676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Google Shape;189;p34" descr=""/>
          <p:cNvPicPr/>
          <p:nvPr/>
        </p:nvPicPr>
        <p:blipFill>
          <a:blip r:embed="rId1"/>
          <a:stretch/>
        </p:blipFill>
        <p:spPr>
          <a:xfrm>
            <a:off x="93960" y="1017720"/>
            <a:ext cx="4554360" cy="3415680"/>
          </a:xfrm>
          <a:prstGeom prst="rect">
            <a:avLst/>
          </a:prstGeom>
          <a:ln>
            <a:noFill/>
          </a:ln>
        </p:spPr>
      </p:pic>
      <p:pic>
        <p:nvPicPr>
          <p:cNvPr id="127" name="Google Shape;190;p34" descr=""/>
          <p:cNvPicPr/>
          <p:nvPr/>
        </p:nvPicPr>
        <p:blipFill>
          <a:blip r:embed="rId2"/>
          <a:stretch/>
        </p:blipFill>
        <p:spPr>
          <a:xfrm>
            <a:off x="4490280" y="1017720"/>
            <a:ext cx="4554360" cy="341568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000000"/>
                </a:solidFill>
                <a:latin typeface="Old Standard TT"/>
                <a:ea typeface="Old Standard TT"/>
              </a:rPr>
              <a:t>CONCLUSION</a:t>
            </a:r>
            <a:endParaRPr b="0" lang="en-IN" sz="3000" spc="-1" strike="noStrike">
              <a:latin typeface="Arial"/>
            </a:endParaRPr>
          </a:p>
        </p:txBody>
      </p:sp>
      <p:sp>
        <p:nvSpPr>
          <p:cNvPr id="129"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a:lnSpc>
                <a:spcPct val="150000"/>
              </a:lnSpc>
            </a:pPr>
            <a:r>
              <a:rPr b="0" lang="en-IN" sz="1800" spc="-1" strike="noStrike">
                <a:solidFill>
                  <a:srgbClr val="000000"/>
                </a:solidFill>
                <a:latin typeface="Old Standard TT"/>
                <a:ea typeface="Old Standard TT"/>
              </a:rPr>
              <a:t>An argument is passed when the program is run instructing how long the audio file should be listened to. </a:t>
            </a:r>
            <a:endParaRPr b="0" lang="en-IN" sz="1800" spc="-1" strike="noStrike">
              <a:latin typeface="Arial"/>
            </a:endParaRPr>
          </a:p>
          <a:p>
            <a:pPr>
              <a:lnSpc>
                <a:spcPct val="150000"/>
              </a:lnSpc>
              <a:spcBef>
                <a:spcPts val="1599"/>
              </a:spcBef>
            </a:pPr>
            <a:r>
              <a:rPr b="0" lang="en-IN" sz="1800" spc="-1" strike="noStrike">
                <a:solidFill>
                  <a:srgbClr val="000000"/>
                </a:solidFill>
                <a:latin typeface="Old Standard TT"/>
                <a:ea typeface="Old Standard TT"/>
              </a:rPr>
              <a:t>From testing, a minimum of 5 seconds was needed to be listened to get an accuracy that was near 100%.</a:t>
            </a:r>
            <a:endParaRPr b="0" lang="en-IN" sz="1800" spc="-1" strike="noStrike">
              <a:latin typeface="Arial"/>
            </a:endParaRPr>
          </a:p>
          <a:p>
            <a:pPr>
              <a:lnSpc>
                <a:spcPct val="150000"/>
              </a:lnSpc>
              <a:spcBef>
                <a:spcPts val="1599"/>
              </a:spcBef>
              <a:spcAft>
                <a:spcPts val="1599"/>
              </a:spcAft>
            </a:pPr>
            <a:r>
              <a:rPr b="0" lang="en-IN" sz="1800" spc="-1" strike="noStrike">
                <a:solidFill>
                  <a:srgbClr val="000000"/>
                </a:solidFill>
                <a:latin typeface="Old Standard TT"/>
                <a:ea typeface="Old Standard TT"/>
              </a:rPr>
              <a:t>The confidence level with 5 seconds of listening was also high enough to classify it as a correct match and not a false positive.</a:t>
            </a:r>
            <a:endParaRPr b="0" lang="en-IN"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000000"/>
                </a:solidFill>
                <a:latin typeface="Old Standard TT"/>
                <a:ea typeface="Old Standard TT"/>
              </a:rPr>
              <a:t>FUTURE SCOPE</a:t>
            </a:r>
            <a:endParaRPr b="0" lang="en-IN" sz="3000" spc="-1" strike="noStrike">
              <a:latin typeface="Arial"/>
            </a:endParaRPr>
          </a:p>
        </p:txBody>
      </p:sp>
      <p:sp>
        <p:nvSpPr>
          <p:cNvPr id="131"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a:lnSpc>
                <a:spcPct val="150000"/>
              </a:lnSpc>
            </a:pPr>
            <a:r>
              <a:rPr b="0" lang="en-IN" sz="1800" spc="-1" strike="noStrike">
                <a:solidFill>
                  <a:srgbClr val="000000"/>
                </a:solidFill>
                <a:latin typeface="Old Standard TT"/>
                <a:ea typeface="Old Standard TT"/>
              </a:rPr>
              <a:t>Some extra functionalities and classification can be added to the project such as:</a:t>
            </a:r>
            <a:endParaRPr b="0" lang="en-IN" sz="1800" spc="-1" strike="noStrike">
              <a:latin typeface="Arial"/>
            </a:endParaRPr>
          </a:p>
          <a:p>
            <a:pPr marL="457200" indent="-342360">
              <a:lnSpc>
                <a:spcPct val="150000"/>
              </a:lnSpc>
              <a:spcBef>
                <a:spcPts val="1599"/>
              </a:spcBef>
              <a:buClr>
                <a:srgbClr val="000000"/>
              </a:buClr>
              <a:buFont typeface="Old Standard TT"/>
              <a:buAutoNum type="arabicPeriod"/>
            </a:pPr>
            <a:r>
              <a:rPr b="0" lang="en-IN" sz="1800" spc="-1" strike="noStrike">
                <a:solidFill>
                  <a:srgbClr val="000000"/>
                </a:solidFill>
                <a:latin typeface="Old Standard TT"/>
                <a:ea typeface="Old Standard TT"/>
              </a:rPr>
              <a:t>Language Detection of Song</a:t>
            </a:r>
            <a:endParaRPr b="0" lang="en-IN" sz="1800" spc="-1" strike="noStrike">
              <a:latin typeface="Arial"/>
            </a:endParaRPr>
          </a:p>
          <a:p>
            <a:pPr marL="457200" indent="-342360">
              <a:lnSpc>
                <a:spcPct val="150000"/>
              </a:lnSpc>
              <a:buClr>
                <a:srgbClr val="000000"/>
              </a:buClr>
              <a:buFont typeface="Old Standard TT"/>
              <a:buAutoNum type="arabicPeriod"/>
            </a:pPr>
            <a:r>
              <a:rPr b="0" lang="en-IN" sz="1800" spc="-1" strike="noStrike">
                <a:solidFill>
                  <a:srgbClr val="000000"/>
                </a:solidFill>
                <a:latin typeface="Old Standard TT"/>
                <a:ea typeface="Old Standard TT"/>
              </a:rPr>
              <a:t>Genre Classification </a:t>
            </a:r>
            <a:endParaRPr b="0" lang="en-IN" sz="1800" spc="-1" strike="noStrike">
              <a:latin typeface="Arial"/>
            </a:endParaRPr>
          </a:p>
          <a:p>
            <a:pPr marL="457200" indent="-342360">
              <a:lnSpc>
                <a:spcPct val="150000"/>
              </a:lnSpc>
              <a:buClr>
                <a:srgbClr val="000000"/>
              </a:buClr>
              <a:buFont typeface="Old Standard TT"/>
              <a:buAutoNum type="arabicPeriod"/>
            </a:pPr>
            <a:r>
              <a:rPr b="0" lang="en-IN" sz="1800" spc="-1" strike="noStrike">
                <a:solidFill>
                  <a:srgbClr val="000000"/>
                </a:solidFill>
                <a:latin typeface="Old Standard TT"/>
                <a:ea typeface="Old Standard TT"/>
              </a:rPr>
              <a:t>Faster Retrieval and matching time</a:t>
            </a:r>
            <a:endParaRPr b="0" lang="en-IN" sz="1800" spc="-1" strike="noStrike">
              <a:latin typeface="Arial"/>
            </a:endParaRPr>
          </a:p>
          <a:p>
            <a:pPr marL="457200" indent="-342360">
              <a:lnSpc>
                <a:spcPct val="150000"/>
              </a:lnSpc>
              <a:buClr>
                <a:srgbClr val="000000"/>
              </a:buClr>
              <a:buFont typeface="Old Standard TT"/>
              <a:buAutoNum type="arabicPeriod"/>
            </a:pPr>
            <a:r>
              <a:rPr b="0" lang="en-IN" sz="1800" spc="-1" strike="noStrike">
                <a:solidFill>
                  <a:srgbClr val="000000"/>
                </a:solidFill>
                <a:latin typeface="Old Standard TT"/>
                <a:ea typeface="Old Standard TT"/>
              </a:rPr>
              <a:t>Cloud database for on the go matching</a:t>
            </a:r>
            <a:endParaRPr b="0" lang="en-IN" sz="1800" spc="-1" strike="noStrike">
              <a:latin typeface="Arial"/>
            </a:endParaRPr>
          </a:p>
          <a:p>
            <a:pPr>
              <a:lnSpc>
                <a:spcPct val="115000"/>
              </a:lnSpc>
              <a:spcBef>
                <a:spcPts val="1599"/>
              </a:spcBef>
              <a:spcAft>
                <a:spcPts val="1599"/>
              </a:spcAft>
            </a:pPr>
            <a:endParaRPr b="0" lang="en-IN"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2680920" y="2123640"/>
            <a:ext cx="4192200" cy="572040"/>
          </a:xfrm>
          <a:prstGeom prst="rect">
            <a:avLst/>
          </a:prstGeom>
          <a:noFill/>
          <a:ln>
            <a:noFill/>
          </a:ln>
        </p:spPr>
        <p:style>
          <a:lnRef idx="0"/>
          <a:fillRef idx="0"/>
          <a:effectRef idx="0"/>
          <a:fontRef idx="minor"/>
        </p:style>
        <p:txBody>
          <a:bodyPr lIns="90000" rIns="90000" tIns="91440" bIns="91440"/>
          <a:p>
            <a:pPr algn="ctr">
              <a:lnSpc>
                <a:spcPct val="100000"/>
              </a:lnSpc>
            </a:pPr>
            <a:r>
              <a:rPr b="0" lang="en-IN" sz="3000" spc="-1" strike="noStrike">
                <a:solidFill>
                  <a:srgbClr val="000000"/>
                </a:solidFill>
                <a:latin typeface="Old Standard TT"/>
                <a:ea typeface="Old Standard TT"/>
              </a:rPr>
              <a:t>THE END</a:t>
            </a:r>
            <a:endParaRPr b="0" lang="en-IN" sz="30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000000"/>
                </a:solidFill>
                <a:latin typeface="Old Standard TT"/>
                <a:ea typeface="Old Standard TT"/>
              </a:rPr>
              <a:t>INTRODUCTION</a:t>
            </a:r>
            <a:br/>
            <a:endParaRPr b="0" lang="en-IN" sz="3000" spc="-1" strike="noStrike">
              <a:latin typeface="Arial"/>
            </a:endParaRPr>
          </a:p>
        </p:txBody>
      </p:sp>
      <p:sp>
        <p:nvSpPr>
          <p:cNvPr id="85"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marL="457200" indent="-342360">
              <a:lnSpc>
                <a:spcPct val="150000"/>
              </a:lnSpc>
              <a:buClr>
                <a:srgbClr val="000000"/>
              </a:buClr>
              <a:buFont typeface="Old Standard TT"/>
              <a:buChar char="●"/>
            </a:pPr>
            <a:r>
              <a:rPr b="0" lang="en-IN" sz="1800" spc="-1" strike="noStrike">
                <a:solidFill>
                  <a:srgbClr val="000000"/>
                </a:solidFill>
                <a:latin typeface="Old Standard TT"/>
                <a:ea typeface="Old Standard TT"/>
              </a:rPr>
              <a:t>What does it do?</a:t>
            </a:r>
            <a:endParaRPr b="0" lang="en-IN" sz="1800" spc="-1" strike="noStrike">
              <a:latin typeface="Arial"/>
            </a:endParaRPr>
          </a:p>
          <a:p>
            <a:pPr lvl="1" marL="914400" indent="-316800">
              <a:lnSpc>
                <a:spcPct val="150000"/>
              </a:lnSpc>
              <a:buClr>
                <a:srgbClr val="000000"/>
              </a:buClr>
              <a:buFont typeface="Old Standard TT"/>
              <a:buChar char="○"/>
            </a:pPr>
            <a:r>
              <a:rPr b="0" lang="en-IN" sz="1400" spc="-1" strike="noStrike">
                <a:solidFill>
                  <a:srgbClr val="000000"/>
                </a:solidFill>
                <a:latin typeface="Old Standard TT"/>
                <a:ea typeface="Old Standard TT"/>
              </a:rPr>
              <a:t>Takes unknown song as an input through the microphone.</a:t>
            </a:r>
            <a:endParaRPr b="0" lang="en-IN" sz="1400" spc="-1" strike="noStrike">
              <a:latin typeface="Arial"/>
            </a:endParaRPr>
          </a:p>
          <a:p>
            <a:pPr lvl="1" marL="914400" indent="-316800">
              <a:lnSpc>
                <a:spcPct val="150000"/>
              </a:lnSpc>
              <a:buClr>
                <a:srgbClr val="000000"/>
              </a:buClr>
              <a:buFont typeface="Old Standard TT"/>
              <a:buChar char="○"/>
            </a:pPr>
            <a:r>
              <a:rPr b="0" lang="en-IN" sz="1400" spc="-1" strike="noStrike">
                <a:solidFill>
                  <a:srgbClr val="000000"/>
                </a:solidFill>
                <a:latin typeface="Old Standard TT"/>
                <a:ea typeface="Old Standard TT"/>
              </a:rPr>
              <a:t>Returns the name of the song after matching in the database as the output.</a:t>
            </a:r>
            <a:endParaRPr b="0" lang="en-IN" sz="1400" spc="-1" strike="noStrike">
              <a:latin typeface="Arial"/>
            </a:endParaRPr>
          </a:p>
          <a:p>
            <a:pPr marL="914400">
              <a:lnSpc>
                <a:spcPct val="115000"/>
              </a:lnSpc>
              <a:spcBef>
                <a:spcPts val="1599"/>
              </a:spcBef>
              <a:spcAft>
                <a:spcPts val="1599"/>
              </a:spcAft>
            </a:pPr>
            <a:endParaRPr b="0" lang="en-IN" sz="1400" spc="-1" strike="noStrike">
              <a:latin typeface="Arial"/>
            </a:endParaRPr>
          </a:p>
        </p:txBody>
      </p:sp>
      <p:pic>
        <p:nvPicPr>
          <p:cNvPr id="86" name="Google Shape;73;p15" descr=""/>
          <p:cNvPicPr/>
          <p:nvPr/>
        </p:nvPicPr>
        <p:blipFill>
          <a:blip r:embed="rId1"/>
          <a:stretch/>
        </p:blipFill>
        <p:spPr>
          <a:xfrm>
            <a:off x="1243080" y="2677320"/>
            <a:ext cx="6657120" cy="109476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11760" y="1178640"/>
            <a:ext cx="8519760" cy="3389760"/>
          </a:xfrm>
          <a:prstGeom prst="rect">
            <a:avLst/>
          </a:prstGeom>
          <a:noFill/>
          <a:ln>
            <a:noFill/>
          </a:ln>
        </p:spPr>
        <p:style>
          <a:lnRef idx="0"/>
          <a:fillRef idx="0"/>
          <a:effectRef idx="0"/>
          <a:fontRef idx="minor"/>
        </p:style>
        <p:txBody>
          <a:bodyPr lIns="90000" rIns="90000" tIns="91440" bIns="91440"/>
          <a:p>
            <a:pPr marL="457200" indent="-342360">
              <a:lnSpc>
                <a:spcPct val="150000"/>
              </a:lnSpc>
              <a:buClr>
                <a:srgbClr val="000000"/>
              </a:buClr>
              <a:buFont typeface="Old Standard TT"/>
              <a:buChar char="●"/>
            </a:pPr>
            <a:r>
              <a:rPr b="0" lang="en-IN" sz="1800" spc="-1" strike="noStrike">
                <a:solidFill>
                  <a:srgbClr val="000000"/>
                </a:solidFill>
                <a:latin typeface="Old Standard TT"/>
                <a:ea typeface="Old Standard TT"/>
              </a:rPr>
              <a:t>The need for it:</a:t>
            </a:r>
            <a:endParaRPr b="0" lang="en-IN" sz="1800" spc="-1" strike="noStrike">
              <a:latin typeface="Arial"/>
            </a:endParaRPr>
          </a:p>
          <a:p>
            <a:pPr lvl="1" marL="914400" indent="-316800">
              <a:lnSpc>
                <a:spcPct val="150000"/>
              </a:lnSpc>
              <a:buClr>
                <a:srgbClr val="000000"/>
              </a:buClr>
              <a:buFont typeface="Old Standard TT"/>
              <a:buChar char="○"/>
            </a:pPr>
            <a:r>
              <a:rPr b="0" lang="en-IN" sz="1400" spc="-1" strike="noStrike">
                <a:solidFill>
                  <a:srgbClr val="000000"/>
                </a:solidFill>
                <a:latin typeface="Old Standard TT"/>
                <a:ea typeface="Old Standard TT"/>
              </a:rPr>
              <a:t>It is useful to identify songs that someone hears in a movie, or in some other form of media but does not know the name or artist.</a:t>
            </a:r>
            <a:endParaRPr b="0" lang="en-IN" sz="1400" spc="-1" strike="noStrike">
              <a:latin typeface="Arial"/>
            </a:endParaRPr>
          </a:p>
          <a:p>
            <a:pPr lvl="1" marL="914400" indent="-316800">
              <a:lnSpc>
                <a:spcPct val="150000"/>
              </a:lnSpc>
              <a:buClr>
                <a:srgbClr val="000000"/>
              </a:buClr>
              <a:buFont typeface="Old Standard TT"/>
              <a:buChar char="○"/>
            </a:pPr>
            <a:r>
              <a:rPr b="0" lang="en-IN" sz="1400" spc="-1" strike="noStrike">
                <a:solidFill>
                  <a:srgbClr val="000000"/>
                </a:solidFill>
                <a:latin typeface="Old Standard TT"/>
                <a:ea typeface="Old Standard TT"/>
              </a:rPr>
              <a:t>This project will be able to hear it alone with dialogue or other small noises and identify the name of the song by matching it with the database.</a:t>
            </a:r>
            <a:endParaRPr b="0" lang="en-IN" sz="1400" spc="-1" strike="noStrike">
              <a:latin typeface="Arial"/>
            </a:endParaRPr>
          </a:p>
          <a:p>
            <a:pPr marL="457200" indent="-342360">
              <a:lnSpc>
                <a:spcPct val="150000"/>
              </a:lnSpc>
              <a:buClr>
                <a:srgbClr val="000000"/>
              </a:buClr>
              <a:buFont typeface="Old Standard TT"/>
              <a:buChar char="●"/>
            </a:pPr>
            <a:r>
              <a:rPr b="0" lang="en-IN" sz="1800" spc="-1" strike="noStrike">
                <a:solidFill>
                  <a:srgbClr val="000000"/>
                </a:solidFill>
                <a:latin typeface="Old Standard TT"/>
                <a:ea typeface="Old Standard TT"/>
              </a:rPr>
              <a:t>While not as accurate as matching original song recording, it is possible for new music creators to use the program to find out how much of their music matches to an existing song.</a:t>
            </a:r>
            <a:endParaRPr b="0" lang="en-IN" sz="1800" spc="-1" strike="noStrike">
              <a:latin typeface="Arial"/>
            </a:endParaRPr>
          </a:p>
          <a:p>
            <a:pPr marL="1371600">
              <a:lnSpc>
                <a:spcPct val="115000"/>
              </a:lnSpc>
              <a:spcBef>
                <a:spcPts val="1599"/>
              </a:spcBef>
              <a:spcAft>
                <a:spcPts val="1599"/>
              </a:spcAft>
            </a:pPr>
            <a:endParaRPr b="0" lang="en-IN" sz="1800" spc="-1" strike="noStrike">
              <a:latin typeface="Arial"/>
            </a:endParaRPr>
          </a:p>
        </p:txBody>
      </p:sp>
      <p:sp>
        <p:nvSpPr>
          <p:cNvPr id="88" name="CustomShape 2"/>
          <p:cNvSpPr/>
          <p:nvPr/>
        </p:nvSpPr>
        <p:spPr>
          <a:xfrm>
            <a:off x="837720" y="269640"/>
            <a:ext cx="7226640" cy="695160"/>
          </a:xfrm>
          <a:prstGeom prst="rect">
            <a:avLst/>
          </a:prstGeom>
          <a:noFill/>
          <a:ln>
            <a:noFill/>
          </a:ln>
        </p:spPr>
        <p:style>
          <a:lnRef idx="0"/>
          <a:fillRef idx="0"/>
          <a:effectRef idx="0"/>
          <a:fontRef idx="minor"/>
        </p:style>
        <p:txBody>
          <a:bodyPr lIns="90000" rIns="90000" tIns="91440" bIns="91440"/>
          <a:p>
            <a:pPr>
              <a:lnSpc>
                <a:spcPct val="100000"/>
              </a:lnSpc>
            </a:pPr>
            <a:r>
              <a:rPr b="0" lang="en-IN" sz="2800" spc="-1" strike="noStrike">
                <a:solidFill>
                  <a:srgbClr val="000000"/>
                </a:solidFill>
                <a:latin typeface="Arial"/>
                <a:ea typeface="Arial"/>
              </a:rPr>
              <a:t>MOTIVATION</a:t>
            </a:r>
            <a:endParaRPr b="0" lang="en-IN" sz="2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11760" y="28188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000000"/>
                </a:solidFill>
                <a:latin typeface="Old Standard TT"/>
                <a:ea typeface="Old Standard TT"/>
              </a:rPr>
              <a:t>Related Work</a:t>
            </a:r>
            <a:endParaRPr b="0" lang="en-IN" sz="3000" spc="-1" strike="noStrike">
              <a:latin typeface="Arial"/>
            </a:endParaRPr>
          </a:p>
        </p:txBody>
      </p:sp>
      <p:sp>
        <p:nvSpPr>
          <p:cNvPr id="90" name="CustomShape 2"/>
          <p:cNvSpPr/>
          <p:nvPr/>
        </p:nvSpPr>
        <p:spPr>
          <a:xfrm>
            <a:off x="311760" y="954000"/>
            <a:ext cx="8519760" cy="3396600"/>
          </a:xfrm>
          <a:prstGeom prst="rect">
            <a:avLst/>
          </a:prstGeom>
          <a:noFill/>
          <a:ln>
            <a:noFill/>
          </a:ln>
        </p:spPr>
        <p:style>
          <a:lnRef idx="0"/>
          <a:fillRef idx="0"/>
          <a:effectRef idx="0"/>
          <a:fontRef idx="minor"/>
        </p:style>
        <p:txBody>
          <a:bodyPr lIns="90000" rIns="90000" tIns="91440" bIns="91440"/>
          <a:p>
            <a:pPr marL="457200" indent="-342360">
              <a:lnSpc>
                <a:spcPct val="150000"/>
              </a:lnSpc>
              <a:buClr>
                <a:srgbClr val="000000"/>
              </a:buClr>
              <a:buFont typeface="Old Standard TT"/>
              <a:buChar char="●"/>
            </a:pPr>
            <a:r>
              <a:rPr b="0" lang="en-IN" sz="1800" spc="-1" strike="noStrike">
                <a:solidFill>
                  <a:srgbClr val="000000"/>
                </a:solidFill>
                <a:latin typeface="Old Standard TT"/>
                <a:ea typeface="Old Standard TT"/>
              </a:rPr>
              <a:t>Takahiro Hayashi et al. researched on Fast Music Information Retrieval with Indirect Matching. </a:t>
            </a:r>
            <a:endParaRPr b="0" lang="en-IN" sz="1800" spc="-1" strike="noStrike">
              <a:latin typeface="Arial"/>
            </a:endParaRPr>
          </a:p>
          <a:p>
            <a:pPr lvl="1" marL="914400" indent="-316800">
              <a:lnSpc>
                <a:spcPct val="150000"/>
              </a:lnSpc>
              <a:buClr>
                <a:srgbClr val="000000"/>
              </a:buClr>
              <a:buFont typeface="Old Standard TT"/>
              <a:buChar char="○"/>
            </a:pPr>
            <a:r>
              <a:rPr b="0" lang="en-IN" sz="1400" spc="-1" strike="noStrike">
                <a:solidFill>
                  <a:srgbClr val="000000"/>
                </a:solidFill>
                <a:latin typeface="Old Standard TT"/>
                <a:ea typeface="Old Standard TT"/>
              </a:rPr>
              <a:t>Detailed their approach as small number of music clips called “representative queries”</a:t>
            </a:r>
            <a:endParaRPr b="0" lang="en-IN" sz="1400" spc="-1" strike="noStrike">
              <a:latin typeface="Arial"/>
            </a:endParaRPr>
          </a:p>
          <a:p>
            <a:pPr lvl="1" marL="914400" indent="-316800">
              <a:lnSpc>
                <a:spcPct val="150000"/>
              </a:lnSpc>
              <a:buClr>
                <a:srgbClr val="000000"/>
              </a:buClr>
              <a:buFont typeface="Old Standard TT"/>
              <a:buChar char="○"/>
            </a:pPr>
            <a:r>
              <a:rPr b="0" lang="en-IN" sz="1400" spc="-1" strike="noStrike">
                <a:solidFill>
                  <a:srgbClr val="000000"/>
                </a:solidFill>
                <a:latin typeface="Old Standard TT"/>
                <a:ea typeface="Old Standard TT"/>
              </a:rPr>
              <a:t>These were randomly selected from a database for fast computation</a:t>
            </a:r>
            <a:endParaRPr b="0" lang="en-IN" sz="1400" spc="-1" strike="noStrike">
              <a:latin typeface="Arial"/>
            </a:endParaRPr>
          </a:p>
          <a:p>
            <a:pPr lvl="1" marL="914400" indent="-316800">
              <a:lnSpc>
                <a:spcPct val="150000"/>
              </a:lnSpc>
              <a:buClr>
                <a:srgbClr val="000000"/>
              </a:buClr>
              <a:buFont typeface="Old Standard TT"/>
              <a:buChar char="○"/>
            </a:pPr>
            <a:r>
              <a:rPr b="0" lang="en-IN" sz="1400" spc="-1" strike="noStrike">
                <a:solidFill>
                  <a:srgbClr val="000000"/>
                </a:solidFill>
                <a:latin typeface="Old Standard TT"/>
                <a:ea typeface="Old Standard TT"/>
              </a:rPr>
              <a:t>The similarities of each clip in the database is recorded in a similarity table.</a:t>
            </a:r>
            <a:endParaRPr b="0" lang="en-IN" sz="1400" spc="-1" strike="noStrike">
              <a:latin typeface="Arial"/>
            </a:endParaRPr>
          </a:p>
          <a:p>
            <a:pPr lvl="1" marL="914400" indent="-316800">
              <a:lnSpc>
                <a:spcPct val="150000"/>
              </a:lnSpc>
              <a:buClr>
                <a:srgbClr val="000000"/>
              </a:buClr>
              <a:buFont typeface="Old Standard TT"/>
              <a:buChar char="○"/>
            </a:pPr>
            <a:r>
              <a:rPr b="0" lang="en-IN" sz="1400" spc="-1" strike="noStrike">
                <a:solidFill>
                  <a:srgbClr val="000000"/>
                </a:solidFill>
                <a:latin typeface="Old Standard TT"/>
                <a:ea typeface="Old Standard TT"/>
              </a:rPr>
              <a:t>The similarity of a clip in the database and the input by user are quickly estimated before referring to the similarity table.</a:t>
            </a:r>
            <a:endParaRPr b="0" lang="en-IN" sz="1400" spc="-1" strike="noStrike">
              <a:latin typeface="Arial"/>
            </a:endParaRPr>
          </a:p>
          <a:p>
            <a:pPr marL="457200" indent="-342360">
              <a:lnSpc>
                <a:spcPct val="150000"/>
              </a:lnSpc>
              <a:buClr>
                <a:srgbClr val="000000"/>
              </a:buClr>
              <a:buFont typeface="Old Standard TT"/>
              <a:buChar char="●"/>
            </a:pPr>
            <a:r>
              <a:rPr b="0" lang="en-IN" sz="1800" spc="-1" strike="noStrike">
                <a:solidFill>
                  <a:srgbClr val="000000"/>
                </a:solidFill>
                <a:latin typeface="Old Standard TT"/>
                <a:ea typeface="Old Standard TT"/>
              </a:rPr>
              <a:t>In 2003, Wang Avery published a paper on An Industrial Strength Audio Search Algorithm</a:t>
            </a:r>
            <a:endParaRPr b="0" lang="en-IN" sz="1800" spc="-1" strike="noStrike">
              <a:latin typeface="Arial"/>
            </a:endParaRPr>
          </a:p>
          <a:p>
            <a:pPr lvl="1" marL="914400" indent="-316800">
              <a:lnSpc>
                <a:spcPct val="150000"/>
              </a:lnSpc>
              <a:buClr>
                <a:srgbClr val="000000"/>
              </a:buClr>
              <a:buFont typeface="Old Standard TT"/>
              <a:buChar char="○"/>
            </a:pPr>
            <a:r>
              <a:rPr b="0" lang="en-IN" sz="1400" spc="-1" strike="noStrike">
                <a:solidFill>
                  <a:srgbClr val="000000"/>
                </a:solidFill>
                <a:latin typeface="Old Standard TT"/>
                <a:ea typeface="Old Standard TT"/>
              </a:rPr>
              <a:t>It processed audio files and stored their hash tokens of the song in a database.</a:t>
            </a:r>
            <a:endParaRPr b="0" lang="en-IN" sz="1400" spc="-1" strike="noStrike">
              <a:latin typeface="Arial"/>
            </a:endParaRPr>
          </a:p>
          <a:p>
            <a:pPr marL="914400">
              <a:lnSpc>
                <a:spcPct val="150000"/>
              </a:lnSpc>
              <a:spcBef>
                <a:spcPts val="1599"/>
              </a:spcBef>
              <a:spcAft>
                <a:spcPts val="1599"/>
              </a:spcAft>
            </a:pPr>
            <a:endParaRPr b="0" lang="en-IN" sz="1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000000"/>
                </a:solidFill>
                <a:latin typeface="Old Standard TT"/>
                <a:ea typeface="Old Standard TT"/>
              </a:rPr>
              <a:t>Related Work</a:t>
            </a:r>
            <a:br/>
            <a:endParaRPr b="0" lang="en-IN" sz="3000" spc="-1" strike="noStrike">
              <a:latin typeface="Arial"/>
            </a:endParaRPr>
          </a:p>
        </p:txBody>
      </p:sp>
      <p:sp>
        <p:nvSpPr>
          <p:cNvPr id="92"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a:lnSpc>
                <a:spcPct val="150000"/>
              </a:lnSpc>
            </a:pPr>
            <a:endParaRPr b="0" lang="en-IN" sz="1800" spc="-1" strike="noStrike">
              <a:latin typeface="Arial"/>
            </a:endParaRPr>
          </a:p>
          <a:p>
            <a:pPr lvl="1" marL="914400" indent="-316800">
              <a:lnSpc>
                <a:spcPct val="150000"/>
              </a:lnSpc>
              <a:spcBef>
                <a:spcPts val="1599"/>
              </a:spcBef>
              <a:buClr>
                <a:srgbClr val="000000"/>
              </a:buClr>
              <a:buFont typeface="Old Standard TT"/>
              <a:buChar char="○"/>
            </a:pPr>
            <a:r>
              <a:rPr b="0" lang="en-IN" sz="1400" spc="-1" strike="noStrike">
                <a:solidFill>
                  <a:srgbClr val="000000"/>
                </a:solidFill>
                <a:latin typeface="Old Standard TT"/>
                <a:ea typeface="Old Standard TT"/>
              </a:rPr>
              <a:t>It had 3 basic steps as shown:</a:t>
            </a:r>
            <a:endParaRPr b="0" lang="en-IN" sz="1400" spc="-1" strike="noStrike">
              <a:latin typeface="Arial"/>
            </a:endParaRPr>
          </a:p>
          <a:p>
            <a:pPr lvl="1" marL="914400" indent="-316800">
              <a:lnSpc>
                <a:spcPct val="150000"/>
              </a:lnSpc>
              <a:buClr>
                <a:srgbClr val="000000"/>
              </a:buClr>
              <a:buFont typeface="Old Standard TT"/>
              <a:buChar char="○"/>
            </a:pPr>
            <a:r>
              <a:rPr b="0" lang="en-IN" sz="1400" spc="-1" strike="noStrike">
                <a:solidFill>
                  <a:srgbClr val="000000"/>
                </a:solidFill>
                <a:latin typeface="Old Standard TT"/>
                <a:ea typeface="Old Standard TT"/>
              </a:rPr>
              <a:t>For heavy noise filled inputs, the time</a:t>
            </a:r>
            <a:br/>
            <a:r>
              <a:rPr b="0" lang="en-IN" sz="1400" spc="-1" strike="noStrike">
                <a:solidFill>
                  <a:srgbClr val="000000"/>
                </a:solidFill>
                <a:latin typeface="Old Standard TT"/>
                <a:ea typeface="Old Standard TT"/>
              </a:rPr>
              <a:t>for each query output was few 100</a:t>
            </a:r>
            <a:br/>
            <a:r>
              <a:rPr b="0" lang="en-IN" sz="1400" spc="-1" strike="noStrike">
                <a:solidFill>
                  <a:srgbClr val="000000"/>
                </a:solidFill>
                <a:latin typeface="Old Standard TT"/>
                <a:ea typeface="Old Standard TT"/>
              </a:rPr>
              <a:t>of milliseconds</a:t>
            </a:r>
            <a:endParaRPr b="0" lang="en-IN" sz="1400" spc="-1" strike="noStrike">
              <a:latin typeface="Arial"/>
            </a:endParaRPr>
          </a:p>
          <a:p>
            <a:pPr lvl="1" marL="914400" indent="-316800">
              <a:lnSpc>
                <a:spcPct val="150000"/>
              </a:lnSpc>
              <a:buClr>
                <a:srgbClr val="000000"/>
              </a:buClr>
              <a:buFont typeface="Old Standard TT"/>
              <a:buChar char="○"/>
            </a:pPr>
            <a:r>
              <a:rPr b="0" lang="en-IN" sz="1400" spc="-1" strike="noStrike">
                <a:solidFill>
                  <a:srgbClr val="000000"/>
                </a:solidFill>
                <a:latin typeface="Old Standard TT"/>
                <a:ea typeface="Old Standard TT"/>
              </a:rPr>
              <a:t>For clean input, less than 10ms</a:t>
            </a:r>
            <a:br/>
            <a:r>
              <a:rPr b="0" lang="en-IN" sz="1400" spc="-1" strike="noStrike">
                <a:solidFill>
                  <a:srgbClr val="000000"/>
                </a:solidFill>
                <a:latin typeface="Old Standard TT"/>
                <a:ea typeface="Old Standard TT"/>
              </a:rPr>
              <a:t>for each query</a:t>
            </a:r>
            <a:endParaRPr b="0" lang="en-IN" sz="1400" spc="-1" strike="noStrike">
              <a:latin typeface="Arial"/>
            </a:endParaRPr>
          </a:p>
          <a:p>
            <a:pPr>
              <a:lnSpc>
                <a:spcPct val="115000"/>
              </a:lnSpc>
              <a:spcBef>
                <a:spcPts val="1599"/>
              </a:spcBef>
              <a:spcAft>
                <a:spcPts val="1599"/>
              </a:spcAft>
            </a:pPr>
            <a:endParaRPr b="0" lang="en-IN" sz="1400" spc="-1" strike="noStrike">
              <a:latin typeface="Arial"/>
            </a:endParaRPr>
          </a:p>
        </p:txBody>
      </p:sp>
      <p:pic>
        <p:nvPicPr>
          <p:cNvPr id="93" name="Google Shape;92;p18" descr=""/>
          <p:cNvPicPr/>
          <p:nvPr/>
        </p:nvPicPr>
        <p:blipFill>
          <a:blip r:embed="rId1"/>
          <a:stretch/>
        </p:blipFill>
        <p:spPr>
          <a:xfrm>
            <a:off x="4804560" y="1284120"/>
            <a:ext cx="1294560" cy="315216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0" lang="en-IN" sz="3000" spc="-1" strike="noStrike">
                <a:solidFill>
                  <a:srgbClr val="000000"/>
                </a:solidFill>
                <a:latin typeface="Old Standard TT"/>
                <a:ea typeface="Old Standard TT"/>
              </a:rPr>
              <a:t>PROPOSED SYSTEM</a:t>
            </a:r>
            <a:endParaRPr b="0" lang="en-IN" sz="3000" spc="-1" strike="noStrike">
              <a:latin typeface="Arial"/>
            </a:endParaRPr>
          </a:p>
        </p:txBody>
      </p:sp>
      <p:sp>
        <p:nvSpPr>
          <p:cNvPr id="95"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a:lnSpc>
                <a:spcPct val="150000"/>
              </a:lnSpc>
            </a:pPr>
            <a:r>
              <a:rPr b="0" lang="en-IN" sz="1800" spc="-1" strike="noStrike">
                <a:solidFill>
                  <a:srgbClr val="000000"/>
                </a:solidFill>
                <a:latin typeface="Old Standard TT"/>
                <a:ea typeface="Old Standard TT"/>
              </a:rPr>
              <a:t>In the proposed system, there will be a “fingerprint” created for every song that is stored in the database. </a:t>
            </a:r>
            <a:endParaRPr b="0" lang="en-IN" sz="1800" spc="-1" strike="noStrike">
              <a:latin typeface="Arial"/>
            </a:endParaRPr>
          </a:p>
          <a:p>
            <a:pPr marL="457200" indent="-342360">
              <a:lnSpc>
                <a:spcPct val="150000"/>
              </a:lnSpc>
              <a:spcBef>
                <a:spcPts val="1599"/>
              </a:spcBef>
              <a:buClr>
                <a:srgbClr val="000000"/>
              </a:buClr>
              <a:buFont typeface="Old Standard TT"/>
              <a:buChar char="●"/>
            </a:pPr>
            <a:r>
              <a:rPr b="0" lang="en-IN" sz="1800" spc="-1" strike="noStrike">
                <a:solidFill>
                  <a:srgbClr val="000000"/>
                </a:solidFill>
                <a:latin typeface="Old Standard TT"/>
                <a:ea typeface="Old Standard TT"/>
              </a:rPr>
              <a:t>For each song in the database, fingerprint will be created by combining the hash values of peaks found in the spectrogram</a:t>
            </a:r>
            <a:endParaRPr b="0" lang="en-IN" sz="1800" spc="-1" strike="noStrike">
              <a:latin typeface="Arial"/>
            </a:endParaRPr>
          </a:p>
          <a:p>
            <a:pPr marL="457200" indent="-342360">
              <a:lnSpc>
                <a:spcPct val="150000"/>
              </a:lnSpc>
              <a:buClr>
                <a:srgbClr val="000000"/>
              </a:buClr>
              <a:buFont typeface="Old Standard TT"/>
              <a:buChar char="●"/>
            </a:pPr>
            <a:r>
              <a:rPr b="0" lang="en-IN" sz="1800" spc="-1" strike="noStrike">
                <a:solidFill>
                  <a:srgbClr val="000000"/>
                </a:solidFill>
                <a:latin typeface="Old Standard TT"/>
                <a:ea typeface="Old Standard TT"/>
              </a:rPr>
              <a:t>The fingerprint value along with its offset is then stored in the database</a:t>
            </a: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Google Shape;103;p20" descr=""/>
          <p:cNvPicPr/>
          <p:nvPr/>
        </p:nvPicPr>
        <p:blipFill>
          <a:blip r:embed="rId1"/>
          <a:srcRect l="0" t="9253" r="0" b="0"/>
          <a:stretch/>
        </p:blipFill>
        <p:spPr>
          <a:xfrm>
            <a:off x="1809720" y="340920"/>
            <a:ext cx="7028640" cy="4588920"/>
          </a:xfrm>
          <a:prstGeom prst="rect">
            <a:avLst/>
          </a:prstGeom>
          <a:ln>
            <a:noFill/>
          </a:ln>
        </p:spPr>
      </p:pic>
      <p:sp>
        <p:nvSpPr>
          <p:cNvPr id="97" name="CustomShape 1"/>
          <p:cNvSpPr/>
          <p:nvPr/>
        </p:nvSpPr>
        <p:spPr>
          <a:xfrm>
            <a:off x="198720" y="2016360"/>
            <a:ext cx="1405080" cy="1419120"/>
          </a:xfrm>
          <a:prstGeom prst="rect">
            <a:avLst/>
          </a:prstGeom>
          <a:noFill/>
          <a:ln>
            <a:noFill/>
          </a:ln>
        </p:spPr>
        <p:style>
          <a:lnRef idx="0"/>
          <a:fillRef idx="0"/>
          <a:effectRef idx="0"/>
          <a:fontRef idx="minor"/>
        </p:style>
        <p:txBody>
          <a:bodyPr lIns="90000" rIns="90000" tIns="91440" bIns="91440"/>
          <a:p>
            <a:pPr>
              <a:lnSpc>
                <a:spcPct val="100000"/>
              </a:lnSpc>
            </a:pPr>
            <a:r>
              <a:rPr b="0" lang="en-IN" sz="1400" spc="-1" strike="noStrike">
                <a:solidFill>
                  <a:srgbClr val="000000"/>
                </a:solidFill>
                <a:latin typeface="Old Standard TT"/>
                <a:ea typeface="Old Standard TT"/>
              </a:rPr>
              <a:t>Spectrogram - </a:t>
            </a:r>
            <a:br/>
            <a:r>
              <a:rPr b="0" lang="en-IN" sz="1400" spc="-1" strike="noStrike">
                <a:solidFill>
                  <a:srgbClr val="000000"/>
                </a:solidFill>
                <a:latin typeface="Old Standard TT"/>
                <a:ea typeface="Old Standard TT"/>
              </a:rPr>
              <a:t>Plot of amplitude as a function of time and frequency</a:t>
            </a:r>
            <a:endParaRPr b="0" lang="en-IN" sz="1400" spc="-1" strike="noStrike">
              <a:latin typeface="Arial"/>
            </a:endParaRPr>
          </a:p>
          <a:p>
            <a:pPr>
              <a:lnSpc>
                <a:spcPct val="100000"/>
              </a:lnSpc>
            </a:pPr>
            <a:endParaRPr b="0" lang="en-IN" sz="1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311760" y="1152360"/>
            <a:ext cx="1703880" cy="2084040"/>
          </a:xfrm>
          <a:prstGeom prst="rect">
            <a:avLst/>
          </a:prstGeom>
          <a:noFill/>
          <a:ln>
            <a:noFill/>
          </a:ln>
        </p:spPr>
        <p:style>
          <a:lnRef idx="0"/>
          <a:fillRef idx="0"/>
          <a:effectRef idx="0"/>
          <a:fontRef idx="minor"/>
        </p:style>
        <p:txBody>
          <a:bodyPr lIns="90000" rIns="90000" tIns="91440" bIns="91440"/>
          <a:p>
            <a:pPr>
              <a:lnSpc>
                <a:spcPct val="115000"/>
              </a:lnSpc>
            </a:pPr>
            <a:r>
              <a:rPr b="0" lang="en-IN" sz="1800" spc="-1" strike="noStrike">
                <a:solidFill>
                  <a:srgbClr val="000000"/>
                </a:solidFill>
                <a:latin typeface="Old Standard TT"/>
                <a:ea typeface="Old Standard TT"/>
              </a:rPr>
              <a:t>Peaks of the spectrogram that will be combined to make a fingerprint.</a:t>
            </a:r>
            <a:endParaRPr b="0" lang="en-IN" sz="1800" spc="-1" strike="noStrike">
              <a:latin typeface="Arial"/>
            </a:endParaRPr>
          </a:p>
          <a:p>
            <a:pPr>
              <a:lnSpc>
                <a:spcPct val="115000"/>
              </a:lnSpc>
              <a:spcBef>
                <a:spcPts val="1599"/>
              </a:spcBef>
              <a:spcAft>
                <a:spcPts val="1599"/>
              </a:spcAft>
            </a:pPr>
            <a:endParaRPr b="0" lang="en-IN" sz="1800" spc="-1" strike="noStrike">
              <a:latin typeface="Arial"/>
            </a:endParaRPr>
          </a:p>
        </p:txBody>
      </p:sp>
      <p:pic>
        <p:nvPicPr>
          <p:cNvPr id="99" name="Google Shape;110;p21" descr=""/>
          <p:cNvPicPr/>
          <p:nvPr/>
        </p:nvPicPr>
        <p:blipFill>
          <a:blip r:embed="rId1"/>
          <a:srcRect l="0" t="11338" r="0" b="0"/>
          <a:stretch/>
        </p:blipFill>
        <p:spPr>
          <a:xfrm>
            <a:off x="1931040" y="425880"/>
            <a:ext cx="7116480" cy="39279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2020-05-18T14:13:55Z</dcterms:modified>
  <cp:revision>2</cp:revision>
  <dc:subject/>
  <dc:title/>
</cp:coreProperties>
</file>