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6" r:id="rId5"/>
    <p:sldId id="267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 varScale="1">
        <p:scale>
          <a:sx n="59" d="100"/>
          <a:sy n="59" d="100"/>
        </p:scale>
        <p:origin x="6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EEB7-0C1A-7C3A-4364-3C7CD297F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9267F-F30B-7CBF-B97D-627CE9C63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8919-B8B6-65A6-5687-C020A595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73-F392-4DC3-AF2C-E6F70578C92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30F0-9446-3687-D4ED-71670F9C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78A-FC17-85D0-3AF6-C19B8D0C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5DD5-B7A0-4636-9562-DA9247D29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42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25DC-0AD8-4251-DBAA-A3A05F6C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DB2C2-1906-5765-6A05-627FF353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D567-6590-EA85-A121-74B1E96A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73-F392-4DC3-AF2C-E6F70578C92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D2335-BB93-56B3-589C-809929A1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F47BE-4EE8-58F4-0ECC-4BEE29EC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5DD5-B7A0-4636-9562-DA9247D29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4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F2D62-3BB1-7ED3-E415-AD7C31D9B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1ADF2-895C-39D5-95A1-ECBDBD79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D4EE-0484-749F-EFEE-BE001CC5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73-F392-4DC3-AF2C-E6F70578C92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8C3A-0042-DFC3-7168-E1A258ED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A31A-F71B-795F-AAEF-BB56AA56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5DD5-B7A0-4636-9562-DA9247D29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94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8453-D3DA-00BB-A255-65DBB625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50E44-80FA-4BCF-2A92-1213C5CD6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BDF7-BBB0-FB69-5D0F-1C3232A8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73-F392-4DC3-AF2C-E6F70578C92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4AF29-805B-8E68-E236-A4AB3C32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85F4-18EA-30AD-3AE2-7B500F16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5DD5-B7A0-4636-9562-DA9247D29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2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370E-A148-07E9-4F9E-855A99F9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E38B-2694-CACD-1519-9DAEED90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CF111-7FC0-1D0E-3C6B-4386D389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73-F392-4DC3-AF2C-E6F70578C92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F060-575D-3284-CEF0-6240E2D8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04E4-D401-8600-1E37-C1839C86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5DD5-B7A0-4636-9562-DA9247D29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59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DF87-EA7E-F004-D3CE-9CD62B59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B14E-9DF2-A12C-B8DE-CA41E0FF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542A-127C-51E7-5784-9B966730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73-F392-4DC3-AF2C-E6F70578C92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D1B2-E615-D21D-0FE9-6432F85F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6F35E-19A0-5223-B90E-FDCED55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5DD5-B7A0-4636-9562-DA9247D29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8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CFAF-6A43-B26D-06D7-600A99C7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A6C3-73CB-7FB7-26BF-D4418A763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116F3-72E8-BA9D-CF46-7852C4DBC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34AA5-A9BE-6B22-D556-DBB09521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73-F392-4DC3-AF2C-E6F70578C92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11DDB-6CF1-4324-54DA-DDFA4BC5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3167-7D30-6C16-AC71-62B4B8BB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5DD5-B7A0-4636-9562-DA9247D29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8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660A-6FFB-3398-E1E9-FAB67B08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D7A0-45EB-1144-99B2-C7B07529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31CC6-C3E5-9FED-BB0D-25F90EB2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7A869-4A28-17A1-F978-DFF4779F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A94EE-7248-6625-C2A1-51231BCB7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AAEC0-FCF0-E7F0-AE0E-08783E37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73-F392-4DC3-AF2C-E6F70578C92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ECF82-9357-74FC-E25D-2B1150DC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027C8-F4CE-FF6E-5012-C5FE4B9A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5DD5-B7A0-4636-9562-DA9247D29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B30A-3021-BA73-1BC6-05FA706D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4DE88-B8EB-941F-A259-FA539DA6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73-F392-4DC3-AF2C-E6F70578C92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2E949-C45E-4BA7-3845-7E46B29B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6E25-E979-B2D9-3D91-2A4143F5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5DD5-B7A0-4636-9562-DA9247D29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8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4F7AC-46AE-D847-5A38-50A56479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73-F392-4DC3-AF2C-E6F70578C92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A1FA7-6342-E958-A790-DB22A393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2448-2FA0-A296-6FEF-728AF132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5DD5-B7A0-4636-9562-DA9247D29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05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9018-54CE-23CF-2298-C3E1E607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4BE1-EAA6-9599-046E-68B24B1D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A7EB2-6ACA-644B-12EC-F3419642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919DE-FB87-611B-76CC-2FD89EC4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73-F392-4DC3-AF2C-E6F70578C92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E119D-D57A-4A84-0AAC-993C99D8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329CA-4310-83C4-D18C-512DEEA3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5DD5-B7A0-4636-9562-DA9247D29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2A0E-AAA9-C47E-1C48-781C4180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2A22A-7718-6850-8599-9677E5B1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5B5F2-AA8F-BA5B-7D8D-DA39C2C7E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62D97-B9FA-1085-888B-384EB073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73-F392-4DC3-AF2C-E6F70578C92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DCC4F-6568-18EB-0BDA-3BE8FDB2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81E0C-5699-0C18-A2E6-FD76F016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5DD5-B7A0-4636-9562-DA9247D29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8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6EDEE-5F72-7290-FE30-7E675BE7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B31A5-1DEB-4414-BAA0-67A4D82F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17B6-3785-B987-8A97-8057F1740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38A73-F392-4DC3-AF2C-E6F70578C92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719D-D2C3-9A93-E85A-D7DA79583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5849-D55C-FB2A-5AAD-216F22D6F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5DD5-B7A0-4636-9562-DA9247D29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6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B400A-B9D9-7994-8D7C-8D235CDFA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A8B0E-48E7-19E0-F2F7-ED2D29334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420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Laptop Price Prediction Using Various Regression Models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AC463-0B14-91D6-1F4C-D742BF08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1152"/>
            <a:ext cx="9144000" cy="14982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Arindam Phatowali</a:t>
            </a:r>
          </a:p>
          <a:p>
            <a:r>
              <a:rPr lang="en-US" dirty="0">
                <a:solidFill>
                  <a:srgbClr val="FFFFFF"/>
                </a:solidFill>
              </a:rPr>
              <a:t>Scholar ID- 214104021</a:t>
            </a:r>
          </a:p>
          <a:p>
            <a:r>
              <a:rPr lang="en-US" dirty="0">
                <a:solidFill>
                  <a:srgbClr val="FFFFFF"/>
                </a:solidFill>
              </a:rPr>
              <a:t>Under the guidance of Dr. Amit Bhagat</a:t>
            </a: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Picture 8" descr="A yellow and blue logo with text&#10;&#10;Description automatically generated">
            <a:extLst>
              <a:ext uri="{FF2B5EF4-FFF2-40B4-BE49-F238E27FC236}">
                <a16:creationId xmlns:a16="http://schemas.microsoft.com/office/drawing/2014/main" id="{2DCC9408-0487-C98A-7FB9-445D6D8EB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76" y="2751056"/>
            <a:ext cx="1658447" cy="1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6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D80A275-4091-0E46-2027-2B8D8EB5E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0" t="6484" r="395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6D50C-6C34-28C3-B389-E63E4F8C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18827-DE3E-C930-6D5F-CCE97937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Feature engineering is a process to convert raw data to meaningful information.</a:t>
            </a:r>
            <a:r>
              <a:rPr lang="en-IN" sz="2400" spc="-5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Feature engineering involves creation of new features based on existing ones and to select the most relevant features to improve the model’s performance.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Yellow paper folded as graph">
            <a:extLst>
              <a:ext uri="{FF2B5EF4-FFF2-40B4-BE49-F238E27FC236}">
                <a16:creationId xmlns:a16="http://schemas.microsoft.com/office/drawing/2014/main" id="{F9A024F5-EEBA-3335-142F-BDB5E861B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683F9-E254-A353-C6C9-F3DC9C6F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034991" cy="1178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u="sng" dirty="0">
                <a:solidFill>
                  <a:schemeClr val="bg1"/>
                </a:solidFill>
              </a:rPr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6BF18-B7C0-5F99-D43B-74E431562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2492080"/>
            <a:ext cx="4034991" cy="30158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Various regression models are trained on the preprocessed data to find the best algorithm with highest accuracy. This includes linear regression, KNN regression, decision tree regression, and random forest regression.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BD8A6B97-66E0-4116-DF18-4AC5AAF34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BE182-369C-37E3-F4D8-D30D9921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4432592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u="sng" dirty="0"/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7CFBE-DA87-4C94-8C62-A729BE4A9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2459" y="2265037"/>
            <a:ext cx="3711340" cy="391192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The performance of the models is evaluated using metrics such as Mean Absolute Error (MAE) and R-squared.</a:t>
            </a:r>
          </a:p>
        </p:txBody>
      </p:sp>
    </p:spTree>
    <p:extLst>
      <p:ext uri="{BB962C8B-B14F-4D97-AF65-F5344CB8AC3E}">
        <p14:creationId xmlns:p14="http://schemas.microsoft.com/office/powerpoint/2010/main" val="84114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796B705D-8216-A6DB-80D8-F0569628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63282-4B64-0966-79B5-76B0B823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489664" cy="128219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Model Selection and Deployment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BF37-9330-144D-5FC9-B607F9EE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The top three model with the best performance is selected and </a:t>
            </a:r>
            <a:r>
              <a:rPr lang="en-IN" sz="2400" spc="-5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a voting regressor is used that fits the three regressors, each on the whole dataset and then averages the individual predictions to form a final prediction.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y rocket flying out of the computer">
            <a:extLst>
              <a:ext uri="{FF2B5EF4-FFF2-40B4-BE49-F238E27FC236}">
                <a16:creationId xmlns:a16="http://schemas.microsoft.com/office/drawing/2014/main" id="{B352ECFD-D798-E7AE-3C1A-0A7E4B661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8" r="5569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B6777-1B46-0A06-7184-C27A5353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906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C71CF-90AF-1CA2-BF94-8CDD52332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This project provides valuable insights into the factors that influence laptop prices and can be used to make informed decisions when buying a laptop. </a:t>
            </a:r>
          </a:p>
        </p:txBody>
      </p:sp>
    </p:spTree>
    <p:extLst>
      <p:ext uri="{BB962C8B-B14F-4D97-AF65-F5344CB8AC3E}">
        <p14:creationId xmlns:p14="http://schemas.microsoft.com/office/powerpoint/2010/main" val="34462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B400A-B9D9-7994-8D7C-8D235CDFA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r="29430" b="5949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A8B0E-48E7-19E0-F2F7-ED2D29334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THANK YOU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AC463-0B14-91D6-1F4C-D742BF08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46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y rocket flying out of the computer">
            <a:extLst>
              <a:ext uri="{FF2B5EF4-FFF2-40B4-BE49-F238E27FC236}">
                <a16:creationId xmlns:a16="http://schemas.microsoft.com/office/drawing/2014/main" id="{7C38054F-31F8-AF91-6074-BC184982F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6630" b="246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4D89C-ADA5-BEA3-2CC7-F6C456F1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6807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IN" sz="4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200E-FDED-1F4E-C7D3-0B799861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2153486"/>
            <a:ext cx="4023360" cy="392757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spc="-5" dirty="0">
                <a:solidFill>
                  <a:schemeClr val="bg1"/>
                </a:solidFill>
                <a:ea typeface="Times New Roman" panose="02020603050405020304" pitchFamily="18" charset="0"/>
              </a:rPr>
              <a:t>The project aims to predict laptop prices based on various features using regression models. The problem statement is that if any user wants to buy a laptop, then our application should be compatible to provide a tentative price of laptop according to the user configurations.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37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y rocket flying out of the computer">
            <a:extLst>
              <a:ext uri="{FF2B5EF4-FFF2-40B4-BE49-F238E27FC236}">
                <a16:creationId xmlns:a16="http://schemas.microsoft.com/office/drawing/2014/main" id="{7C38054F-31F8-AF91-6074-BC184982F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6630" b="246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4D89C-ADA5-BEA3-2CC7-F6C456F1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6807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IN" sz="4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200E-FDED-1F4E-C7D3-0B799861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2153486"/>
            <a:ext cx="4023360" cy="392757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IN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r>
              <a:rPr lang="en-IN" sz="2400" dirty="0">
                <a:solidFill>
                  <a:schemeClr val="bg1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Our project aims to predict laptop prices based on user input.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problem we are addressing is that there are many different combinations of configurations that can be done, so if people want to buy a new laptop, then our model </a:t>
            </a: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should have all the prices sorted by their configuration. </a:t>
            </a:r>
            <a:endParaRPr lang="en-IN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77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y rocket flying out of the computer">
            <a:extLst>
              <a:ext uri="{FF2B5EF4-FFF2-40B4-BE49-F238E27FC236}">
                <a16:creationId xmlns:a16="http://schemas.microsoft.com/office/drawing/2014/main" id="{7C38054F-31F8-AF91-6074-BC184982F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6630" b="246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4D89C-ADA5-BEA3-2CC7-F6C456F1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1" y="1122363"/>
            <a:ext cx="4252303" cy="10002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IN" sz="4800" b="1" u="sng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OBJECTIVE OF THE PROJECT</a:t>
            </a:r>
            <a:r>
              <a:rPr lang="en-IN" sz="4800" b="1" u="sng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200E-FDED-1F4E-C7D3-0B799861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0210" y="2122570"/>
            <a:ext cx="4417995" cy="446111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u="sng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Data Analysis &amp; Visualization</a:t>
            </a:r>
            <a:r>
              <a:rPr lang="en-IN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To analyse a dataset of laptop specifications and their corresponding prices with the help of graphs, understanding the relationship between different features and how they influence the price.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u="sng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Model Development</a:t>
            </a:r>
            <a:r>
              <a:rPr lang="en-IN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To develop a regression model that can accurately predict the price of a laptop based on its specifications.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6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y rocket flying out of the computer">
            <a:extLst>
              <a:ext uri="{FF2B5EF4-FFF2-40B4-BE49-F238E27FC236}">
                <a16:creationId xmlns:a16="http://schemas.microsoft.com/office/drawing/2014/main" id="{7C38054F-31F8-AF91-6074-BC184982F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6630" b="246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4D89C-ADA5-BEA3-2CC7-F6C456F1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086" y="1122363"/>
            <a:ext cx="4223428" cy="10002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IN" sz="4800" b="1" u="sng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OBJECTIVE OF THE PROJECT</a:t>
            </a:r>
            <a:r>
              <a:rPr lang="en-IN" sz="4800" b="1" u="sng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200E-FDED-1F4E-C7D3-0B799861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9086" y="2329314"/>
            <a:ext cx="4389120" cy="425436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u="sng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  <a:r>
              <a:rPr lang="en-IN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To evaluate the performance of the model using appropriate metrics and ensure it can make accurate predictions.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u="sng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Business Application</a:t>
            </a:r>
            <a:r>
              <a:rPr lang="en-IN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To provide a tool that can be used by businesses for pricing their products, and by consumers to make informed purchasing decisions.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38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y rocket flying out of the computer">
            <a:extLst>
              <a:ext uri="{FF2B5EF4-FFF2-40B4-BE49-F238E27FC236}">
                <a16:creationId xmlns:a16="http://schemas.microsoft.com/office/drawing/2014/main" id="{7C38054F-31F8-AF91-6074-BC184982F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6630" b="246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4D89C-ADA5-BEA3-2CC7-F6C456F1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8337" y="771988"/>
            <a:ext cx="4204177" cy="9990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PROCESS: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200E-FDED-1F4E-C7D3-0B799861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8337" y="1771048"/>
            <a:ext cx="4369869" cy="481263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lnSpc>
                <a:spcPts val="2100"/>
              </a:lnSpc>
              <a:buNone/>
            </a:pPr>
            <a:r>
              <a:rPr lang="en-IN" sz="2400" b="1" spc="-5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The process of the project involves 7 major steps: </a:t>
            </a:r>
          </a:p>
          <a:p>
            <a:pPr marL="0" indent="0" algn="just">
              <a:lnSpc>
                <a:spcPts val="2100"/>
              </a:lnSpc>
              <a:buNone/>
            </a:pPr>
            <a:endParaRPr lang="en-IN" sz="800" spc="-5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buFont typeface="Wingdings" panose="05000000000000000000" pitchFamily="2" charset="2"/>
              <a:buChar char="Ø"/>
            </a:pPr>
            <a:r>
              <a:rPr lang="en-IN" sz="2400" b="1" u="sng" spc="-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Data collection</a:t>
            </a:r>
          </a:p>
          <a:p>
            <a:pPr algn="just">
              <a:lnSpc>
                <a:spcPts val="2100"/>
              </a:lnSpc>
              <a:buFont typeface="Wingdings" panose="05000000000000000000" pitchFamily="2" charset="2"/>
              <a:buChar char="Ø"/>
            </a:pPr>
            <a:r>
              <a:rPr lang="en-IN" sz="2400" b="1" u="sng" spc="-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Data pre-processing</a:t>
            </a:r>
            <a:endParaRPr lang="en-IN" sz="2400" spc="-5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buFont typeface="Wingdings" panose="05000000000000000000" pitchFamily="2" charset="2"/>
              <a:buChar char="Ø"/>
            </a:pPr>
            <a:r>
              <a:rPr lang="en-IN" sz="2400" b="1" u="sng" spc="-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Exploratory Data Analysis (EDA) and Feature Engineering</a:t>
            </a:r>
          </a:p>
          <a:p>
            <a:pPr algn="just">
              <a:lnSpc>
                <a:spcPts val="2100"/>
              </a:lnSpc>
              <a:buFont typeface="Wingdings" panose="05000000000000000000" pitchFamily="2" charset="2"/>
              <a:buChar char="Ø"/>
            </a:pPr>
            <a:r>
              <a:rPr lang="en-IN" sz="2400" b="1" u="sng" kern="100" spc="-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Model Building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b="1" u="sng" kern="100" spc="-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b="1" u="sng" kern="100" spc="-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Model Selection</a:t>
            </a:r>
            <a:endParaRPr lang="en-IN" sz="24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9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lectronic circuit board">
            <a:extLst>
              <a:ext uri="{FF2B5EF4-FFF2-40B4-BE49-F238E27FC236}">
                <a16:creationId xmlns:a16="http://schemas.microsoft.com/office/drawing/2014/main" id="{E89C0585-9FE0-1064-6F1E-A25FF29F5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2" t="9091" r="761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729B5-905A-CF58-9477-DF8D5FE8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7" y="916687"/>
            <a:ext cx="3459721" cy="153593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E5F1-04B4-11B0-F6A9-9BBC9F244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5724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IN" sz="2400" spc="-5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The data for this project is collected from Kaggle. The dataset includes features such as the brand, screen size, processor type, RAM, storage type and size, graphics card, and more. </a:t>
            </a:r>
            <a:endParaRPr lang="en-IN" sz="2400" spc="-5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market graph on display">
            <a:extLst>
              <a:ext uri="{FF2B5EF4-FFF2-40B4-BE49-F238E27FC236}">
                <a16:creationId xmlns:a16="http://schemas.microsoft.com/office/drawing/2014/main" id="{2BD934FB-C82E-DC93-234B-AE12AE79E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61" t="9091" r="199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B13DE-1B9A-A653-9737-8B9494DF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603" y="1161288"/>
            <a:ext cx="3724976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42DC3-0C7B-CD54-C59B-1F54AC3A0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6603" y="2610104"/>
            <a:ext cx="3528170" cy="33152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The collected data is preprocessed to handle missing values, outliers, and categorical variables. For example- changes were made in weight and RAM column to convert them to numeric by removing the unit written after value.</a:t>
            </a:r>
          </a:p>
        </p:txBody>
      </p:sp>
    </p:spTree>
    <p:extLst>
      <p:ext uri="{BB962C8B-B14F-4D97-AF65-F5344CB8AC3E}">
        <p14:creationId xmlns:p14="http://schemas.microsoft.com/office/powerpoint/2010/main" val="38826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5F0B771-33E9-B14A-5B7B-BA7067EB6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" r="13524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8CC3B-67E8-6B4C-2A33-8E9AC3E6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31" y="916687"/>
            <a:ext cx="4278671" cy="153593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73AB3-09B3-1D46-2B82-794FB7DF4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4277908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IN" sz="2400" spc="-5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EDA is performed to understand the data better. This includes visualizing the distribution of different features and their relationship with the laptop price.</a:t>
            </a:r>
          </a:p>
        </p:txBody>
      </p:sp>
    </p:spTree>
    <p:extLst>
      <p:ext uri="{BB962C8B-B14F-4D97-AF65-F5344CB8AC3E}">
        <p14:creationId xmlns:p14="http://schemas.microsoft.com/office/powerpoint/2010/main" val="335221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555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Laptop Price Prediction Using Various Regression Models</vt:lpstr>
      <vt:lpstr>INTRODUCTION</vt:lpstr>
      <vt:lpstr>INTRODUCTION</vt:lpstr>
      <vt:lpstr>OBJECTIVE OF THE PROJECT:</vt:lpstr>
      <vt:lpstr>OBJECTIVE OF THE PROJECT:</vt:lpstr>
      <vt:lpstr>PROCESS:</vt:lpstr>
      <vt:lpstr>Data Collection</vt:lpstr>
      <vt:lpstr>Data Preprocessing</vt:lpstr>
      <vt:lpstr>Exploratory Data Analysis (EDA)</vt:lpstr>
      <vt:lpstr>Feature Engineering</vt:lpstr>
      <vt:lpstr>Model Building</vt:lpstr>
      <vt:lpstr>Model Evaluation</vt:lpstr>
      <vt:lpstr>Model Selection and Deployment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Prediction Using Various Regression Models</dc:title>
  <dc:creator>Arindam Phatowali</dc:creator>
  <cp:lastModifiedBy>Arindam Phatowali</cp:lastModifiedBy>
  <cp:revision>20</cp:revision>
  <dcterms:created xsi:type="dcterms:W3CDTF">2023-10-26T19:26:52Z</dcterms:created>
  <dcterms:modified xsi:type="dcterms:W3CDTF">2023-11-10T05:39:14Z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2023-10-26T19:29:45Z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dc3f358f-d5a2-4f5b-b460-b355e7963c86</vt:lpwstr>
  </property>
  <property fmtid="{D5CDD505-2E9C-101B-9397-08002B2CF9AE}" pid="7" name="MSIP_Label_defa4170-0d19-0005-0004-bc88714345d2_ActionId">
    <vt:lpwstr>78dc1181-a752-4e57-8e80-cb9189d33e83</vt:lpwstr>
  </property>
  <property fmtid="{D5CDD505-2E9C-101B-9397-08002B2CF9AE}" pid="8" name="MSIP_Label_defa4170-0d19-0005-0004-bc88714345d2_ContentBits">
    <vt:lpwstr>0</vt:lpwstr>
  </property>
</Properties>
</file>