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www.kaggle.com/datasets/mohidabdulrehman/laptop-price-dataset" TargetMode="External"/><Relationship Id="rId1" Type="http://schemas.openxmlformats.org/officeDocument/2006/relationships/slideLayout" Target="../slideLayouts/slideLayout2.xml"/><Relationship Id="rId4" Type="http://schemas.openxmlformats.org/officeDocument/2006/relationships/hyperlink" Target="https://scikit-learn.org/s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02B3-E0F8-D14A-507B-19FA10DB34E5}"/>
              </a:ext>
            </a:extLst>
          </p:cNvPr>
          <p:cNvSpPr>
            <a:spLocks noGrp="1"/>
          </p:cNvSpPr>
          <p:nvPr>
            <p:ph type="ctrTitle"/>
          </p:nvPr>
        </p:nvSpPr>
        <p:spPr/>
        <p:txBody>
          <a:bodyPr/>
          <a:lstStyle/>
          <a:p>
            <a:r>
              <a:rPr lang="en-IN" b="1" dirty="0">
                <a:effectLst>
                  <a:outerShdw blurRad="38100" dist="38100" dir="2700000" algn="tl">
                    <a:srgbClr val="000000">
                      <a:alpha val="43137"/>
                    </a:srgbClr>
                  </a:outerShdw>
                </a:effectLst>
              </a:rPr>
              <a:t>Laptop price prediction using regression</a:t>
            </a:r>
          </a:p>
        </p:txBody>
      </p:sp>
      <p:sp>
        <p:nvSpPr>
          <p:cNvPr id="3" name="Subtitle 2">
            <a:extLst>
              <a:ext uri="{FF2B5EF4-FFF2-40B4-BE49-F238E27FC236}">
                <a16:creationId xmlns:a16="http://schemas.microsoft.com/office/drawing/2014/main" id="{900B14B1-D068-7323-41B4-05D763566E15}"/>
              </a:ext>
            </a:extLst>
          </p:cNvPr>
          <p:cNvSpPr>
            <a:spLocks noGrp="1"/>
          </p:cNvSpPr>
          <p:nvPr>
            <p:ph type="subTitle" idx="1"/>
          </p:nvPr>
        </p:nvSpPr>
        <p:spPr/>
        <p:txBody>
          <a:bodyPr/>
          <a:lstStyle/>
          <a:p>
            <a:r>
              <a:rPr lang="en-IN" dirty="0">
                <a:effectLst>
                  <a:outerShdw blurRad="38100" dist="38100" dir="2700000" algn="tl">
                    <a:srgbClr val="000000">
                      <a:alpha val="43137"/>
                    </a:srgbClr>
                  </a:outerShdw>
                </a:effectLst>
              </a:rPr>
              <a:t>By Arindam Phatowali</a:t>
            </a:r>
          </a:p>
          <a:p>
            <a:r>
              <a:rPr lang="en-IN" dirty="0">
                <a:effectLst>
                  <a:outerShdw blurRad="38100" dist="38100" dir="2700000" algn="tl">
                    <a:srgbClr val="000000">
                      <a:alpha val="43137"/>
                    </a:srgbClr>
                  </a:outerShdw>
                </a:effectLst>
              </a:rPr>
              <a:t>Scholar ID - 214104021</a:t>
            </a:r>
          </a:p>
        </p:txBody>
      </p:sp>
    </p:spTree>
    <p:extLst>
      <p:ext uri="{BB962C8B-B14F-4D97-AF65-F5344CB8AC3E}">
        <p14:creationId xmlns:p14="http://schemas.microsoft.com/office/powerpoint/2010/main" val="386254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16B1-5A4F-406D-C1AC-1B36B9FF3060}"/>
              </a:ext>
            </a:extLst>
          </p:cNvPr>
          <p:cNvSpPr>
            <a:spLocks noGrp="1"/>
          </p:cNvSpPr>
          <p:nvPr>
            <p:ph type="title"/>
          </p:nvPr>
        </p:nvSpPr>
        <p:spPr/>
        <p:txBody>
          <a:bodyPr>
            <a:normAutofit/>
          </a:bodyPr>
          <a:lstStyle/>
          <a:p>
            <a:r>
              <a:rPr lang="en-IN" sz="4800" b="1" u="sng" dirty="0">
                <a:effectLst>
                  <a:outerShdw blurRad="38100" dist="38100" dir="2700000" algn="tl">
                    <a:srgbClr val="000000">
                      <a:alpha val="43137"/>
                    </a:srgbClr>
                  </a:outerShdw>
                </a:effectLst>
              </a:rPr>
              <a:t>Contents</a:t>
            </a:r>
          </a:p>
        </p:txBody>
      </p:sp>
      <p:sp>
        <p:nvSpPr>
          <p:cNvPr id="3" name="Content Placeholder 2">
            <a:extLst>
              <a:ext uri="{FF2B5EF4-FFF2-40B4-BE49-F238E27FC236}">
                <a16:creationId xmlns:a16="http://schemas.microsoft.com/office/drawing/2014/main" id="{B7568B20-54AE-0B83-4082-05779BE8DC05}"/>
              </a:ext>
            </a:extLst>
          </p:cNvPr>
          <p:cNvSpPr>
            <a:spLocks noGrp="1"/>
          </p:cNvSpPr>
          <p:nvPr>
            <p:ph idx="1"/>
          </p:nvPr>
        </p:nvSpPr>
        <p:spPr/>
        <p:txBody>
          <a:bodyPr>
            <a:normAutofit/>
          </a:bodyPr>
          <a:lstStyle/>
          <a:p>
            <a:r>
              <a:rPr lang="en-IN" sz="2000" b="1" u="sng" dirty="0">
                <a:effectLst>
                  <a:outerShdw blurRad="38100" dist="38100" dir="2700000" algn="tl">
                    <a:srgbClr val="000000">
                      <a:alpha val="43137"/>
                    </a:srgbClr>
                  </a:outerShdw>
                </a:effectLst>
              </a:rPr>
              <a:t>INTRODUCTION</a:t>
            </a:r>
          </a:p>
          <a:p>
            <a:r>
              <a:rPr lang="en-IN" sz="2000" b="1" u="sng" dirty="0">
                <a:effectLst>
                  <a:outerShdw blurRad="38100" dist="38100" dir="2700000" algn="tl">
                    <a:srgbClr val="000000">
                      <a:alpha val="43137"/>
                    </a:srgbClr>
                  </a:outerShdw>
                </a:effectLst>
              </a:rPr>
              <a:t>PROCESS</a:t>
            </a:r>
          </a:p>
          <a:p>
            <a:r>
              <a:rPr lang="en-IN" sz="2000" b="1" u="sng" dirty="0">
                <a:effectLst>
                  <a:outerShdw blurRad="38100" dist="38100" dir="2700000" algn="tl">
                    <a:srgbClr val="000000">
                      <a:alpha val="43137"/>
                    </a:srgbClr>
                  </a:outerShdw>
                </a:effectLst>
              </a:rPr>
              <a:t>CONCLUSION</a:t>
            </a:r>
          </a:p>
          <a:p>
            <a:r>
              <a:rPr lang="en-IN" sz="2000" b="1" u="sng" dirty="0">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14093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7D55-CDF5-672B-9123-83470B2F6646}"/>
              </a:ext>
            </a:extLst>
          </p:cNvPr>
          <p:cNvSpPr>
            <a:spLocks noGrp="1"/>
          </p:cNvSpPr>
          <p:nvPr>
            <p:ph type="title"/>
          </p:nvPr>
        </p:nvSpPr>
        <p:spPr/>
        <p:txBody>
          <a:bodyPr>
            <a:normAutofit/>
          </a:bodyPr>
          <a:lstStyle/>
          <a:p>
            <a:pPr algn="ctr"/>
            <a:r>
              <a:rPr lang="en-IN" sz="4800" b="1" u="sng" dirty="0" err="1">
                <a:effectLst>
                  <a:outerShdw blurRad="38100" dist="38100" dir="2700000" algn="tl">
                    <a:srgbClr val="000000">
                      <a:alpha val="43137"/>
                    </a:srgbClr>
                  </a:outerShdw>
                </a:effectLst>
              </a:rPr>
              <a:t>iNTRODuCTION</a:t>
            </a:r>
            <a:endParaRPr lang="en-IN" sz="4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25D9B21-869E-798B-7520-32E9B28DE725}"/>
              </a:ext>
            </a:extLst>
          </p:cNvPr>
          <p:cNvSpPr>
            <a:spLocks noGrp="1"/>
          </p:cNvSpPr>
          <p:nvPr>
            <p:ph idx="1"/>
          </p:nvPr>
        </p:nvSpPr>
        <p:spPr/>
        <p:txBody>
          <a:bodyPr>
            <a:normAutofit/>
          </a:bodyPr>
          <a:lstStyle/>
          <a:p>
            <a:pPr marL="0" indent="0">
              <a:buNone/>
            </a:pPr>
            <a:r>
              <a:rPr lang="en-IN" sz="2000" b="1" u="sng" dirty="0">
                <a:effectLst>
                  <a:outerShdw blurRad="38100" dist="38100" dir="2700000" algn="tl">
                    <a:srgbClr val="000000">
                      <a:alpha val="43137"/>
                    </a:srgbClr>
                  </a:outerShdw>
                </a:effectLst>
              </a:rPr>
              <a:t>PROBLEM STATEMENT</a:t>
            </a:r>
            <a:r>
              <a:rPr lang="en-IN" sz="2000" dirty="0"/>
              <a:t>: </a:t>
            </a:r>
          </a:p>
          <a:p>
            <a:pPr>
              <a:buFont typeface="Wingdings" panose="05000000000000000000" pitchFamily="2" charset="2"/>
              <a:buChar char="Ø"/>
            </a:pPr>
            <a:r>
              <a:rPr lang="en-IN" sz="2000" kern="100" dirty="0">
                <a:effectLst/>
                <a:ea typeface="Calibri" panose="020F0502020204030204" pitchFamily="34" charset="0"/>
                <a:cs typeface="Times New Roman" panose="02020603050405020304" pitchFamily="18" charset="0"/>
              </a:rPr>
              <a:t>Our project aims to predict laptop prices based on user input. </a:t>
            </a:r>
          </a:p>
          <a:p>
            <a:pPr>
              <a:buFont typeface="Wingdings" panose="05000000000000000000" pitchFamily="2" charset="2"/>
              <a:buChar char="Ø"/>
            </a:pPr>
            <a:r>
              <a:rPr lang="en-IN" sz="2000" kern="100" dirty="0">
                <a:effectLst/>
                <a:ea typeface="Calibri" panose="020F0502020204030204" pitchFamily="34" charset="0"/>
                <a:cs typeface="Times New Roman" panose="02020603050405020304" pitchFamily="18" charset="0"/>
              </a:rPr>
              <a:t>The problem we are addressing is that there are many different combinations of configurations that can be done, so if people want to buy a new laptop, then our model should have all the prices sorted by their configuration. </a:t>
            </a:r>
            <a:endParaRPr lang="en-IN" sz="2000" dirty="0"/>
          </a:p>
        </p:txBody>
      </p:sp>
    </p:spTree>
    <p:extLst>
      <p:ext uri="{BB962C8B-B14F-4D97-AF65-F5344CB8AC3E}">
        <p14:creationId xmlns:p14="http://schemas.microsoft.com/office/powerpoint/2010/main" val="85390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1FCC-4742-4EB0-5122-4FAD9CDBD3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6F86472-8B2D-5101-59CB-F45C2214E2B3}"/>
              </a:ext>
            </a:extLst>
          </p:cNvPr>
          <p:cNvSpPr>
            <a:spLocks noGrp="1"/>
          </p:cNvSpPr>
          <p:nvPr>
            <p:ph idx="1"/>
          </p:nvPr>
        </p:nvSpPr>
        <p:spPr>
          <a:xfrm>
            <a:off x="1141412" y="618518"/>
            <a:ext cx="9905999" cy="5172683"/>
          </a:xfrm>
        </p:spPr>
        <p:txBody>
          <a:bodyPr>
            <a:normAutofit/>
          </a:bodyPr>
          <a:lstStyle/>
          <a:p>
            <a:pPr marL="0" indent="0" algn="just">
              <a:lnSpc>
                <a:spcPct val="107000"/>
              </a:lnSpc>
              <a:spcAft>
                <a:spcPts val="800"/>
              </a:spcAft>
              <a:buNone/>
            </a:pPr>
            <a:r>
              <a:rPr lang="en-IN" sz="2000" b="1" u="sng"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OBJECTIVE OF THE PROJECT</a:t>
            </a:r>
            <a:r>
              <a:rPr lang="en-IN" sz="2000" b="1" u="sng" kern="100" dirty="0">
                <a:effectLst/>
                <a:ea typeface="Calibri" panose="020F0502020204030204" pitchFamily="34" charset="0"/>
                <a:cs typeface="Times New Roman" panose="02020603050405020304" pitchFamily="18" charset="0"/>
              </a:rPr>
              <a:t>:</a:t>
            </a:r>
            <a:endParaRPr lang="en-IN" sz="2000" b="1" u="sng" kern="100" dirty="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000" u="sng"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Data Analysis</a:t>
            </a:r>
            <a:r>
              <a:rPr lang="en-IN" sz="2000" kern="100" dirty="0">
                <a:effectLst/>
                <a:ea typeface="Calibri" panose="020F0502020204030204" pitchFamily="34" charset="0"/>
                <a:cs typeface="Times New Roman" panose="02020603050405020304" pitchFamily="18" charset="0"/>
              </a:rPr>
              <a:t>: To analyse a dataset of laptop specifications and their corresponding prices, understanding the relationship between different features and how they influence the price. </a:t>
            </a:r>
          </a:p>
          <a:p>
            <a:pPr algn="just">
              <a:lnSpc>
                <a:spcPct val="107000"/>
              </a:lnSpc>
              <a:spcAft>
                <a:spcPts val="800"/>
              </a:spcAft>
              <a:buFont typeface="Wingdings" panose="05000000000000000000" pitchFamily="2" charset="2"/>
              <a:buChar char="Ø"/>
            </a:pPr>
            <a:r>
              <a:rPr lang="en-IN" sz="2000" u="sng"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Development</a:t>
            </a:r>
            <a:r>
              <a:rPr lang="en-IN" sz="2000" kern="100" dirty="0">
                <a:effectLst/>
                <a:ea typeface="Calibri" panose="020F0502020204030204" pitchFamily="34" charset="0"/>
                <a:cs typeface="Times New Roman" panose="02020603050405020304" pitchFamily="18" charset="0"/>
              </a:rPr>
              <a:t>: To develop a regression model that can accurately predict the price of a laptop based on its specifications. </a:t>
            </a:r>
          </a:p>
          <a:p>
            <a:pPr algn="just">
              <a:lnSpc>
                <a:spcPct val="107000"/>
              </a:lnSpc>
              <a:spcAft>
                <a:spcPts val="800"/>
              </a:spcAft>
              <a:buFont typeface="Wingdings" panose="05000000000000000000" pitchFamily="2" charset="2"/>
              <a:buChar char="Ø"/>
            </a:pPr>
            <a:r>
              <a:rPr lang="en-IN" sz="2000" u="sng"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Evaluation</a:t>
            </a:r>
            <a:r>
              <a:rPr lang="en-IN" sz="2000" kern="100" dirty="0">
                <a:effectLst/>
                <a:ea typeface="Calibri" panose="020F0502020204030204" pitchFamily="34" charset="0"/>
                <a:cs typeface="Times New Roman" panose="02020603050405020304" pitchFamily="18" charset="0"/>
              </a:rPr>
              <a:t>: To evaluate the performance of the model using appropriate metrics and ensure it can make accurate predictions. </a:t>
            </a:r>
          </a:p>
          <a:p>
            <a:pPr algn="just">
              <a:lnSpc>
                <a:spcPct val="107000"/>
              </a:lnSpc>
              <a:spcAft>
                <a:spcPts val="800"/>
              </a:spcAft>
              <a:buFont typeface="Wingdings" panose="05000000000000000000" pitchFamily="2" charset="2"/>
              <a:buChar char="Ø"/>
            </a:pPr>
            <a:r>
              <a:rPr lang="en-IN" sz="2000" u="sng"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Business Application</a:t>
            </a:r>
            <a:r>
              <a:rPr lang="en-IN" sz="2000" kern="100" dirty="0">
                <a:effectLst/>
                <a:ea typeface="Calibri" panose="020F0502020204030204" pitchFamily="34" charset="0"/>
                <a:cs typeface="Times New Roman" panose="02020603050405020304" pitchFamily="18" charset="0"/>
              </a:rPr>
              <a:t>: To provide a tool that can be used by businesses for pricing their products, and by consumers to make informed purchasing decisions.</a:t>
            </a:r>
          </a:p>
          <a:p>
            <a:pPr marL="0" indent="0">
              <a:buNone/>
            </a:pPr>
            <a:endParaRPr lang="en-IN" sz="2000" dirty="0"/>
          </a:p>
        </p:txBody>
      </p:sp>
    </p:spTree>
    <p:extLst>
      <p:ext uri="{BB962C8B-B14F-4D97-AF65-F5344CB8AC3E}">
        <p14:creationId xmlns:p14="http://schemas.microsoft.com/office/powerpoint/2010/main" val="171844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9A5A-FF32-118A-2600-17F8A084AE98}"/>
              </a:ext>
            </a:extLst>
          </p:cNvPr>
          <p:cNvSpPr>
            <a:spLocks noGrp="1"/>
          </p:cNvSpPr>
          <p:nvPr>
            <p:ph type="title"/>
          </p:nvPr>
        </p:nvSpPr>
        <p:spPr>
          <a:xfrm>
            <a:off x="1141413" y="0"/>
            <a:ext cx="9905998" cy="1210733"/>
          </a:xfrm>
        </p:spPr>
        <p:txBody>
          <a:bodyPr>
            <a:normAutofit/>
          </a:bodyPr>
          <a:lstStyle/>
          <a:p>
            <a:pPr algn="ctr"/>
            <a:r>
              <a:rPr lang="en-IN" sz="4800" b="1" u="sng" dirty="0" err="1">
                <a:effectLst>
                  <a:outerShdw blurRad="38100" dist="38100" dir="2700000" algn="tl">
                    <a:srgbClr val="000000">
                      <a:alpha val="43137"/>
                    </a:srgbClr>
                  </a:outerShdw>
                </a:effectLst>
              </a:rPr>
              <a:t>pROCESS</a:t>
            </a:r>
            <a:endParaRPr lang="en-IN" sz="4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DF414BE-D9DC-5D47-EAA9-103178D131DA}"/>
              </a:ext>
            </a:extLst>
          </p:cNvPr>
          <p:cNvSpPr>
            <a:spLocks noGrp="1"/>
          </p:cNvSpPr>
          <p:nvPr>
            <p:ph idx="1"/>
          </p:nvPr>
        </p:nvSpPr>
        <p:spPr>
          <a:xfrm>
            <a:off x="1141413" y="855134"/>
            <a:ext cx="9905998" cy="5271346"/>
          </a:xfrm>
        </p:spPr>
        <p:txBody>
          <a:bodyPr>
            <a:noAutofit/>
          </a:bodyPr>
          <a:lstStyle/>
          <a:p>
            <a:pPr marL="0" indent="0" algn="just">
              <a:lnSpc>
                <a:spcPts val="2100"/>
              </a:lnSpc>
              <a:buNone/>
            </a:pPr>
            <a:r>
              <a:rPr lang="en-IN" sz="2000" spc="-5" dirty="0">
                <a:effectLst/>
                <a:ea typeface="Times New Roman" panose="02020603050405020304" pitchFamily="18" charset="0"/>
              </a:rPr>
              <a:t>The project aims to predict laptop prices based on various features using regression models. The problem statement is that if any user wants to buy a laptop, then our application should be compatible to provide a tentative price of laptop according to the user configurations.</a:t>
            </a:r>
          </a:p>
          <a:p>
            <a:pPr marL="0" indent="0" algn="just">
              <a:lnSpc>
                <a:spcPts val="2100"/>
              </a:lnSpc>
              <a:buNone/>
            </a:pPr>
            <a:endParaRPr lang="en-IN" sz="2000" spc="-5" dirty="0">
              <a:effectLst/>
              <a:ea typeface="Times New Roman" panose="02020603050405020304" pitchFamily="18" charset="0"/>
            </a:endParaRPr>
          </a:p>
          <a:p>
            <a:pPr marL="0" indent="0" algn="just">
              <a:lnSpc>
                <a:spcPts val="2100"/>
              </a:lnSpc>
              <a:buNone/>
            </a:pPr>
            <a:r>
              <a:rPr lang="en-IN" sz="2000" spc="-5" dirty="0">
                <a:effectLst/>
                <a:ea typeface="Times New Roman" panose="02020603050405020304" pitchFamily="18" charset="0"/>
              </a:rPr>
              <a:t>The process of the project involves 7 major steps: </a:t>
            </a:r>
          </a:p>
          <a:p>
            <a:pPr algn="just">
              <a:lnSpc>
                <a:spcPts val="2100"/>
              </a:lnSpc>
              <a:buFont typeface="Wingdings" panose="05000000000000000000" pitchFamily="2" charset="2"/>
              <a:buChar char="Ø"/>
            </a:pPr>
            <a:r>
              <a:rPr lang="en-IN" sz="2000" b="1" u="sng" spc="-5" dirty="0">
                <a:effectLst>
                  <a:outerShdw blurRad="38100" dist="38100" dir="2700000" algn="tl">
                    <a:srgbClr val="000000">
                      <a:alpha val="43137"/>
                    </a:srgbClr>
                  </a:outerShdw>
                </a:effectLst>
                <a:ea typeface="Times New Roman" panose="02020603050405020304" pitchFamily="18" charset="0"/>
              </a:rPr>
              <a:t>Data collection</a:t>
            </a:r>
            <a:r>
              <a:rPr lang="en-IN" sz="2000" spc="-5" dirty="0">
                <a:effectLst/>
                <a:ea typeface="Times New Roman" panose="02020603050405020304" pitchFamily="18" charset="0"/>
              </a:rPr>
              <a:t>: </a:t>
            </a:r>
            <a:r>
              <a:rPr lang="en-IN" sz="2000" spc="-5" dirty="0">
                <a:effectLst/>
                <a:ea typeface="Calibri" panose="020F0502020204030204" pitchFamily="34" charset="0"/>
              </a:rPr>
              <a:t>The data for this project is collected from Kaggle. The dataset includes features such as the brand, screen size, processor type, RAM, storage type and size, graphics card, and more. </a:t>
            </a:r>
            <a:endParaRPr lang="en-IN" sz="2000" spc="-5" dirty="0">
              <a:effectLst/>
              <a:ea typeface="Times New Roman" panose="02020603050405020304" pitchFamily="18" charset="0"/>
            </a:endParaRPr>
          </a:p>
          <a:p>
            <a:pPr algn="just">
              <a:lnSpc>
                <a:spcPts val="2100"/>
              </a:lnSpc>
              <a:buFont typeface="Wingdings" panose="05000000000000000000" pitchFamily="2" charset="2"/>
              <a:buChar char="Ø"/>
            </a:pPr>
            <a:r>
              <a:rPr lang="en-IN" sz="2000" b="1" u="sng" spc="-5" dirty="0">
                <a:effectLst>
                  <a:outerShdw blurRad="38100" dist="38100" dir="2700000" algn="tl">
                    <a:srgbClr val="000000">
                      <a:alpha val="43137"/>
                    </a:srgbClr>
                  </a:outerShdw>
                </a:effectLst>
                <a:ea typeface="Times New Roman" panose="02020603050405020304" pitchFamily="18" charset="0"/>
              </a:rPr>
              <a:t>Data pre-processing</a:t>
            </a:r>
            <a:r>
              <a:rPr lang="en-IN" sz="2000" spc="-5" dirty="0">
                <a:ea typeface="Times New Roman" panose="02020603050405020304" pitchFamily="18" charset="0"/>
              </a:rPr>
              <a:t>: </a:t>
            </a:r>
            <a:r>
              <a:rPr lang="en-IN" sz="2000" spc="-5" dirty="0">
                <a:effectLst/>
                <a:ea typeface="Calibri" panose="020F0502020204030204" pitchFamily="34" charset="0"/>
              </a:rPr>
              <a:t>The collected data is pre-processed to handle missing values, outliers, and categorical variables</a:t>
            </a:r>
            <a:endParaRPr lang="en-IN" sz="2000" spc="-5" dirty="0">
              <a:ea typeface="Times New Roman" panose="02020603050405020304" pitchFamily="18" charset="0"/>
            </a:endParaRPr>
          </a:p>
          <a:p>
            <a:pPr algn="just">
              <a:lnSpc>
                <a:spcPts val="2100"/>
              </a:lnSpc>
              <a:buFont typeface="Wingdings" panose="05000000000000000000" pitchFamily="2" charset="2"/>
              <a:buChar char="Ø"/>
            </a:pPr>
            <a:r>
              <a:rPr lang="en-IN" sz="2000" b="1" u="sng" spc="-5" dirty="0">
                <a:effectLst>
                  <a:outerShdw blurRad="38100" dist="38100" dir="2700000" algn="tl">
                    <a:srgbClr val="000000">
                      <a:alpha val="43137"/>
                    </a:srgbClr>
                  </a:outerShdw>
                </a:effectLst>
                <a:ea typeface="Calibri" panose="020F0502020204030204" pitchFamily="34" charset="0"/>
              </a:rPr>
              <a:t>Exploratory Data Analysis (EDA) and Feature Engineering</a:t>
            </a:r>
            <a:r>
              <a:rPr lang="en-IN" sz="2000" spc="-5" dirty="0">
                <a:effectLst/>
                <a:ea typeface="Calibri" panose="020F0502020204030204" pitchFamily="34" charset="0"/>
              </a:rPr>
              <a:t>: </a:t>
            </a:r>
            <a:r>
              <a:rPr lang="en-US" sz="2000" dirty="0"/>
              <a:t>EDA is performed to understand the data better which includes visualizing the distribution of different features and their relationship with the laptop price and </a:t>
            </a:r>
            <a:r>
              <a:rPr lang="en-IN" sz="2000" spc="-5" dirty="0">
                <a:effectLst/>
                <a:ea typeface="Calibri" panose="020F0502020204030204" pitchFamily="34" charset="0"/>
              </a:rPr>
              <a:t>Feature engineering involves creation of new features based on existing ones to improve the model’s performance</a:t>
            </a:r>
          </a:p>
          <a:p>
            <a:pPr algn="just">
              <a:lnSpc>
                <a:spcPct val="107000"/>
              </a:lnSpc>
              <a:spcAft>
                <a:spcPts val="800"/>
              </a:spcAft>
              <a:buFont typeface="Wingdings" panose="05000000000000000000" pitchFamily="2" charset="2"/>
              <a:buChar char="Ø"/>
            </a:pPr>
            <a:r>
              <a:rPr lang="en-IN" sz="2000" b="1" u="sng" kern="100" spc="-5"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Building</a:t>
            </a:r>
            <a:r>
              <a:rPr lang="en-IN" sz="2000" kern="100" spc="-5" dirty="0">
                <a:effectLst/>
                <a:ea typeface="Calibri" panose="020F0502020204030204" pitchFamily="34" charset="0"/>
                <a:cs typeface="Times New Roman" panose="02020603050405020304" pitchFamily="18" charset="0"/>
              </a:rPr>
              <a:t>: </a:t>
            </a:r>
            <a:r>
              <a:rPr lang="en-US" sz="2000" dirty="0"/>
              <a:t>Various regression models are trained on the preprocessed data. This includes linear regression, decision tree regression, random forest regression, and more.</a:t>
            </a:r>
            <a:endParaRPr lang="en-IN" sz="2000" kern="100" dirty="0">
              <a:effectLst/>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10520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A221-48B8-D12F-8A12-3A307D26E6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A5FC8E-F128-9ECA-2600-6F4EF9D9DB4B}"/>
              </a:ext>
            </a:extLst>
          </p:cNvPr>
          <p:cNvSpPr>
            <a:spLocks noGrp="1"/>
          </p:cNvSpPr>
          <p:nvPr>
            <p:ph idx="1"/>
          </p:nvPr>
        </p:nvSpPr>
        <p:spPr>
          <a:xfrm>
            <a:off x="1141412" y="618518"/>
            <a:ext cx="9905999" cy="5172683"/>
          </a:xfrm>
        </p:spPr>
        <p:txBody>
          <a:bodyPr>
            <a:normAutofit/>
          </a:bodyPr>
          <a:lstStyle/>
          <a:p>
            <a:pPr algn="just">
              <a:lnSpc>
                <a:spcPct val="107000"/>
              </a:lnSpc>
              <a:spcAft>
                <a:spcPts val="800"/>
              </a:spcAft>
              <a:buFont typeface="Wingdings" panose="05000000000000000000" pitchFamily="2" charset="2"/>
              <a:buChar char="Ø"/>
            </a:pPr>
            <a:r>
              <a:rPr lang="en-IN" sz="2000" b="1" u="sng" kern="100" spc="-5"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Evaluation</a:t>
            </a:r>
            <a:r>
              <a:rPr lang="en-IN" sz="2000" kern="100" spc="-5" dirty="0">
                <a:effectLst/>
                <a:ea typeface="Calibri" panose="020F0502020204030204" pitchFamily="34" charset="0"/>
                <a:cs typeface="Times New Roman" panose="02020603050405020304" pitchFamily="18" charset="0"/>
              </a:rPr>
              <a:t>: </a:t>
            </a:r>
            <a:r>
              <a:rPr lang="en-US" sz="2000" dirty="0"/>
              <a:t>The performance of the models is evaluated using metrics such as Mean Absolute Error (MAE) and R-squared.</a:t>
            </a:r>
            <a:endParaRPr lang="en-IN" sz="2000" b="1" u="sng" kern="100" spc="-5"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000" b="1" u="sng" kern="100" spc="-5"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 Selection</a:t>
            </a:r>
            <a:r>
              <a:rPr lang="en-IN" sz="2000" kern="100" spc="-5" dirty="0">
                <a:effectLst/>
                <a:ea typeface="Calibri" panose="020F0502020204030204" pitchFamily="34" charset="0"/>
                <a:cs typeface="Times New Roman" panose="02020603050405020304" pitchFamily="18" charset="0"/>
              </a:rPr>
              <a:t>: We will be using </a:t>
            </a:r>
            <a:r>
              <a:rPr lang="en-IN" sz="2000" spc="-5" dirty="0">
                <a:effectLst/>
                <a:ea typeface="Calibri" panose="020F0502020204030204" pitchFamily="34" charset="0"/>
              </a:rPr>
              <a:t>voting regressor where we will fits top three regressors with best performance as base regressors, each on the whole dataset, and then averages the individual predictions to form a final prediction</a:t>
            </a:r>
            <a:endParaRPr lang="en-IN" sz="20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241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9163-A070-41A2-F87B-8A0AB17B97E9}"/>
              </a:ext>
            </a:extLst>
          </p:cNvPr>
          <p:cNvSpPr>
            <a:spLocks noGrp="1"/>
          </p:cNvSpPr>
          <p:nvPr>
            <p:ph type="title"/>
          </p:nvPr>
        </p:nvSpPr>
        <p:spPr/>
        <p:txBody>
          <a:bodyPr>
            <a:normAutofit/>
          </a:bodyPr>
          <a:lstStyle/>
          <a:p>
            <a:pPr algn="ctr"/>
            <a:r>
              <a:rPr lang="en-IN" sz="4800" b="1"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5EC53899-8DCF-9BA3-D69A-E31B08E9D63B}"/>
              </a:ext>
            </a:extLst>
          </p:cNvPr>
          <p:cNvSpPr>
            <a:spLocks noGrp="1"/>
          </p:cNvSpPr>
          <p:nvPr>
            <p:ph idx="1"/>
          </p:nvPr>
        </p:nvSpPr>
        <p:spPr>
          <a:xfrm>
            <a:off x="1141412" y="1686560"/>
            <a:ext cx="9905999" cy="4104641"/>
          </a:xfrm>
        </p:spPr>
        <p:txBody>
          <a:bodyPr>
            <a:noAutofit/>
          </a:bodyPr>
          <a:lstStyle/>
          <a:p>
            <a:pPr>
              <a:buFont typeface="Wingdings" panose="05000000000000000000" pitchFamily="2" charset="2"/>
              <a:buChar char="Ø"/>
            </a:pPr>
            <a:r>
              <a:rPr lang="en-US" sz="2000" dirty="0"/>
              <a:t>The project used a dataset of laptop features and prices collected from Kaggle.com and pre-processed it to handle missing values, outliers, and categorical variables. </a:t>
            </a:r>
          </a:p>
          <a:p>
            <a:pPr>
              <a:buFont typeface="Wingdings" panose="05000000000000000000" pitchFamily="2" charset="2"/>
              <a:buChar char="Ø"/>
            </a:pPr>
            <a:r>
              <a:rPr lang="en-US" sz="2000" dirty="0"/>
              <a:t>Exploratory data analysis (EDA) is performed to understand the relationship between different features and the target variable and used feature selection techniques to identify the most relevant features for price prediction. </a:t>
            </a:r>
          </a:p>
          <a:p>
            <a:pPr>
              <a:buFont typeface="Wingdings" panose="05000000000000000000" pitchFamily="2" charset="2"/>
              <a:buChar char="Ø"/>
            </a:pPr>
            <a:r>
              <a:rPr lang="en-US" sz="2000" dirty="0"/>
              <a:t>Then we trained and evaluated several regression models, and then used the voting regressor which offered 88% prediction precision. </a:t>
            </a:r>
          </a:p>
          <a:p>
            <a:pPr>
              <a:buFont typeface="Wingdings" panose="05000000000000000000" pitchFamily="2" charset="2"/>
              <a:buChar char="Ø"/>
            </a:pPr>
            <a:r>
              <a:rPr lang="en-US" sz="2000" dirty="0"/>
              <a:t>Thus, the project provides valuable insights into the factors that influence laptop prices and can be used to make informed decisions when buying a laptop.</a:t>
            </a:r>
            <a:endParaRPr lang="en-IN" sz="2000" dirty="0"/>
          </a:p>
        </p:txBody>
      </p:sp>
    </p:spTree>
    <p:extLst>
      <p:ext uri="{BB962C8B-B14F-4D97-AF65-F5344CB8AC3E}">
        <p14:creationId xmlns:p14="http://schemas.microsoft.com/office/powerpoint/2010/main" val="192609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1806-595A-50C2-DDFF-4964CA91E933}"/>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60F6FFB7-DA67-EBDB-1821-79F4EEC7DA33}"/>
              </a:ext>
            </a:extLst>
          </p:cNvPr>
          <p:cNvSpPr>
            <a:spLocks noGrp="1"/>
          </p:cNvSpPr>
          <p:nvPr>
            <p:ph idx="1"/>
          </p:nvPr>
        </p:nvSpPr>
        <p:spPr/>
        <p:txBody>
          <a:bodyPr/>
          <a:lstStyle/>
          <a:p>
            <a:pPr>
              <a:buFont typeface="Wingdings" panose="05000000000000000000" pitchFamily="2" charset="2"/>
              <a:buChar char="Ø"/>
            </a:pPr>
            <a:r>
              <a:rPr lang="en-IN" dirty="0">
                <a:hlinkClick r:id="rId2"/>
              </a:rPr>
              <a:t>https://www.kaggle.com/datasets/mohidabdulrehman/laptop-price-dataset</a:t>
            </a:r>
            <a:endParaRPr lang="en-IN" dirty="0"/>
          </a:p>
          <a:p>
            <a:pPr>
              <a:buFont typeface="Wingdings" panose="05000000000000000000" pitchFamily="2" charset="2"/>
              <a:buChar char="Ø"/>
            </a:pPr>
            <a:r>
              <a:rPr lang="en-IN" dirty="0">
                <a:hlinkClick r:id="rId3"/>
              </a:rPr>
              <a:t>https://numpy.org/doc/stable/user/index.html#user</a:t>
            </a:r>
          </a:p>
          <a:p>
            <a:pPr>
              <a:buFont typeface="Wingdings" panose="05000000000000000000" pitchFamily="2" charset="2"/>
              <a:buChar char="Ø"/>
            </a:pPr>
            <a:r>
              <a:rPr lang="en-IN" dirty="0">
                <a:hlinkClick r:id="rId3"/>
              </a:rPr>
              <a:t>https://pandas.pydata.org/docs/user_guide/index.html</a:t>
            </a:r>
          </a:p>
          <a:p>
            <a:pPr>
              <a:buFont typeface="Wingdings" panose="05000000000000000000" pitchFamily="2" charset="2"/>
              <a:buChar char="Ø"/>
            </a:pPr>
            <a:r>
              <a:rPr lang="en-IN" dirty="0">
                <a:hlinkClick r:id="rId3"/>
              </a:rPr>
              <a:t>https://docs.python.org/3/</a:t>
            </a:r>
            <a:endParaRPr lang="en-IN" dirty="0"/>
          </a:p>
          <a:p>
            <a:pPr>
              <a:buFont typeface="Wingdings" panose="05000000000000000000" pitchFamily="2" charset="2"/>
              <a:buChar char="Ø"/>
            </a:pPr>
            <a:r>
              <a:rPr lang="en-US" dirty="0">
                <a:hlinkClick r:id="rId4"/>
              </a:rPr>
              <a:t>scikit-learn: machine learning in Python — scikit-learn 1.3.2 documentation</a:t>
            </a:r>
            <a:endParaRPr lang="en-IN" dirty="0"/>
          </a:p>
        </p:txBody>
      </p:sp>
    </p:spTree>
    <p:extLst>
      <p:ext uri="{BB962C8B-B14F-4D97-AF65-F5344CB8AC3E}">
        <p14:creationId xmlns:p14="http://schemas.microsoft.com/office/powerpoint/2010/main" val="263411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1456</TotalTime>
  <Words>620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Laptop price prediction using regression</vt:lpstr>
      <vt:lpstr>Contents</vt:lpstr>
      <vt:lpstr>iNTRODuCTION</vt:lpstr>
      <vt:lpstr>PowerPoint Presentation</vt:lpstr>
      <vt:lpstr>pROCESS</vt:lpstr>
      <vt:lpstr>PowerPoint Presentation</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 using regression</dc:title>
  <dc:creator>Arindam Phatowali</dc:creator>
  <cp:lastModifiedBy>Arindam Phatowali</cp:lastModifiedBy>
  <cp:revision>4</cp:revision>
  <dcterms:created xsi:type="dcterms:W3CDTF">2023-10-27T19:09:51Z</dcterms:created>
  <dcterms:modified xsi:type="dcterms:W3CDTF">2023-10-28T19:55:08Z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2023-10-27T19:38:40Z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dc3f358f-d5a2-4f5b-b460-b355e7963c86</vt:lpwstr>
  </property>
  <property fmtid="{D5CDD505-2E9C-101B-9397-08002B2CF9AE}" pid="7" name="MSIP_Label_defa4170-0d19-0005-0004-bc88714345d2_ActionId">
    <vt:lpwstr>c91910cb-5e31-45cc-9995-f4f68aebb09f</vt:lpwstr>
  </property>
  <property fmtid="{D5CDD505-2E9C-101B-9397-08002B2CF9AE}" pid="8" name="MSIP_Label_defa4170-0d19-0005-0004-bc88714345d2_ContentBits">
    <vt:lpwstr>0</vt:lpwstr>
  </property>
</Properties>
</file>