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 id="258" r:id="rId8"/>
    <p:sldId id="259" r:id="rId9"/>
    <p:sldId id="260" r:id="rId10"/>
    <p:sldId id="261" r:id="rId11"/>
    <p:sldId id="262" r:id="rId12"/>
    <p:sldId id="263" r:id="rId13"/>
    <p:sldId id="264"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66" d="100"/>
          <a:sy n="66" d="100"/>
        </p:scale>
        <p:origin x="5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EEB7-0C1A-7C3A-4364-3C7CD297FA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69267F-F30B-7CBF-B97D-627CE9C63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028919-B8B6-65A6-5687-C020A59586CE}"/>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3C9930F0-9446-3687-D4ED-71670F9CF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2978A-FC17-85D0-3AF6-C19B8D0CE474}"/>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26742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5DC-0AD8-4251-DBAA-A3A05F6CF2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DB2C2-1906-5765-6A05-627FF353A4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2D567-6590-EA85-A121-74B1E96ABDA3}"/>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09DD2335-BB93-56B3-589C-809929A1E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F47BE-4EE8-58F4-0ECC-4BEE29ECF3F5}"/>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56164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F2D62-3BB1-7ED3-E415-AD7C31D9B9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1ADF2-895C-39D5-95A1-ECBDBD79E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2D4EE-0484-749F-EFEE-BE001CC52906}"/>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DEA78C3A-0042-DFC3-7168-E1A258ED2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BA31A-F71B-795F-AAEF-BB56AA56CC33}"/>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35869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8453-D3DA-00BB-A255-65DBB6250455}"/>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50E44-80FA-4BCF-2A92-1213C5CD669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8BDF7-BBB0-FB69-5D0F-1C3232A82065}"/>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E3E4AF29-805B-8E68-E236-A4AB3C329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185F4-18EA-30AD-3AE2-7B500F164C3A}"/>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21502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70E-A148-07E9-4F9E-855A99F96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DFE38B-2694-CACD-1519-9DAEED903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7CF111-7FC0-1D0E-3C6B-4386D3895782}"/>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D185F060-575D-3284-CEF0-6240E2D84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304E4-D401-8600-1E37-C1839C86BE3B}"/>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64659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DF87-EA7E-F004-D3CE-9CD62B59E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F5B14E-9DF2-A12C-B8DE-CA41E0FF1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A542A-127C-51E7-5784-9B96673041D2}"/>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2E2CD1B2-E615-D21D-0FE9-6432F85F1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6F35E-19A0-5223-B90E-FDCED558615B}"/>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94608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CFAF-6A43-B26D-06D7-600A99C77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4A6C3-73CB-7FB7-26BF-D4418A763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3116F3-72E8-BA9D-CF46-7852C4DBC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034AA5-A9BE-6B22-D556-DBB09521B0FE}"/>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6" name="Footer Placeholder 5">
            <a:extLst>
              <a:ext uri="{FF2B5EF4-FFF2-40B4-BE49-F238E27FC236}">
                <a16:creationId xmlns:a16="http://schemas.microsoft.com/office/drawing/2014/main" id="{85711DDB-6CF1-4324-54DA-DDFA4BC59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63167-7D30-6C16-AC71-62B4B8BBCD47}"/>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319108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660A-6FFB-3398-E1E9-FAB67B084B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9D7A0-45EB-1144-99B2-C7B07529E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31CC6-C3E5-9FED-BB0D-25F90EB26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B7A869-4A28-17A1-F978-DFF4779FE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A94EE-7248-6625-C2A1-51231BCB7F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AAEC0-FCF0-E7F0-AE0E-08783E37B9E1}"/>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8" name="Footer Placeholder 7">
            <a:extLst>
              <a:ext uri="{FF2B5EF4-FFF2-40B4-BE49-F238E27FC236}">
                <a16:creationId xmlns:a16="http://schemas.microsoft.com/office/drawing/2014/main" id="{AC2ECF82-9357-74FC-E25D-2B1150DC09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4027C8-F4CE-FF6E-5012-C5FE4B9A48F3}"/>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21390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B30A-3021-BA73-1BC6-05FA706D35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64DE88-B8EB-941F-A259-FA539DA64A28}"/>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4" name="Footer Placeholder 3">
            <a:extLst>
              <a:ext uri="{FF2B5EF4-FFF2-40B4-BE49-F238E27FC236}">
                <a16:creationId xmlns:a16="http://schemas.microsoft.com/office/drawing/2014/main" id="{ED02E949-C45E-4BA7-3845-7E46B29B06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FD6E25-E979-B2D9-3D91-2A4143F5A667}"/>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335978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4F7AC-46AE-D847-5A38-50A56479BEC6}"/>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3" name="Footer Placeholder 2">
            <a:extLst>
              <a:ext uri="{FF2B5EF4-FFF2-40B4-BE49-F238E27FC236}">
                <a16:creationId xmlns:a16="http://schemas.microsoft.com/office/drawing/2014/main" id="{672A1FA7-6342-E958-A790-DB22A393F8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FF2448-2FA0-A296-6FEF-728AF132F731}"/>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179905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9018-54CE-23CF-2298-C3E1E6079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F4BE1-EAA6-9599-046E-68B24B1D8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9A7EB2-6ACA-644B-12EC-F34196422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919DE-FB87-611B-76CC-2FD89EC43161}"/>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6" name="Footer Placeholder 5">
            <a:extLst>
              <a:ext uri="{FF2B5EF4-FFF2-40B4-BE49-F238E27FC236}">
                <a16:creationId xmlns:a16="http://schemas.microsoft.com/office/drawing/2014/main" id="{E6DE119D-D57A-4A84-0AAC-993C99D86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329CA-4310-83C4-D18C-512DEEA34DE0}"/>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69676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2A0E-AAA9-C47E-1C48-781C4180A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32A22A-7718-6850-8599-9677E5B13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05B5F2-AA8F-BA5B-7D8D-DA39C2C7E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62D97-B9FA-1085-888B-384EB0732CB8}"/>
              </a:ext>
            </a:extLst>
          </p:cNvPr>
          <p:cNvSpPr>
            <a:spLocks noGrp="1"/>
          </p:cNvSpPr>
          <p:nvPr>
            <p:ph type="dt" sz="half" idx="10"/>
          </p:nvPr>
        </p:nvSpPr>
        <p:spPr/>
        <p:txBody>
          <a:bodyPr/>
          <a:lstStyle/>
          <a:p>
            <a:fld id="{ABE38A73-F392-4DC3-AF2C-E6F70578C92B}" type="datetimeFigureOut">
              <a:rPr lang="en-IN" smtClean="0"/>
              <a:t>08-11-2023</a:t>
            </a:fld>
            <a:endParaRPr lang="en-IN"/>
          </a:p>
        </p:txBody>
      </p:sp>
      <p:sp>
        <p:nvSpPr>
          <p:cNvPr id="6" name="Footer Placeholder 5">
            <a:extLst>
              <a:ext uri="{FF2B5EF4-FFF2-40B4-BE49-F238E27FC236}">
                <a16:creationId xmlns:a16="http://schemas.microsoft.com/office/drawing/2014/main" id="{5D3DCC4F-6568-18EB-0BDA-3BE8FDB251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81E0C-5699-0C18-A2E6-FD76F0166BEE}"/>
              </a:ext>
            </a:extLst>
          </p:cNvPr>
          <p:cNvSpPr>
            <a:spLocks noGrp="1"/>
          </p:cNvSpPr>
          <p:nvPr>
            <p:ph type="sldNum" sz="quarter" idx="12"/>
          </p:nvPr>
        </p:nvSpPr>
        <p:spPr/>
        <p:txBody>
          <a:bodyPr/>
          <a:lstStyle/>
          <a:p>
            <a:fld id="{D10E5DD5-B7A0-4636-9562-DA9247D29D33}" type="slidenum">
              <a:rPr lang="en-IN" smtClean="0"/>
              <a:t>‹#›</a:t>
            </a:fld>
            <a:endParaRPr lang="en-IN"/>
          </a:p>
        </p:txBody>
      </p:sp>
    </p:spTree>
    <p:extLst>
      <p:ext uri="{BB962C8B-B14F-4D97-AF65-F5344CB8AC3E}">
        <p14:creationId xmlns:p14="http://schemas.microsoft.com/office/powerpoint/2010/main" val="266648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6EDEE-5F72-7290-FE30-7E675BE7D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B31A5-1DEB-4414-BAA0-67A4D82F9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617B6-3785-B987-8A97-8057F1740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38A73-F392-4DC3-AF2C-E6F70578C92B}" type="datetimeFigureOut">
              <a:rPr lang="en-IN" smtClean="0"/>
              <a:t>08-11-2023</a:t>
            </a:fld>
            <a:endParaRPr lang="en-IN"/>
          </a:p>
        </p:txBody>
      </p:sp>
      <p:sp>
        <p:nvSpPr>
          <p:cNvPr id="5" name="Footer Placeholder 4">
            <a:extLst>
              <a:ext uri="{FF2B5EF4-FFF2-40B4-BE49-F238E27FC236}">
                <a16:creationId xmlns:a16="http://schemas.microsoft.com/office/drawing/2014/main" id="{DCE9719D-D2C3-9A93-E85A-D7DA79583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F25849-D55C-FB2A-5AAD-216F22D6F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E5DD5-B7A0-4636-9562-DA9247D29D33}" type="slidenum">
              <a:rPr lang="en-IN" smtClean="0"/>
              <a:t>‹#›</a:t>
            </a:fld>
            <a:endParaRPr lang="en-IN"/>
          </a:p>
        </p:txBody>
      </p:sp>
    </p:spTree>
    <p:extLst>
      <p:ext uri="{BB962C8B-B14F-4D97-AF65-F5344CB8AC3E}">
        <p14:creationId xmlns:p14="http://schemas.microsoft.com/office/powerpoint/2010/main" val="182106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9B400A-B9D9-7994-8D7C-8D235CDFA201}"/>
              </a:ext>
            </a:extLst>
          </p:cNvPr>
          <p:cNvPicPr>
            <a:picLocks noChangeAspect="1"/>
          </p:cNvPicPr>
          <p:nvPr/>
        </p:nvPicPr>
        <p:blipFill rotWithShape="1">
          <a:blip r:embed="rId2"/>
          <a:srcRect l="3700" r="29430" b="5949"/>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FA8B0E-48E7-19E0-F2F7-ED2D29334EE1}"/>
              </a:ext>
            </a:extLst>
          </p:cNvPr>
          <p:cNvSpPr>
            <a:spLocks noGrp="1"/>
          </p:cNvSpPr>
          <p:nvPr>
            <p:ph type="ctrTitle"/>
          </p:nvPr>
        </p:nvSpPr>
        <p:spPr>
          <a:xfrm>
            <a:off x="7685314" y="1268716"/>
            <a:ext cx="4186646" cy="3901998"/>
          </a:xfrm>
        </p:spPr>
        <p:txBody>
          <a:bodyPr anchor="b">
            <a:noAutofit/>
          </a:bodyPr>
          <a:lstStyle/>
          <a:p>
            <a:pPr algn="l"/>
            <a:r>
              <a:rPr lang="en-US" sz="4800" dirty="0">
                <a:solidFill>
                  <a:schemeClr val="bg1"/>
                </a:solidFill>
              </a:rPr>
              <a:t>Laptop Price Prediction Using Various Regression Models</a:t>
            </a:r>
            <a:endParaRPr lang="en-IN" sz="4800" dirty="0">
              <a:solidFill>
                <a:schemeClr val="bg1"/>
              </a:solidFill>
            </a:endParaRPr>
          </a:p>
        </p:txBody>
      </p:sp>
      <p:sp>
        <p:nvSpPr>
          <p:cNvPr id="3" name="Subtitle 2">
            <a:extLst>
              <a:ext uri="{FF2B5EF4-FFF2-40B4-BE49-F238E27FC236}">
                <a16:creationId xmlns:a16="http://schemas.microsoft.com/office/drawing/2014/main" id="{3B2AC463-0B14-91D6-1F4C-D742BF08CCA8}"/>
              </a:ext>
            </a:extLst>
          </p:cNvPr>
          <p:cNvSpPr>
            <a:spLocks noGrp="1"/>
          </p:cNvSpPr>
          <p:nvPr>
            <p:ph type="subTitle" idx="1"/>
          </p:nvPr>
        </p:nvSpPr>
        <p:spPr>
          <a:xfrm>
            <a:off x="7685314" y="5170714"/>
            <a:ext cx="4186646" cy="1098371"/>
          </a:xfrm>
        </p:spPr>
        <p:txBody>
          <a:bodyPr>
            <a:normAutofit/>
          </a:bodyPr>
          <a:lstStyle/>
          <a:p>
            <a:pPr algn="l"/>
            <a:r>
              <a:rPr lang="en-US" sz="2000" dirty="0">
                <a:solidFill>
                  <a:schemeClr val="bg1"/>
                </a:solidFill>
              </a:rPr>
              <a:t>By Arindam Phatowali</a:t>
            </a:r>
          </a:p>
          <a:p>
            <a:pPr algn="l"/>
            <a:r>
              <a:rPr lang="en-US" sz="2000" dirty="0">
                <a:solidFill>
                  <a:schemeClr val="bg1"/>
                </a:solidFill>
              </a:rPr>
              <a:t>Scholar ID- 214104021</a:t>
            </a:r>
            <a:endParaRPr lang="en-IN" sz="2000" dirty="0">
              <a:solidFill>
                <a:schemeClr val="bg1"/>
              </a:solidFill>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AAC778D-5BA8-C1DA-9A71-C75046322B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256970"/>
            <a:ext cx="1393371" cy="1465195"/>
          </a:xfrm>
          <a:prstGeom prst="rect">
            <a:avLst/>
          </a:prstGeom>
        </p:spPr>
      </p:pic>
    </p:spTree>
    <p:extLst>
      <p:ext uri="{BB962C8B-B14F-4D97-AF65-F5344CB8AC3E}">
        <p14:creationId xmlns:p14="http://schemas.microsoft.com/office/powerpoint/2010/main" val="273196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80A275-4091-0E46-2027-2B8D8EB5E6F8}"/>
              </a:ext>
            </a:extLst>
          </p:cNvPr>
          <p:cNvPicPr>
            <a:picLocks noChangeAspect="1"/>
          </p:cNvPicPr>
          <p:nvPr/>
        </p:nvPicPr>
        <p:blipFill rotWithShape="1">
          <a:blip r:embed="rId2"/>
          <a:srcRect l="17140" t="6484" r="3958" b="-1"/>
          <a:stretch/>
        </p:blipFill>
        <p:spPr>
          <a:xfrm>
            <a:off x="20" y="10"/>
            <a:ext cx="8668492" cy="6857990"/>
          </a:xfrm>
          <a:prstGeom prst="rect">
            <a:avLst/>
          </a:prstGeom>
        </p:spPr>
      </p:pic>
      <p:sp>
        <p:nvSpPr>
          <p:cNvPr id="26" name="Rectangle 25">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76D50C-6C34-28C3-B389-E63E4F8C1E0F}"/>
              </a:ext>
            </a:extLst>
          </p:cNvPr>
          <p:cNvSpPr>
            <a:spLocks noGrp="1"/>
          </p:cNvSpPr>
          <p:nvPr>
            <p:ph type="title"/>
          </p:nvPr>
        </p:nvSpPr>
        <p:spPr>
          <a:xfrm>
            <a:off x="8395868" y="1161288"/>
            <a:ext cx="3438144" cy="1124712"/>
          </a:xfrm>
        </p:spPr>
        <p:txBody>
          <a:bodyPr vert="horz" lIns="91440" tIns="45720" rIns="91440" bIns="45720" rtlCol="0" anchor="b">
            <a:noAutofit/>
          </a:bodyPr>
          <a:lstStyle/>
          <a:p>
            <a:r>
              <a:rPr lang="en-US" dirty="0">
                <a:solidFill>
                  <a:schemeClr val="bg1"/>
                </a:solidFill>
              </a:rPr>
              <a:t>Feature Engineering</a:t>
            </a:r>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24018827-DE3E-C930-6D5F-CCE97937F04A}"/>
              </a:ext>
            </a:extLst>
          </p:cNvPr>
          <p:cNvSpPr>
            <a:spLocks noGrp="1"/>
          </p:cNvSpPr>
          <p:nvPr>
            <p:ph type="body" idx="1"/>
          </p:nvPr>
        </p:nvSpPr>
        <p:spPr>
          <a:xfrm>
            <a:off x="8395868" y="2718054"/>
            <a:ext cx="3438906" cy="3207258"/>
          </a:xfrm>
        </p:spPr>
        <p:txBody>
          <a:bodyPr vert="horz" lIns="91440" tIns="45720" rIns="91440" bIns="45720" rtlCol="0" anchor="t">
            <a:noAutofit/>
          </a:bodyPr>
          <a:lstStyle/>
          <a:p>
            <a:pPr marL="0" indent="0">
              <a:buNone/>
            </a:pPr>
            <a:r>
              <a:rPr lang="en-IN" sz="2400" dirty="0">
                <a:solidFill>
                  <a:schemeClr val="bg1"/>
                </a:solidFill>
                <a:effectLst/>
                <a:ea typeface="Calibri" panose="020F0502020204030204" pitchFamily="34" charset="0"/>
              </a:rPr>
              <a:t>Feature engineering is a process to convert raw data to meaningful information.</a:t>
            </a:r>
            <a:r>
              <a:rPr lang="en-IN" sz="2400" spc="-5" dirty="0">
                <a:solidFill>
                  <a:schemeClr val="bg1"/>
                </a:solidFill>
                <a:effectLst/>
                <a:ea typeface="Calibri" panose="020F0502020204030204" pitchFamily="34" charset="0"/>
              </a:rPr>
              <a:t> Feature engineering involves creation of new features based on existing ones and to select the most relevant features to improve the model’s performance.</a:t>
            </a:r>
            <a:endParaRPr lang="en-US" sz="2400" dirty="0">
              <a:solidFill>
                <a:schemeClr val="bg1"/>
              </a:solidFill>
            </a:endParaRPr>
          </a:p>
        </p:txBody>
      </p:sp>
    </p:spTree>
    <p:extLst>
      <p:ext uri="{BB962C8B-B14F-4D97-AF65-F5344CB8AC3E}">
        <p14:creationId xmlns:p14="http://schemas.microsoft.com/office/powerpoint/2010/main" val="38296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Yellow paper folded as graph">
            <a:extLst>
              <a:ext uri="{FF2B5EF4-FFF2-40B4-BE49-F238E27FC236}">
                <a16:creationId xmlns:a16="http://schemas.microsoft.com/office/drawing/2014/main" id="{F9A024F5-EEBA-3335-142F-BDB5E861B61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683F9-E254-A353-C6C9-F3DC9C6F0787}"/>
              </a:ext>
            </a:extLst>
          </p:cNvPr>
          <p:cNvSpPr>
            <a:spLocks noGrp="1"/>
          </p:cNvSpPr>
          <p:nvPr>
            <p:ph type="title"/>
          </p:nvPr>
        </p:nvSpPr>
        <p:spPr>
          <a:xfrm>
            <a:off x="1104900" y="910431"/>
            <a:ext cx="4034991" cy="1178251"/>
          </a:xfrm>
        </p:spPr>
        <p:txBody>
          <a:bodyPr vert="horz" lIns="91440" tIns="45720" rIns="91440" bIns="45720" rtlCol="0" anchor="b">
            <a:normAutofit/>
          </a:bodyPr>
          <a:lstStyle/>
          <a:p>
            <a:r>
              <a:rPr lang="en-US" sz="4800" u="sng" dirty="0">
                <a:solidFill>
                  <a:schemeClr val="bg1"/>
                </a:solidFill>
              </a:rPr>
              <a:t>Model Building</a:t>
            </a:r>
          </a:p>
        </p:txBody>
      </p:sp>
      <p:sp>
        <p:nvSpPr>
          <p:cNvPr id="3" name="Text Placeholder 2">
            <a:extLst>
              <a:ext uri="{FF2B5EF4-FFF2-40B4-BE49-F238E27FC236}">
                <a16:creationId xmlns:a16="http://schemas.microsoft.com/office/drawing/2014/main" id="{D7C6BF18-B7C0-5F99-D43B-74E431562AF4}"/>
              </a:ext>
            </a:extLst>
          </p:cNvPr>
          <p:cNvSpPr>
            <a:spLocks noGrp="1"/>
          </p:cNvSpPr>
          <p:nvPr>
            <p:ph type="body" idx="1"/>
          </p:nvPr>
        </p:nvSpPr>
        <p:spPr>
          <a:xfrm>
            <a:off x="1104900" y="2492080"/>
            <a:ext cx="4034991" cy="3015849"/>
          </a:xfrm>
        </p:spPr>
        <p:txBody>
          <a:bodyPr vert="horz" lIns="91440" tIns="45720" rIns="91440" bIns="45720" rtlCol="0">
            <a:normAutofit lnSpcReduction="10000"/>
          </a:bodyPr>
          <a:lstStyle/>
          <a:p>
            <a:pPr marL="0" indent="0" algn="just">
              <a:buNone/>
            </a:pPr>
            <a:r>
              <a:rPr lang="en-US" sz="2400" dirty="0">
                <a:solidFill>
                  <a:schemeClr val="bg1"/>
                </a:solidFill>
              </a:rPr>
              <a:t>Various regression models are trained on the preprocessed data to find the best algorithm with highest accuracy. This includes linear regression, KNN regression, decision tree regression, random forest regression and XG Boost regressor.</a:t>
            </a:r>
          </a:p>
        </p:txBody>
      </p:sp>
      <p:sp>
        <p:nvSpPr>
          <p:cNvPr id="46" name="Rectangle 4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8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graph&#10;&#10;Description automatically generated">
            <a:extLst>
              <a:ext uri="{FF2B5EF4-FFF2-40B4-BE49-F238E27FC236}">
                <a16:creationId xmlns:a16="http://schemas.microsoft.com/office/drawing/2014/main" id="{BD8A6B97-66E0-4116-DF18-4AC5AAF34C79}"/>
              </a:ext>
            </a:extLst>
          </p:cNvPr>
          <p:cNvPicPr>
            <a:picLocks noChangeAspect="1"/>
          </p:cNvPicPr>
          <p:nvPr/>
        </p:nvPicPr>
        <p:blipFill rotWithShape="1">
          <a:blip r:embed="rId2"/>
          <a:srcRect r="20689"/>
          <a:stretch/>
        </p:blipFill>
        <p:spPr>
          <a:xfrm>
            <a:off x="1" y="10"/>
            <a:ext cx="9669642" cy="6857990"/>
          </a:xfrm>
          <a:prstGeom prst="rect">
            <a:avLst/>
          </a:prstGeom>
        </p:spPr>
      </p:pic>
      <p:sp>
        <p:nvSpPr>
          <p:cNvPr id="35" name="Rectangle 3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8BE182-369C-37E3-F4D8-D30D9921E04A}"/>
              </a:ext>
            </a:extLst>
          </p:cNvPr>
          <p:cNvSpPr>
            <a:spLocks noGrp="1"/>
          </p:cNvSpPr>
          <p:nvPr>
            <p:ph type="title"/>
          </p:nvPr>
        </p:nvSpPr>
        <p:spPr>
          <a:xfrm>
            <a:off x="7531610" y="365125"/>
            <a:ext cx="4432592" cy="1899912"/>
          </a:xfrm>
        </p:spPr>
        <p:txBody>
          <a:bodyPr vert="horz" lIns="91440" tIns="45720" rIns="91440" bIns="45720" rtlCol="0" anchor="ctr">
            <a:normAutofit/>
          </a:bodyPr>
          <a:lstStyle/>
          <a:p>
            <a:r>
              <a:rPr lang="en-US" sz="4800" b="1" u="sng" dirty="0"/>
              <a:t>Model Evaluation</a:t>
            </a:r>
          </a:p>
        </p:txBody>
      </p:sp>
      <p:sp>
        <p:nvSpPr>
          <p:cNvPr id="3" name="Text Placeholder 2">
            <a:extLst>
              <a:ext uri="{FF2B5EF4-FFF2-40B4-BE49-F238E27FC236}">
                <a16:creationId xmlns:a16="http://schemas.microsoft.com/office/drawing/2014/main" id="{6387CFBE-DA87-4C94-8C62-A729BE4A9EDE}"/>
              </a:ext>
            </a:extLst>
          </p:cNvPr>
          <p:cNvSpPr>
            <a:spLocks noGrp="1"/>
          </p:cNvSpPr>
          <p:nvPr>
            <p:ph type="body" idx="1"/>
          </p:nvPr>
        </p:nvSpPr>
        <p:spPr>
          <a:xfrm>
            <a:off x="7642459" y="2265037"/>
            <a:ext cx="3711340" cy="3911926"/>
          </a:xfrm>
        </p:spPr>
        <p:txBody>
          <a:bodyPr vert="horz" lIns="91440" tIns="45720" rIns="91440" bIns="45720" rtlCol="0">
            <a:normAutofit/>
          </a:bodyPr>
          <a:lstStyle/>
          <a:p>
            <a:pPr marL="0" indent="0">
              <a:buNone/>
            </a:pPr>
            <a:r>
              <a:rPr lang="en-US" sz="2400" dirty="0"/>
              <a:t>The performance of the models is evaluated using metrics such as Mean Absolute Error (MAE) and R-squared.</a:t>
            </a:r>
          </a:p>
        </p:txBody>
      </p:sp>
    </p:spTree>
    <p:extLst>
      <p:ext uri="{BB962C8B-B14F-4D97-AF65-F5344CB8AC3E}">
        <p14:creationId xmlns:p14="http://schemas.microsoft.com/office/powerpoint/2010/main" val="8411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796B705D-8216-A6DB-80D8-F056962814F9}"/>
              </a:ext>
            </a:extLst>
          </p:cNvPr>
          <p:cNvPicPr>
            <a:picLocks noChangeAspect="1"/>
          </p:cNvPicPr>
          <p:nvPr/>
        </p:nvPicPr>
        <p:blipFill rotWithShape="1">
          <a:blip r:embed="rId2"/>
          <a:srcRect r="15617"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063282-4B64-0966-79B5-76B0B8231114}"/>
              </a:ext>
            </a:extLst>
          </p:cNvPr>
          <p:cNvSpPr>
            <a:spLocks noGrp="1"/>
          </p:cNvSpPr>
          <p:nvPr>
            <p:ph type="title"/>
          </p:nvPr>
        </p:nvSpPr>
        <p:spPr>
          <a:xfrm>
            <a:off x="371094" y="1161288"/>
            <a:ext cx="4489664" cy="1282192"/>
          </a:xfrm>
        </p:spPr>
        <p:txBody>
          <a:bodyPr vert="horz" lIns="91440" tIns="45720" rIns="91440" bIns="45720" rtlCol="0" anchor="b">
            <a:noAutofit/>
          </a:bodyPr>
          <a:lstStyle/>
          <a:p>
            <a:r>
              <a:rPr lang="en-US" sz="4800" dirty="0">
                <a:solidFill>
                  <a:schemeClr val="bg1"/>
                </a:solidFill>
              </a:rPr>
              <a:t>Model Selection and Deployment</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1BBF37-9330-144D-5FC9-B607F9EEFE69}"/>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pPr marL="0" indent="0" algn="just">
              <a:buNone/>
            </a:pPr>
            <a:r>
              <a:rPr lang="en-US" sz="2400" dirty="0">
                <a:solidFill>
                  <a:schemeClr val="bg1"/>
                </a:solidFill>
              </a:rPr>
              <a:t>The top three model with the best performance is selected and </a:t>
            </a:r>
            <a:r>
              <a:rPr lang="en-IN" sz="2400" spc="-5" dirty="0">
                <a:solidFill>
                  <a:schemeClr val="bg1"/>
                </a:solidFill>
                <a:effectLst/>
                <a:ea typeface="Calibri" panose="020F0502020204030204" pitchFamily="34" charset="0"/>
              </a:rPr>
              <a:t>a voting regressor is used that fits the three regressors, each on the whole dataset and then averages the individual predictions to form a final prediction.</a:t>
            </a:r>
            <a:endParaRPr lang="en-US" sz="2400" dirty="0">
              <a:solidFill>
                <a:schemeClr val="bg1"/>
              </a:solidFill>
            </a:endParaRPr>
          </a:p>
        </p:txBody>
      </p:sp>
    </p:spTree>
    <p:extLst>
      <p:ext uri="{BB962C8B-B14F-4D97-AF65-F5344CB8AC3E}">
        <p14:creationId xmlns:p14="http://schemas.microsoft.com/office/powerpoint/2010/main" val="330940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B352ECFD-D798-E7AE-3C1A-0A7E4B661902}"/>
              </a:ext>
            </a:extLst>
          </p:cNvPr>
          <p:cNvPicPr>
            <a:picLocks noChangeAspect="1"/>
          </p:cNvPicPr>
          <p:nvPr/>
        </p:nvPicPr>
        <p:blipFill rotWithShape="1">
          <a:blip r:embed="rId2"/>
          <a:srcRect l="10048" r="5569"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5B6777-1B46-0A06-7184-C27A535344A6}"/>
              </a:ext>
            </a:extLst>
          </p:cNvPr>
          <p:cNvSpPr>
            <a:spLocks noGrp="1"/>
          </p:cNvSpPr>
          <p:nvPr>
            <p:ph type="title"/>
          </p:nvPr>
        </p:nvSpPr>
        <p:spPr>
          <a:xfrm>
            <a:off x="371094" y="1161288"/>
            <a:ext cx="3438906" cy="1124712"/>
          </a:xfrm>
        </p:spPr>
        <p:txBody>
          <a:bodyPr vert="horz" lIns="91440" tIns="45720" rIns="91440" bIns="45720" rtlCol="0" anchor="b">
            <a:normAutofit/>
          </a:bodyPr>
          <a:lstStyle/>
          <a:p>
            <a:r>
              <a:rPr lang="en-US" sz="4800" dirty="0">
                <a:solidFill>
                  <a:schemeClr val="bg1"/>
                </a:solidFill>
              </a:rPr>
              <a:t>Conclusion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B6C71CF-90AF-1CA2-BF94-8CDD52332A98}"/>
              </a:ext>
            </a:extLst>
          </p:cNvPr>
          <p:cNvSpPr>
            <a:spLocks noGrp="1"/>
          </p:cNvSpPr>
          <p:nvPr>
            <p:ph type="body" idx="1"/>
          </p:nvPr>
        </p:nvSpPr>
        <p:spPr>
          <a:xfrm>
            <a:off x="371094" y="2718054"/>
            <a:ext cx="3438906" cy="3207258"/>
          </a:xfrm>
        </p:spPr>
        <p:txBody>
          <a:bodyPr vert="horz" lIns="91440" tIns="45720" rIns="91440" bIns="45720" rtlCol="0" anchor="t">
            <a:noAutofit/>
          </a:bodyPr>
          <a:lstStyle/>
          <a:p>
            <a:pPr marL="0" indent="0" algn="just">
              <a:buNone/>
            </a:pPr>
            <a:r>
              <a:rPr lang="en-US" sz="2400" dirty="0">
                <a:solidFill>
                  <a:schemeClr val="bg1"/>
                </a:solidFill>
              </a:rPr>
              <a:t>This project provides valuable insights into the factors that influence laptop prices and can be used to make informed decisions when buying a laptop. </a:t>
            </a:r>
          </a:p>
        </p:txBody>
      </p:sp>
    </p:spTree>
    <p:extLst>
      <p:ext uri="{BB962C8B-B14F-4D97-AF65-F5344CB8AC3E}">
        <p14:creationId xmlns:p14="http://schemas.microsoft.com/office/powerpoint/2010/main" val="34462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9B400A-B9D9-7994-8D7C-8D235CDFA201}"/>
              </a:ext>
            </a:extLst>
          </p:cNvPr>
          <p:cNvPicPr>
            <a:picLocks noChangeAspect="1"/>
          </p:cNvPicPr>
          <p:nvPr/>
        </p:nvPicPr>
        <p:blipFill rotWithShape="1">
          <a:blip r:embed="rId2"/>
          <a:srcRect l="3700" r="29430" b="5949"/>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FA8B0E-48E7-19E0-F2F7-ED2D29334EE1}"/>
              </a:ext>
            </a:extLst>
          </p:cNvPr>
          <p:cNvSpPr>
            <a:spLocks noGrp="1"/>
          </p:cNvSpPr>
          <p:nvPr>
            <p:ph type="ctrTitle"/>
          </p:nvPr>
        </p:nvSpPr>
        <p:spPr>
          <a:xfrm>
            <a:off x="7848600" y="1122363"/>
            <a:ext cx="4023360" cy="3204134"/>
          </a:xfrm>
        </p:spPr>
        <p:txBody>
          <a:bodyPr anchor="b">
            <a:normAutofit/>
          </a:bodyPr>
          <a:lstStyle/>
          <a:p>
            <a:pPr algn="l"/>
            <a:r>
              <a:rPr lang="en-US" sz="4400" b="1" dirty="0">
                <a:solidFill>
                  <a:schemeClr val="bg1"/>
                </a:solidFill>
              </a:rPr>
              <a:t>THANK YOU</a:t>
            </a:r>
            <a:endParaRPr lang="en-IN" sz="4400" b="1" dirty="0">
              <a:solidFill>
                <a:schemeClr val="bg1"/>
              </a:solidFill>
            </a:endParaRPr>
          </a:p>
        </p:txBody>
      </p:sp>
      <p:sp>
        <p:nvSpPr>
          <p:cNvPr id="3" name="Subtitle 2">
            <a:extLst>
              <a:ext uri="{FF2B5EF4-FFF2-40B4-BE49-F238E27FC236}">
                <a16:creationId xmlns:a16="http://schemas.microsoft.com/office/drawing/2014/main" id="{3B2AC463-0B14-91D6-1F4C-D742BF08CCA8}"/>
              </a:ext>
            </a:extLst>
          </p:cNvPr>
          <p:cNvSpPr>
            <a:spLocks noGrp="1"/>
          </p:cNvSpPr>
          <p:nvPr>
            <p:ph type="subTitle" idx="1"/>
          </p:nvPr>
        </p:nvSpPr>
        <p:spPr>
          <a:xfrm>
            <a:off x="7848600" y="4872922"/>
            <a:ext cx="4023360" cy="1208141"/>
          </a:xfrm>
        </p:spPr>
        <p:txBody>
          <a:bodyPr>
            <a:normAutofit/>
          </a:bodyPr>
          <a:lstStyle/>
          <a:p>
            <a:pPr algn="l"/>
            <a:endParaRPr lang="en-IN" sz="2000" dirty="0">
              <a:solidFill>
                <a:schemeClr val="bg1"/>
              </a:solidFill>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4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15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7C38054F-31F8-AF91-6074-BC184982F90F}"/>
              </a:ext>
            </a:extLst>
          </p:cNvPr>
          <p:cNvPicPr>
            <a:picLocks noChangeAspect="1"/>
          </p:cNvPicPr>
          <p:nvPr/>
        </p:nvPicPr>
        <p:blipFill rotWithShape="1">
          <a:blip r:embed="rId2"/>
          <a:srcRect l="23298" t="6630" b="2461"/>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4D89C-ADA5-BEA3-2CC7-F6C456F17A8A}"/>
              </a:ext>
            </a:extLst>
          </p:cNvPr>
          <p:cNvSpPr>
            <a:spLocks noGrp="1"/>
          </p:cNvSpPr>
          <p:nvPr>
            <p:ph type="title"/>
          </p:nvPr>
        </p:nvSpPr>
        <p:spPr>
          <a:xfrm>
            <a:off x="7848600" y="1122363"/>
            <a:ext cx="4023360" cy="680747"/>
          </a:xfrm>
        </p:spPr>
        <p:txBody>
          <a:bodyPr vert="horz" lIns="91440" tIns="45720" rIns="91440" bIns="45720" rtlCol="0" anchor="b">
            <a:noAutofit/>
          </a:bodyPr>
          <a:lstStyle/>
          <a:p>
            <a:r>
              <a:rPr lang="en-IN" sz="4800" b="1" u="sng" dirty="0">
                <a:solidFill>
                  <a:schemeClr val="bg1"/>
                </a:solidFill>
                <a:effectLst>
                  <a:outerShdw blurRad="38100" dist="38100" dir="2700000" algn="tl">
                    <a:srgbClr val="000000">
                      <a:alpha val="43137"/>
                    </a:srgbClr>
                  </a:outerShdw>
                </a:effectLst>
              </a:rPr>
              <a:t>INTRODUCTION</a:t>
            </a:r>
            <a:endParaRPr lang="en-US" sz="4800" dirty="0">
              <a:solidFill>
                <a:schemeClr val="bg1"/>
              </a:solidFill>
            </a:endParaRPr>
          </a:p>
        </p:txBody>
      </p:sp>
      <p:sp>
        <p:nvSpPr>
          <p:cNvPr id="3" name="Text Placeholder 2">
            <a:extLst>
              <a:ext uri="{FF2B5EF4-FFF2-40B4-BE49-F238E27FC236}">
                <a16:creationId xmlns:a16="http://schemas.microsoft.com/office/drawing/2014/main" id="{1D1F200E-FDED-1F4E-C7D3-0B799861AB00}"/>
              </a:ext>
            </a:extLst>
          </p:cNvPr>
          <p:cNvSpPr>
            <a:spLocks noGrp="1"/>
          </p:cNvSpPr>
          <p:nvPr>
            <p:ph type="body" idx="1"/>
          </p:nvPr>
        </p:nvSpPr>
        <p:spPr>
          <a:xfrm>
            <a:off x="7848600" y="2153486"/>
            <a:ext cx="4023360" cy="3927577"/>
          </a:xfrm>
        </p:spPr>
        <p:txBody>
          <a:bodyPr vert="horz" lIns="91440" tIns="45720" rIns="91440" bIns="45720" rtlCol="0">
            <a:noAutofit/>
          </a:bodyPr>
          <a:lstStyle/>
          <a:p>
            <a:pPr marL="0" indent="0">
              <a:buNone/>
            </a:pPr>
            <a:r>
              <a:rPr lang="en-IN" sz="2400" b="1" u="sng" dirty="0">
                <a:solidFill>
                  <a:schemeClr val="bg1"/>
                </a:solidFill>
                <a:effectLst>
                  <a:outerShdw blurRad="38100" dist="38100" dir="2700000" algn="tl">
                    <a:srgbClr val="000000">
                      <a:alpha val="43137"/>
                    </a:srgbClr>
                  </a:outerShdw>
                </a:effectLst>
              </a:rPr>
              <a:t>PROBLEM STATEMENT</a:t>
            </a:r>
            <a:r>
              <a:rPr lang="en-IN" sz="2400" dirty="0">
                <a:solidFill>
                  <a:schemeClr val="bg1"/>
                </a:solidFill>
              </a:rPr>
              <a:t>: </a:t>
            </a:r>
          </a:p>
          <a:p>
            <a:pPr>
              <a:buFont typeface="Wingdings" panose="05000000000000000000" pitchFamily="2" charset="2"/>
              <a:buChar char="Ø"/>
            </a:pPr>
            <a:r>
              <a:rPr lang="en-IN" sz="2400" kern="100" dirty="0">
                <a:solidFill>
                  <a:schemeClr val="bg1"/>
                </a:solidFill>
                <a:effectLst/>
                <a:ea typeface="Calibri" panose="020F0502020204030204" pitchFamily="34" charset="0"/>
                <a:cs typeface="Times New Roman" panose="02020603050405020304" pitchFamily="18" charset="0"/>
              </a:rPr>
              <a:t>Our project aims to predict laptop prices based on user input. </a:t>
            </a:r>
          </a:p>
          <a:p>
            <a:pPr>
              <a:buFont typeface="Wingdings" panose="05000000000000000000" pitchFamily="2" charset="2"/>
              <a:buChar char="Ø"/>
            </a:pPr>
            <a:r>
              <a:rPr lang="en-IN" sz="2400" kern="100" dirty="0">
                <a:solidFill>
                  <a:schemeClr val="bg1"/>
                </a:solidFill>
                <a:effectLst/>
                <a:ea typeface="Calibri" panose="020F0502020204030204" pitchFamily="34" charset="0"/>
                <a:cs typeface="Times New Roman" panose="02020603050405020304" pitchFamily="18" charset="0"/>
              </a:rPr>
              <a:t>The problem we are addressing is that there are many different combinations of configurations that can be done, so if people want to buy a new laptop, then our model </a:t>
            </a:r>
            <a:r>
              <a:rPr lang="en-IN" sz="2400" kern="100" dirty="0">
                <a:effectLst/>
                <a:ea typeface="Calibri" panose="020F0502020204030204" pitchFamily="34" charset="0"/>
                <a:cs typeface="Times New Roman" panose="02020603050405020304" pitchFamily="18" charset="0"/>
              </a:rPr>
              <a:t>should have all the prices sorted by their configuration. </a:t>
            </a:r>
            <a:endParaRPr lang="en-IN" sz="24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37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7C38054F-31F8-AF91-6074-BC184982F90F}"/>
              </a:ext>
            </a:extLst>
          </p:cNvPr>
          <p:cNvPicPr>
            <a:picLocks noChangeAspect="1"/>
          </p:cNvPicPr>
          <p:nvPr/>
        </p:nvPicPr>
        <p:blipFill rotWithShape="1">
          <a:blip r:embed="rId2"/>
          <a:srcRect l="23298" t="6630" b="2461"/>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4D89C-ADA5-BEA3-2CC7-F6C456F17A8A}"/>
              </a:ext>
            </a:extLst>
          </p:cNvPr>
          <p:cNvSpPr>
            <a:spLocks noGrp="1"/>
          </p:cNvSpPr>
          <p:nvPr>
            <p:ph type="title"/>
          </p:nvPr>
        </p:nvSpPr>
        <p:spPr>
          <a:xfrm>
            <a:off x="7700211" y="1122363"/>
            <a:ext cx="4252303" cy="1000207"/>
          </a:xfrm>
        </p:spPr>
        <p:txBody>
          <a:bodyPr vert="horz" lIns="91440" tIns="45720" rIns="91440" bIns="45720" rtlCol="0" anchor="b">
            <a:noAutofit/>
          </a:bodyPr>
          <a:lstStyle/>
          <a:p>
            <a:r>
              <a:rPr lang="en-IN" sz="4800" b="1"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OBJECTIVE OF THE PROJECT</a:t>
            </a:r>
            <a:r>
              <a:rPr lang="en-IN" sz="4800" b="1" u="sng" kern="100" dirty="0">
                <a:solidFill>
                  <a:schemeClr val="bg1"/>
                </a:solidFill>
                <a:ea typeface="Calibri" panose="020F0502020204030204" pitchFamily="34" charset="0"/>
                <a:cs typeface="Times New Roman" panose="02020603050405020304" pitchFamily="18" charset="0"/>
              </a:rPr>
              <a:t>:</a:t>
            </a:r>
            <a:endParaRPr lang="en-US" sz="4800" dirty="0">
              <a:solidFill>
                <a:schemeClr val="bg1"/>
              </a:solidFill>
            </a:endParaRPr>
          </a:p>
        </p:txBody>
      </p:sp>
      <p:sp>
        <p:nvSpPr>
          <p:cNvPr id="3" name="Text Placeholder 2">
            <a:extLst>
              <a:ext uri="{FF2B5EF4-FFF2-40B4-BE49-F238E27FC236}">
                <a16:creationId xmlns:a16="http://schemas.microsoft.com/office/drawing/2014/main" id="{1D1F200E-FDED-1F4E-C7D3-0B799861AB00}"/>
              </a:ext>
            </a:extLst>
          </p:cNvPr>
          <p:cNvSpPr>
            <a:spLocks noGrp="1"/>
          </p:cNvSpPr>
          <p:nvPr>
            <p:ph type="body" idx="1"/>
          </p:nvPr>
        </p:nvSpPr>
        <p:spPr>
          <a:xfrm>
            <a:off x="7700210" y="2122570"/>
            <a:ext cx="4417995" cy="4461110"/>
          </a:xfrm>
        </p:spPr>
        <p:txBody>
          <a:bodyPr vert="horz" lIns="91440" tIns="45720" rIns="91440" bIns="45720" rtlCol="0">
            <a:normAutofit fontScale="92500" lnSpcReduction="10000"/>
          </a:bodyPr>
          <a:lstStyle/>
          <a:p>
            <a:pPr algn="just">
              <a:lnSpc>
                <a:spcPct val="107000"/>
              </a:lnSpc>
              <a:spcAft>
                <a:spcPts val="800"/>
              </a:spcAft>
              <a:buFont typeface="Wingdings" panose="05000000000000000000" pitchFamily="2" charset="2"/>
              <a:buChar char="Ø"/>
            </a:pPr>
            <a:r>
              <a:rPr lang="en-IN" sz="2400"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Data Analysis &amp; Visualization</a:t>
            </a:r>
            <a:r>
              <a:rPr lang="en-IN" sz="2400" kern="100" dirty="0">
                <a:solidFill>
                  <a:schemeClr val="bg1"/>
                </a:solidFill>
                <a:effectLst/>
                <a:ea typeface="Calibri" panose="020F0502020204030204" pitchFamily="34" charset="0"/>
                <a:cs typeface="Times New Roman" panose="02020603050405020304" pitchFamily="18" charset="0"/>
              </a:rPr>
              <a:t>: To analyse a dataset of laptop specifications and their corresponding prices with the help of graphs, understanding the relationship between different features and how they influence the price. </a:t>
            </a:r>
          </a:p>
          <a:p>
            <a:pPr algn="just">
              <a:lnSpc>
                <a:spcPct val="107000"/>
              </a:lnSpc>
              <a:spcAft>
                <a:spcPts val="800"/>
              </a:spcAft>
              <a:buFont typeface="Wingdings" panose="05000000000000000000" pitchFamily="2" charset="2"/>
              <a:buChar char="Ø"/>
            </a:pPr>
            <a:r>
              <a:rPr lang="en-IN" sz="2400"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Development</a:t>
            </a:r>
            <a:r>
              <a:rPr lang="en-IN" sz="2400" kern="100" dirty="0">
                <a:solidFill>
                  <a:schemeClr val="bg1"/>
                </a:solidFill>
                <a:effectLst/>
                <a:ea typeface="Calibri" panose="020F0502020204030204" pitchFamily="34" charset="0"/>
                <a:cs typeface="Times New Roman" panose="02020603050405020304" pitchFamily="18" charset="0"/>
              </a:rPr>
              <a:t>: To develop a regression model that can accurately predict the price of a laptop based on its specifications. </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6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7C38054F-31F8-AF91-6074-BC184982F90F}"/>
              </a:ext>
            </a:extLst>
          </p:cNvPr>
          <p:cNvPicPr>
            <a:picLocks noChangeAspect="1"/>
          </p:cNvPicPr>
          <p:nvPr/>
        </p:nvPicPr>
        <p:blipFill rotWithShape="1">
          <a:blip r:embed="rId2"/>
          <a:srcRect l="23298" t="6630" b="2461"/>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4D89C-ADA5-BEA3-2CC7-F6C456F17A8A}"/>
              </a:ext>
            </a:extLst>
          </p:cNvPr>
          <p:cNvSpPr>
            <a:spLocks noGrp="1"/>
          </p:cNvSpPr>
          <p:nvPr>
            <p:ph type="title"/>
          </p:nvPr>
        </p:nvSpPr>
        <p:spPr>
          <a:xfrm>
            <a:off x="7729086" y="1122363"/>
            <a:ext cx="4223428" cy="1000207"/>
          </a:xfrm>
        </p:spPr>
        <p:txBody>
          <a:bodyPr vert="horz" lIns="91440" tIns="45720" rIns="91440" bIns="45720" rtlCol="0" anchor="b">
            <a:noAutofit/>
          </a:bodyPr>
          <a:lstStyle/>
          <a:p>
            <a:r>
              <a:rPr lang="en-IN" sz="4800" b="1"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OBJECTIVE OF THE PROJECT</a:t>
            </a:r>
            <a:r>
              <a:rPr lang="en-IN" sz="4800" b="1" u="sng" kern="100" dirty="0">
                <a:solidFill>
                  <a:schemeClr val="bg1"/>
                </a:solidFill>
                <a:ea typeface="Calibri" panose="020F0502020204030204" pitchFamily="34" charset="0"/>
                <a:cs typeface="Times New Roman" panose="02020603050405020304" pitchFamily="18" charset="0"/>
              </a:rPr>
              <a:t>:</a:t>
            </a:r>
            <a:endParaRPr lang="en-US" sz="4800" dirty="0">
              <a:solidFill>
                <a:schemeClr val="bg1"/>
              </a:solidFill>
            </a:endParaRPr>
          </a:p>
        </p:txBody>
      </p:sp>
      <p:sp>
        <p:nvSpPr>
          <p:cNvPr id="3" name="Text Placeholder 2">
            <a:extLst>
              <a:ext uri="{FF2B5EF4-FFF2-40B4-BE49-F238E27FC236}">
                <a16:creationId xmlns:a16="http://schemas.microsoft.com/office/drawing/2014/main" id="{1D1F200E-FDED-1F4E-C7D3-0B799861AB00}"/>
              </a:ext>
            </a:extLst>
          </p:cNvPr>
          <p:cNvSpPr>
            <a:spLocks noGrp="1"/>
          </p:cNvSpPr>
          <p:nvPr>
            <p:ph type="body" idx="1"/>
          </p:nvPr>
        </p:nvSpPr>
        <p:spPr>
          <a:xfrm>
            <a:off x="7729086" y="2329314"/>
            <a:ext cx="4389120" cy="4254366"/>
          </a:xfrm>
        </p:spPr>
        <p:txBody>
          <a:bodyPr vert="horz" lIns="91440" tIns="45720" rIns="91440" bIns="45720" rtlCol="0">
            <a:normAutofit lnSpcReduction="10000"/>
          </a:bodyPr>
          <a:lstStyle/>
          <a:p>
            <a:pPr algn="just">
              <a:lnSpc>
                <a:spcPct val="107000"/>
              </a:lnSpc>
              <a:spcAft>
                <a:spcPts val="800"/>
              </a:spcAft>
              <a:buFont typeface="Wingdings" panose="05000000000000000000" pitchFamily="2" charset="2"/>
              <a:buChar char="Ø"/>
            </a:pPr>
            <a:r>
              <a:rPr lang="en-IN" sz="2400"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Evaluation</a:t>
            </a:r>
            <a:r>
              <a:rPr lang="en-IN" sz="2400" kern="100" dirty="0">
                <a:solidFill>
                  <a:schemeClr val="bg1"/>
                </a:solidFill>
                <a:effectLst/>
                <a:ea typeface="Calibri" panose="020F0502020204030204" pitchFamily="34" charset="0"/>
                <a:cs typeface="Times New Roman" panose="02020603050405020304" pitchFamily="18" charset="0"/>
              </a:rPr>
              <a:t>: To evaluate the performance of the model using appropriate metrics and ensure it can make accurate predictions. </a:t>
            </a:r>
          </a:p>
          <a:p>
            <a:pPr algn="just">
              <a:lnSpc>
                <a:spcPct val="107000"/>
              </a:lnSpc>
              <a:spcAft>
                <a:spcPts val="800"/>
              </a:spcAft>
              <a:buFont typeface="Wingdings" panose="05000000000000000000" pitchFamily="2" charset="2"/>
              <a:buChar char="Ø"/>
            </a:pPr>
            <a:r>
              <a:rPr lang="en-IN" sz="2400" u="sng" kern="100"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Business Application</a:t>
            </a:r>
            <a:r>
              <a:rPr lang="en-IN" sz="2400" kern="100" dirty="0">
                <a:solidFill>
                  <a:schemeClr val="bg1"/>
                </a:solidFill>
                <a:effectLst/>
                <a:ea typeface="Calibri" panose="020F0502020204030204" pitchFamily="34" charset="0"/>
                <a:cs typeface="Times New Roman" panose="02020603050405020304" pitchFamily="18" charset="0"/>
              </a:rPr>
              <a:t>: To provide a tool that can be used by businesses for pricing their products, and by consumers to make informed purchasing decisions.</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3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7C38054F-31F8-AF91-6074-BC184982F90F}"/>
              </a:ext>
            </a:extLst>
          </p:cNvPr>
          <p:cNvPicPr>
            <a:picLocks noChangeAspect="1"/>
          </p:cNvPicPr>
          <p:nvPr/>
        </p:nvPicPr>
        <p:blipFill rotWithShape="1">
          <a:blip r:embed="rId2"/>
          <a:srcRect l="23298" t="6630" b="2461"/>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4D89C-ADA5-BEA3-2CC7-F6C456F17A8A}"/>
              </a:ext>
            </a:extLst>
          </p:cNvPr>
          <p:cNvSpPr>
            <a:spLocks noGrp="1"/>
          </p:cNvSpPr>
          <p:nvPr>
            <p:ph type="title"/>
          </p:nvPr>
        </p:nvSpPr>
        <p:spPr>
          <a:xfrm>
            <a:off x="7685957" y="771988"/>
            <a:ext cx="4266558" cy="989436"/>
          </a:xfrm>
        </p:spPr>
        <p:txBody>
          <a:bodyPr vert="horz" lIns="91440" tIns="45720" rIns="91440" bIns="45720" rtlCol="0" anchor="b">
            <a:normAutofit/>
          </a:bodyPr>
          <a:lstStyle/>
          <a:p>
            <a:r>
              <a:rPr lang="en-US" sz="4800" dirty="0">
                <a:solidFill>
                  <a:schemeClr val="bg1"/>
                </a:solidFill>
              </a:rPr>
              <a:t>PROCESS:</a:t>
            </a:r>
          </a:p>
        </p:txBody>
      </p:sp>
      <p:sp>
        <p:nvSpPr>
          <p:cNvPr id="3" name="Text Placeholder 2">
            <a:extLst>
              <a:ext uri="{FF2B5EF4-FFF2-40B4-BE49-F238E27FC236}">
                <a16:creationId xmlns:a16="http://schemas.microsoft.com/office/drawing/2014/main" id="{1D1F200E-FDED-1F4E-C7D3-0B799861AB00}"/>
              </a:ext>
            </a:extLst>
          </p:cNvPr>
          <p:cNvSpPr>
            <a:spLocks noGrp="1"/>
          </p:cNvSpPr>
          <p:nvPr>
            <p:ph type="body" idx="1"/>
          </p:nvPr>
        </p:nvSpPr>
        <p:spPr>
          <a:xfrm>
            <a:off x="7685957" y="2198914"/>
            <a:ext cx="4432249" cy="4384766"/>
          </a:xfrm>
        </p:spPr>
        <p:txBody>
          <a:bodyPr vert="horz" lIns="91440" tIns="45720" rIns="91440" bIns="45720" rtlCol="0">
            <a:normAutofit/>
          </a:bodyPr>
          <a:lstStyle/>
          <a:p>
            <a:pPr marL="0" indent="0" algn="just">
              <a:lnSpc>
                <a:spcPct val="107000"/>
              </a:lnSpc>
              <a:spcAft>
                <a:spcPts val="800"/>
              </a:spcAft>
              <a:buNone/>
            </a:pPr>
            <a:r>
              <a:rPr lang="en-IN" sz="2400" spc="-5" dirty="0">
                <a:solidFill>
                  <a:schemeClr val="bg1"/>
                </a:solidFill>
                <a:effectLst/>
                <a:ea typeface="Times New Roman" panose="02020603050405020304" pitchFamily="18" charset="0"/>
              </a:rPr>
              <a:t>The project aims to predict laptop prices based on various features using regression models. The problem statement is that if any user wants to buy a laptop, then our application should be compatible to provide a tentative price of laptop according to the user configurations.</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90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y rocket flying out of the computer">
            <a:extLst>
              <a:ext uri="{FF2B5EF4-FFF2-40B4-BE49-F238E27FC236}">
                <a16:creationId xmlns:a16="http://schemas.microsoft.com/office/drawing/2014/main" id="{7C38054F-31F8-AF91-6074-BC184982F90F}"/>
              </a:ext>
            </a:extLst>
          </p:cNvPr>
          <p:cNvPicPr>
            <a:picLocks noChangeAspect="1"/>
          </p:cNvPicPr>
          <p:nvPr/>
        </p:nvPicPr>
        <p:blipFill rotWithShape="1">
          <a:blip r:embed="rId2"/>
          <a:srcRect l="23298" t="6630" b="2461"/>
          <a:stretch/>
        </p:blipFill>
        <p:spPr>
          <a:xfrm>
            <a:off x="-2" y="10"/>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4D89C-ADA5-BEA3-2CC7-F6C456F17A8A}"/>
              </a:ext>
            </a:extLst>
          </p:cNvPr>
          <p:cNvSpPr>
            <a:spLocks noGrp="1"/>
          </p:cNvSpPr>
          <p:nvPr>
            <p:ph type="title"/>
          </p:nvPr>
        </p:nvSpPr>
        <p:spPr>
          <a:xfrm>
            <a:off x="7748337" y="771988"/>
            <a:ext cx="4204177" cy="999060"/>
          </a:xfrm>
        </p:spPr>
        <p:txBody>
          <a:bodyPr vert="horz" lIns="91440" tIns="45720" rIns="91440" bIns="45720" rtlCol="0" anchor="b">
            <a:normAutofit/>
          </a:bodyPr>
          <a:lstStyle/>
          <a:p>
            <a:r>
              <a:rPr lang="en-US" sz="4800" dirty="0">
                <a:solidFill>
                  <a:schemeClr val="bg1"/>
                </a:solidFill>
              </a:rPr>
              <a:t>PROCESS:</a:t>
            </a:r>
          </a:p>
        </p:txBody>
      </p:sp>
      <p:sp>
        <p:nvSpPr>
          <p:cNvPr id="3" name="Text Placeholder 2">
            <a:extLst>
              <a:ext uri="{FF2B5EF4-FFF2-40B4-BE49-F238E27FC236}">
                <a16:creationId xmlns:a16="http://schemas.microsoft.com/office/drawing/2014/main" id="{1D1F200E-FDED-1F4E-C7D3-0B799861AB00}"/>
              </a:ext>
            </a:extLst>
          </p:cNvPr>
          <p:cNvSpPr>
            <a:spLocks noGrp="1"/>
          </p:cNvSpPr>
          <p:nvPr>
            <p:ph type="body" idx="1"/>
          </p:nvPr>
        </p:nvSpPr>
        <p:spPr>
          <a:xfrm>
            <a:off x="7748337" y="1771048"/>
            <a:ext cx="4369869" cy="4812632"/>
          </a:xfrm>
        </p:spPr>
        <p:txBody>
          <a:bodyPr vert="horz" lIns="91440" tIns="45720" rIns="91440" bIns="45720" rtlCol="0">
            <a:noAutofit/>
          </a:bodyPr>
          <a:lstStyle/>
          <a:p>
            <a:pPr marL="0" indent="0" algn="just">
              <a:lnSpc>
                <a:spcPts val="2100"/>
              </a:lnSpc>
              <a:buNone/>
            </a:pPr>
            <a:r>
              <a:rPr lang="en-IN" sz="2400" b="1" spc="-5" dirty="0">
                <a:solidFill>
                  <a:schemeClr val="bg1"/>
                </a:solidFill>
                <a:effectLst/>
                <a:ea typeface="Times New Roman" panose="02020603050405020304" pitchFamily="18" charset="0"/>
              </a:rPr>
              <a:t>The process of the project involves 7 major steps: </a:t>
            </a:r>
          </a:p>
          <a:p>
            <a:pPr marL="0" indent="0" algn="just">
              <a:lnSpc>
                <a:spcPts val="2100"/>
              </a:lnSpc>
              <a:buNone/>
            </a:pPr>
            <a:endParaRPr lang="en-IN" sz="800" spc="-5" dirty="0">
              <a:solidFill>
                <a:schemeClr val="bg1"/>
              </a:solidFill>
              <a:effectLst/>
              <a:ea typeface="Times New Roman" panose="02020603050405020304" pitchFamily="18" charset="0"/>
            </a:endParaRPr>
          </a:p>
          <a:p>
            <a:pPr algn="just">
              <a:lnSpc>
                <a:spcPts val="2100"/>
              </a:lnSpc>
              <a:buFont typeface="Wingdings" panose="05000000000000000000" pitchFamily="2" charset="2"/>
              <a:buChar char="Ø"/>
            </a:pPr>
            <a:r>
              <a:rPr lang="en-IN" sz="2400" b="1" u="sng" spc="-5" dirty="0">
                <a:solidFill>
                  <a:schemeClr val="bg1"/>
                </a:solidFill>
                <a:effectLst>
                  <a:outerShdw blurRad="38100" dist="38100" dir="2700000" algn="tl">
                    <a:srgbClr val="000000">
                      <a:alpha val="43137"/>
                    </a:srgbClr>
                  </a:outerShdw>
                </a:effectLst>
                <a:ea typeface="Times New Roman" panose="02020603050405020304" pitchFamily="18" charset="0"/>
              </a:rPr>
              <a:t>Data collection</a:t>
            </a:r>
          </a:p>
          <a:p>
            <a:pPr algn="just">
              <a:lnSpc>
                <a:spcPts val="2100"/>
              </a:lnSpc>
              <a:buFont typeface="Wingdings" panose="05000000000000000000" pitchFamily="2" charset="2"/>
              <a:buChar char="Ø"/>
            </a:pPr>
            <a:r>
              <a:rPr lang="en-IN" sz="2400" b="1" u="sng" spc="-5" dirty="0">
                <a:solidFill>
                  <a:schemeClr val="bg1"/>
                </a:solidFill>
                <a:effectLst>
                  <a:outerShdw blurRad="38100" dist="38100" dir="2700000" algn="tl">
                    <a:srgbClr val="000000">
                      <a:alpha val="43137"/>
                    </a:srgbClr>
                  </a:outerShdw>
                </a:effectLst>
                <a:ea typeface="Times New Roman" panose="02020603050405020304" pitchFamily="18" charset="0"/>
              </a:rPr>
              <a:t>Data pre-processing</a:t>
            </a:r>
            <a:endParaRPr lang="en-IN" sz="2400" spc="-5" dirty="0">
              <a:solidFill>
                <a:schemeClr val="bg1"/>
              </a:solidFill>
              <a:ea typeface="Times New Roman" panose="02020603050405020304" pitchFamily="18" charset="0"/>
            </a:endParaRPr>
          </a:p>
          <a:p>
            <a:pPr algn="just">
              <a:lnSpc>
                <a:spcPts val="2100"/>
              </a:lnSpc>
              <a:buFont typeface="Wingdings" panose="05000000000000000000" pitchFamily="2" charset="2"/>
              <a:buChar char="Ø"/>
            </a:pPr>
            <a:r>
              <a:rPr lang="en-IN" sz="2400" b="1" u="sng" spc="-5" dirty="0">
                <a:solidFill>
                  <a:schemeClr val="bg1"/>
                </a:solidFill>
                <a:effectLst>
                  <a:outerShdw blurRad="38100" dist="38100" dir="2700000" algn="tl">
                    <a:srgbClr val="000000">
                      <a:alpha val="43137"/>
                    </a:srgbClr>
                  </a:outerShdw>
                </a:effectLst>
                <a:ea typeface="Calibri" panose="020F0502020204030204" pitchFamily="34" charset="0"/>
              </a:rPr>
              <a:t>Exploratory Data Analysis (EDA) and Feature Engineering</a:t>
            </a:r>
          </a:p>
          <a:p>
            <a:pPr algn="just">
              <a:lnSpc>
                <a:spcPts val="2100"/>
              </a:lnSpc>
              <a:buFont typeface="Wingdings" panose="05000000000000000000" pitchFamily="2" charset="2"/>
              <a:buChar char="Ø"/>
            </a:pPr>
            <a:r>
              <a:rPr lang="en-IN" sz="2400" b="1" u="sng" kern="100" spc="-5"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Building</a:t>
            </a:r>
          </a:p>
          <a:p>
            <a:pPr algn="just">
              <a:lnSpc>
                <a:spcPct val="107000"/>
              </a:lnSpc>
              <a:spcAft>
                <a:spcPts val="800"/>
              </a:spcAft>
              <a:buFont typeface="Wingdings" panose="05000000000000000000" pitchFamily="2" charset="2"/>
              <a:buChar char="Ø"/>
            </a:pPr>
            <a:r>
              <a:rPr lang="en-IN" sz="2400" b="1" u="sng" kern="100" spc="-5"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Evaluation</a:t>
            </a:r>
          </a:p>
          <a:p>
            <a:pPr algn="just">
              <a:lnSpc>
                <a:spcPct val="107000"/>
              </a:lnSpc>
              <a:spcAft>
                <a:spcPts val="800"/>
              </a:spcAft>
              <a:buFont typeface="Wingdings" panose="05000000000000000000" pitchFamily="2" charset="2"/>
              <a:buChar char="Ø"/>
            </a:pPr>
            <a:r>
              <a:rPr lang="en-IN" sz="2400" b="1" u="sng" kern="100" spc="-5"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Selection</a:t>
            </a:r>
            <a:endParaRPr lang="en-IN" sz="2400" kern="100" dirty="0">
              <a:solidFill>
                <a:schemeClr val="bg1"/>
              </a:solidFill>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9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Electronic circuit board">
            <a:extLst>
              <a:ext uri="{FF2B5EF4-FFF2-40B4-BE49-F238E27FC236}">
                <a16:creationId xmlns:a16="http://schemas.microsoft.com/office/drawing/2014/main" id="{E89C0585-9FE0-1064-6F1E-A25FF29F5BFD}"/>
              </a:ext>
            </a:extLst>
          </p:cNvPr>
          <p:cNvPicPr>
            <a:picLocks noChangeAspect="1"/>
          </p:cNvPicPr>
          <p:nvPr/>
        </p:nvPicPr>
        <p:blipFill rotWithShape="1">
          <a:blip r:embed="rId2"/>
          <a:srcRect l="15672" t="9091" r="7617"/>
          <a:stretch/>
        </p:blipFill>
        <p:spPr>
          <a:xfrm>
            <a:off x="3522468" y="10"/>
            <a:ext cx="8669532" cy="6857990"/>
          </a:xfrm>
          <a:prstGeom prst="rect">
            <a:avLst/>
          </a:prstGeom>
        </p:spPr>
      </p:pic>
      <p:sp>
        <p:nvSpPr>
          <p:cNvPr id="24" name="Rectangle 2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8729B5-905A-CF58-9477-DF8D5FE83602}"/>
              </a:ext>
            </a:extLst>
          </p:cNvPr>
          <p:cNvSpPr>
            <a:spLocks noGrp="1"/>
          </p:cNvSpPr>
          <p:nvPr>
            <p:ph type="title"/>
          </p:nvPr>
        </p:nvSpPr>
        <p:spPr>
          <a:xfrm>
            <a:off x="269507" y="916687"/>
            <a:ext cx="3459721" cy="1535937"/>
          </a:xfrm>
        </p:spPr>
        <p:txBody>
          <a:bodyPr vert="horz" lIns="91440" tIns="45720" rIns="91440" bIns="45720" rtlCol="0" anchor="b">
            <a:noAutofit/>
          </a:bodyPr>
          <a:lstStyle/>
          <a:p>
            <a:r>
              <a:rPr lang="en-US" sz="4800" dirty="0">
                <a:solidFill>
                  <a:schemeClr val="bg1"/>
                </a:solidFill>
              </a:rPr>
              <a:t>Data Collection</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1C7BE5F1-04B4-11B0-F6A9-9BBC9F244DD2}"/>
              </a:ext>
            </a:extLst>
          </p:cNvPr>
          <p:cNvSpPr>
            <a:spLocks noGrp="1"/>
          </p:cNvSpPr>
          <p:nvPr>
            <p:ph type="body" idx="1"/>
          </p:nvPr>
        </p:nvSpPr>
        <p:spPr>
          <a:xfrm>
            <a:off x="371094" y="2718054"/>
            <a:ext cx="5724906" cy="3207258"/>
          </a:xfrm>
        </p:spPr>
        <p:txBody>
          <a:bodyPr vert="horz" lIns="91440" tIns="45720" rIns="91440" bIns="45720" rtlCol="0" anchor="t">
            <a:normAutofit/>
          </a:bodyPr>
          <a:lstStyle/>
          <a:p>
            <a:pPr marL="0" indent="0" algn="just">
              <a:buNone/>
            </a:pPr>
            <a:r>
              <a:rPr lang="en-IN" sz="2400" spc="-5" dirty="0">
                <a:solidFill>
                  <a:schemeClr val="bg1"/>
                </a:solidFill>
                <a:effectLst/>
                <a:ea typeface="Calibri" panose="020F0502020204030204" pitchFamily="34" charset="0"/>
              </a:rPr>
              <a:t>The data for this project is collected from Kaggle. The dataset includes features such as the brand, screen size, processor type, RAM, storage type and size, graphics card, and more. </a:t>
            </a:r>
            <a:endParaRPr lang="en-IN" sz="2400" spc="-5"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262132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2BD934FB-C82E-DC93-234B-AE12AE79E318}"/>
              </a:ext>
            </a:extLst>
          </p:cNvPr>
          <p:cNvPicPr>
            <a:picLocks noChangeAspect="1"/>
          </p:cNvPicPr>
          <p:nvPr/>
        </p:nvPicPr>
        <p:blipFill rotWithShape="1">
          <a:blip r:embed="rId2"/>
          <a:srcRect l="31361" t="9091" r="1991" b="-1"/>
          <a:stretch/>
        </p:blipFill>
        <p:spPr>
          <a:xfrm>
            <a:off x="20" y="10"/>
            <a:ext cx="8668492" cy="6857990"/>
          </a:xfrm>
          <a:prstGeom prst="rect">
            <a:avLst/>
          </a:prstGeom>
        </p:spPr>
      </p:pic>
      <p:sp>
        <p:nvSpPr>
          <p:cNvPr id="32" name="Rectangle 31">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B13DE-1B9A-A653-9737-8B9494DF0DCC}"/>
              </a:ext>
            </a:extLst>
          </p:cNvPr>
          <p:cNvSpPr>
            <a:spLocks noGrp="1"/>
          </p:cNvSpPr>
          <p:nvPr>
            <p:ph type="title"/>
          </p:nvPr>
        </p:nvSpPr>
        <p:spPr>
          <a:xfrm>
            <a:off x="8306603" y="1161288"/>
            <a:ext cx="3724976" cy="1124712"/>
          </a:xfrm>
        </p:spPr>
        <p:txBody>
          <a:bodyPr vert="horz" lIns="91440" tIns="45720" rIns="91440" bIns="45720" rtlCol="0" anchor="b">
            <a:noAutofit/>
          </a:bodyPr>
          <a:lstStyle/>
          <a:p>
            <a:r>
              <a:rPr lang="en-US" sz="4800" dirty="0">
                <a:solidFill>
                  <a:schemeClr val="bg1"/>
                </a:solidFill>
              </a:rPr>
              <a:t>Data Preprocessing</a:t>
            </a:r>
          </a:p>
        </p:txBody>
      </p:sp>
      <p:sp>
        <p:nvSpPr>
          <p:cNvPr id="34" name="Rectangle 3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11A42DC3-0C7B-CD54-C59B-1F54AC3A0AA7}"/>
              </a:ext>
            </a:extLst>
          </p:cNvPr>
          <p:cNvSpPr>
            <a:spLocks noGrp="1"/>
          </p:cNvSpPr>
          <p:nvPr>
            <p:ph type="body" idx="1"/>
          </p:nvPr>
        </p:nvSpPr>
        <p:spPr>
          <a:xfrm>
            <a:off x="8306603" y="2610104"/>
            <a:ext cx="3528170" cy="3315208"/>
          </a:xfrm>
        </p:spPr>
        <p:txBody>
          <a:bodyPr vert="horz" lIns="91440" tIns="45720" rIns="91440" bIns="45720" rtlCol="0" anchor="t">
            <a:normAutofit lnSpcReduction="10000"/>
          </a:bodyPr>
          <a:lstStyle/>
          <a:p>
            <a:pPr marL="0" indent="0" algn="just">
              <a:buNone/>
            </a:pPr>
            <a:r>
              <a:rPr lang="en-US" sz="2400" dirty="0">
                <a:solidFill>
                  <a:schemeClr val="bg1"/>
                </a:solidFill>
              </a:rPr>
              <a:t>The collected data is preprocessed to handle missing values, outliers, and categorical variables. For example- changes were made in weight and RAM column to convert them to numeric by removing the unit written after value.</a:t>
            </a:r>
          </a:p>
        </p:txBody>
      </p:sp>
    </p:spTree>
    <p:extLst>
      <p:ext uri="{BB962C8B-B14F-4D97-AF65-F5344CB8AC3E}">
        <p14:creationId xmlns:p14="http://schemas.microsoft.com/office/powerpoint/2010/main" val="38826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5F0B771-33E9-B14A-5B7B-BA7067EB6123}"/>
              </a:ext>
            </a:extLst>
          </p:cNvPr>
          <p:cNvPicPr>
            <a:picLocks noChangeAspect="1"/>
          </p:cNvPicPr>
          <p:nvPr/>
        </p:nvPicPr>
        <p:blipFill rotWithShape="1">
          <a:blip r:embed="rId2"/>
          <a:srcRect l="2093" r="13524"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F8CC3B-67E8-6B4C-2A33-8E9AC3E69AD8}"/>
              </a:ext>
            </a:extLst>
          </p:cNvPr>
          <p:cNvSpPr>
            <a:spLocks noGrp="1"/>
          </p:cNvSpPr>
          <p:nvPr>
            <p:ph type="title"/>
          </p:nvPr>
        </p:nvSpPr>
        <p:spPr>
          <a:xfrm>
            <a:off x="370331" y="916687"/>
            <a:ext cx="4278671" cy="1535937"/>
          </a:xfrm>
        </p:spPr>
        <p:txBody>
          <a:bodyPr vert="horz" lIns="91440" tIns="45720" rIns="91440" bIns="45720" rtlCol="0" anchor="b">
            <a:noAutofit/>
          </a:bodyPr>
          <a:lstStyle/>
          <a:p>
            <a:r>
              <a:rPr lang="en-US" sz="4800" dirty="0">
                <a:solidFill>
                  <a:schemeClr val="bg1"/>
                </a:solidFill>
              </a:rPr>
              <a:t>Exploratory Data Analysis (EDA)</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B7F73AB3-09B3-1D46-2B82-794FB7DF451E}"/>
              </a:ext>
            </a:extLst>
          </p:cNvPr>
          <p:cNvSpPr>
            <a:spLocks noGrp="1"/>
          </p:cNvSpPr>
          <p:nvPr>
            <p:ph type="body" idx="1"/>
          </p:nvPr>
        </p:nvSpPr>
        <p:spPr>
          <a:xfrm>
            <a:off x="371094" y="2718054"/>
            <a:ext cx="4277908" cy="3207258"/>
          </a:xfrm>
        </p:spPr>
        <p:txBody>
          <a:bodyPr vert="horz" lIns="91440" tIns="45720" rIns="91440" bIns="45720" rtlCol="0" anchor="t">
            <a:noAutofit/>
          </a:bodyPr>
          <a:lstStyle/>
          <a:p>
            <a:pPr marL="0" indent="0" algn="just">
              <a:buNone/>
            </a:pPr>
            <a:r>
              <a:rPr lang="en-IN" sz="2400" spc="-5" dirty="0">
                <a:solidFill>
                  <a:schemeClr val="bg1"/>
                </a:solidFill>
                <a:effectLst/>
                <a:ea typeface="Calibri" panose="020F0502020204030204" pitchFamily="34" charset="0"/>
              </a:rPr>
              <a:t>EDA is performed to understand the data better. This includes visualizing the distribution of different features and their relationship with the laptop price.</a:t>
            </a:r>
          </a:p>
        </p:txBody>
      </p:sp>
    </p:spTree>
    <p:extLst>
      <p:ext uri="{BB962C8B-B14F-4D97-AF65-F5344CB8AC3E}">
        <p14:creationId xmlns:p14="http://schemas.microsoft.com/office/powerpoint/2010/main" val="335221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551</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Laptop Price Prediction Using Various Regression Models</vt:lpstr>
      <vt:lpstr>INTRODUCTION</vt:lpstr>
      <vt:lpstr>OBJECTIVE OF THE PROJECT:</vt:lpstr>
      <vt:lpstr>OBJECTIVE OF THE PROJECT:</vt:lpstr>
      <vt:lpstr>PROCESS:</vt:lpstr>
      <vt:lpstr>PROCESS:</vt:lpstr>
      <vt:lpstr>Data Collection</vt:lpstr>
      <vt:lpstr>Data Preprocessing</vt:lpstr>
      <vt:lpstr>Exploratory Data Analysis (EDA)</vt:lpstr>
      <vt:lpstr>Feature Engineering</vt:lpstr>
      <vt:lpstr>Model Building</vt:lpstr>
      <vt:lpstr>Model Evaluation</vt:lpstr>
      <vt:lpstr>Model Selection and 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 Using Various Regression Models</dc:title>
  <dc:creator>Arindam Phatowali</dc:creator>
  <cp:lastModifiedBy>Arindam Phatowali</cp:lastModifiedBy>
  <cp:revision>14</cp:revision>
  <dcterms:created xsi:type="dcterms:W3CDTF">2023-10-26T19:26:52Z</dcterms:created>
  <dcterms:modified xsi:type="dcterms:W3CDTF">2023-11-08T10:17:32Z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2023-10-26T19:29:45Z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dc3f358f-d5a2-4f5b-b460-b355e7963c86</vt:lpwstr>
  </property>
  <property fmtid="{D5CDD505-2E9C-101B-9397-08002B2CF9AE}" pid="7" name="MSIP_Label_defa4170-0d19-0005-0004-bc88714345d2_ActionId">
    <vt:lpwstr>78dc1181-a752-4e57-8e80-cb9189d33e83</vt:lpwstr>
  </property>
  <property fmtid="{D5CDD505-2E9C-101B-9397-08002B2CF9AE}" pid="8" name="MSIP_Label_defa4170-0d19-0005-0004-bc88714345d2_ContentBits">
    <vt:lpwstr>0</vt:lpwstr>
  </property>
</Properties>
</file>