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65" r:id="rId5"/>
    <p:sldId id="259" r:id="rId6"/>
    <p:sldId id="264" r:id="rId7"/>
    <p:sldId id="258" r:id="rId8"/>
    <p:sldId id="266" r:id="rId9"/>
    <p:sldId id="267" r:id="rId10"/>
    <p:sldId id="260" r:id="rId11"/>
    <p:sldId id="26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12/20/2017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12/20/2017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12/20/2017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rintaosorio/our-dashboar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3E62BA-0859-484D-B277-96B5FBDF9B26}"/>
              </a:ext>
            </a:extLst>
          </p:cNvPr>
          <p:cNvSpPr>
            <a:spLocks noGrp="1"/>
          </p:cNvSpPr>
          <p:nvPr>
            <p:ph type="ctrTitle"/>
          </p:nvPr>
        </p:nvSpPr>
        <p:spPr>
          <a:xfrm>
            <a:off x="1439710" y="2003897"/>
            <a:ext cx="9312579" cy="1222441"/>
          </a:xfrm>
        </p:spPr>
        <p:txBody>
          <a:bodyPr>
            <a:normAutofit fontScale="90000"/>
          </a:bodyPr>
          <a:lstStyle/>
          <a:p>
            <a:r>
              <a:rPr lang="es-MX" dirty="0">
                <a:latin typeface="Gadugi" panose="020B0502040204020203" pitchFamily="34" charset="0"/>
                <a:ea typeface="Gadugi" panose="020B0502040204020203" pitchFamily="34" charset="0"/>
              </a:rPr>
              <a:t>TODOS TUS REPORTES EN UN CLICK</a:t>
            </a:r>
          </a:p>
        </p:txBody>
      </p:sp>
      <p:sp>
        <p:nvSpPr>
          <p:cNvPr id="4" name="Rectángulo 3">
            <a:extLst>
              <a:ext uri="{FF2B5EF4-FFF2-40B4-BE49-F238E27FC236}">
                <a16:creationId xmlns:a16="http://schemas.microsoft.com/office/drawing/2014/main" id="{DAA93180-65D5-4B22-BB1B-519AEA968CEE}"/>
              </a:ext>
            </a:extLst>
          </p:cNvPr>
          <p:cNvSpPr/>
          <p:nvPr/>
        </p:nvSpPr>
        <p:spPr>
          <a:xfrm>
            <a:off x="3297381" y="3244333"/>
            <a:ext cx="4211783" cy="769441"/>
          </a:xfrm>
          <a:prstGeom prst="rect">
            <a:avLst/>
          </a:prstGeom>
        </p:spPr>
        <p:txBody>
          <a:bodyPr wrap="square">
            <a:spAutoFit/>
          </a:bodyPr>
          <a:lstStyle/>
          <a:p>
            <a:r>
              <a:rPr lang="es-MX" sz="4400" dirty="0" err="1">
                <a:latin typeface="Adobe Fan Heiti Std B" panose="020B0700000000000000" pitchFamily="34" charset="-128"/>
                <a:ea typeface="Adobe Fan Heiti Std B" panose="020B0700000000000000" pitchFamily="34" charset="-128"/>
              </a:rPr>
              <a:t>Dashlear</a:t>
            </a:r>
            <a:r>
              <a:rPr lang="es-MX" sz="4400" dirty="0">
                <a:latin typeface="Adobe Fan Heiti Std B" panose="020B0700000000000000" pitchFamily="34" charset="-128"/>
                <a:ea typeface="Adobe Fan Heiti Std B" panose="020B0700000000000000" pitchFamily="34" charset="-128"/>
              </a:rPr>
              <a:t> beta </a:t>
            </a:r>
          </a:p>
        </p:txBody>
      </p:sp>
    </p:spTree>
    <p:extLst>
      <p:ext uri="{BB962C8B-B14F-4D97-AF65-F5344CB8AC3E}">
        <p14:creationId xmlns:p14="http://schemas.microsoft.com/office/powerpoint/2010/main" val="3480056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EE27F1-D262-47E2-B2A8-D76AC6C933E5}"/>
              </a:ext>
            </a:extLst>
          </p:cNvPr>
          <p:cNvSpPr>
            <a:spLocks noGrp="1"/>
          </p:cNvSpPr>
          <p:nvPr>
            <p:ph type="title"/>
          </p:nvPr>
        </p:nvSpPr>
        <p:spPr/>
        <p:txBody>
          <a:bodyPr/>
          <a:lstStyle/>
          <a:p>
            <a:r>
              <a:rPr lang="es-MX" dirty="0" err="1"/>
              <a:t>Dashlear</a:t>
            </a:r>
            <a:r>
              <a:rPr lang="es-MX" dirty="0"/>
              <a:t> beta </a:t>
            </a:r>
          </a:p>
        </p:txBody>
      </p:sp>
      <p:sp>
        <p:nvSpPr>
          <p:cNvPr id="3" name="Marcador de contenido 2">
            <a:extLst>
              <a:ext uri="{FF2B5EF4-FFF2-40B4-BE49-F238E27FC236}">
                <a16:creationId xmlns:a16="http://schemas.microsoft.com/office/drawing/2014/main" id="{BC375AC8-0505-4655-9FC1-93B79240F5D4}"/>
              </a:ext>
            </a:extLst>
          </p:cNvPr>
          <p:cNvSpPr>
            <a:spLocks noGrp="1"/>
          </p:cNvSpPr>
          <p:nvPr>
            <p:ph sz="quarter" idx="13"/>
          </p:nvPr>
        </p:nvSpPr>
        <p:spPr>
          <a:xfrm>
            <a:off x="913774" y="2367093"/>
            <a:ext cx="10363826" cy="561638"/>
          </a:xfrm>
        </p:spPr>
        <p:txBody>
          <a:bodyPr/>
          <a:lstStyle/>
          <a:p>
            <a:pPr marL="0" indent="0" algn="ctr">
              <a:buNone/>
            </a:pPr>
            <a:r>
              <a:rPr lang="es-MX" dirty="0">
                <a:hlinkClick r:id="rId2"/>
              </a:rPr>
              <a:t>https://github.com/arintaosorio/our-dashboard</a:t>
            </a:r>
            <a:endParaRPr lang="es-MX" dirty="0"/>
          </a:p>
        </p:txBody>
      </p:sp>
    </p:spTree>
    <p:extLst>
      <p:ext uri="{BB962C8B-B14F-4D97-AF65-F5344CB8AC3E}">
        <p14:creationId xmlns:p14="http://schemas.microsoft.com/office/powerpoint/2010/main" val="3173185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33CCA0-4470-44EC-BF6B-DA68B7E4F2AA}"/>
              </a:ext>
            </a:extLst>
          </p:cNvPr>
          <p:cNvSpPr>
            <a:spLocks noGrp="1"/>
          </p:cNvSpPr>
          <p:nvPr>
            <p:ph type="title"/>
          </p:nvPr>
        </p:nvSpPr>
        <p:spPr/>
        <p:txBody>
          <a:bodyPr/>
          <a:lstStyle/>
          <a:p>
            <a:r>
              <a:rPr lang="es-MX" dirty="0"/>
              <a:t>aprendizajes</a:t>
            </a:r>
          </a:p>
        </p:txBody>
      </p:sp>
      <p:sp>
        <p:nvSpPr>
          <p:cNvPr id="3" name="Marcador de contenido 2">
            <a:extLst>
              <a:ext uri="{FF2B5EF4-FFF2-40B4-BE49-F238E27FC236}">
                <a16:creationId xmlns:a16="http://schemas.microsoft.com/office/drawing/2014/main" id="{D61E95E3-26B4-476C-8E48-0AD66902F747}"/>
              </a:ext>
            </a:extLst>
          </p:cNvPr>
          <p:cNvSpPr>
            <a:spLocks noGrp="1"/>
          </p:cNvSpPr>
          <p:nvPr>
            <p:ph sz="quarter" idx="13"/>
          </p:nvPr>
        </p:nvSpPr>
        <p:spPr>
          <a:xfrm>
            <a:off x="6704974" y="2214694"/>
            <a:ext cx="3074566" cy="3236040"/>
          </a:xfrm>
        </p:spPr>
        <p:txBody>
          <a:bodyPr>
            <a:normAutofit lnSpcReduction="10000"/>
          </a:bodyPr>
          <a:lstStyle/>
          <a:p>
            <a:r>
              <a:rPr lang="es-MX" cap="none" dirty="0">
                <a:effectLst/>
              </a:rPr>
              <a:t>Cristina</a:t>
            </a:r>
          </a:p>
          <a:p>
            <a:r>
              <a:rPr lang="es-MX" cap="none" dirty="0">
                <a:effectLst/>
              </a:rPr>
              <a:t>Atreverme a equivocarme más y descubrir mis capacidades durante el proceso.</a:t>
            </a:r>
          </a:p>
          <a:p>
            <a:r>
              <a:rPr lang="es-MX" cap="none" dirty="0">
                <a:effectLst/>
              </a:rPr>
              <a:t>Responsabilizarme por mi falta de comunicación y trabajo en equipo</a:t>
            </a:r>
          </a:p>
          <a:p>
            <a:endParaRPr lang="es-MX" cap="none" dirty="0">
              <a:effectLst/>
            </a:endParaRPr>
          </a:p>
          <a:p>
            <a:endParaRPr lang="es-MX" dirty="0"/>
          </a:p>
        </p:txBody>
      </p:sp>
      <p:sp>
        <p:nvSpPr>
          <p:cNvPr id="4" name="Marcador de contenido 2">
            <a:extLst>
              <a:ext uri="{FF2B5EF4-FFF2-40B4-BE49-F238E27FC236}">
                <a16:creationId xmlns:a16="http://schemas.microsoft.com/office/drawing/2014/main" id="{680AFB47-7000-4120-95C4-D64255D72804}"/>
              </a:ext>
            </a:extLst>
          </p:cNvPr>
          <p:cNvSpPr txBox="1">
            <a:spLocks/>
          </p:cNvSpPr>
          <p:nvPr/>
        </p:nvSpPr>
        <p:spPr>
          <a:xfrm>
            <a:off x="569804" y="2186454"/>
            <a:ext cx="3074566" cy="323604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a:lstStyle>
          <a:p>
            <a:r>
              <a:rPr lang="es-MX" cap="none" dirty="0">
                <a:effectLst/>
              </a:rPr>
              <a:t>Aidé</a:t>
            </a:r>
          </a:p>
          <a:p>
            <a:r>
              <a:rPr lang="es-MX" cap="none" dirty="0">
                <a:effectLst/>
              </a:rPr>
              <a:t>Aprender un poco sobre como trabajar una base de datos.</a:t>
            </a:r>
          </a:p>
          <a:p>
            <a:r>
              <a:rPr lang="es-MX" cap="none" dirty="0">
                <a:effectLst/>
              </a:rPr>
              <a:t>No saber como trabajar con las versiones en equipo.</a:t>
            </a:r>
          </a:p>
        </p:txBody>
      </p:sp>
      <p:sp>
        <p:nvSpPr>
          <p:cNvPr id="5" name="Marcador de contenido 2">
            <a:extLst>
              <a:ext uri="{FF2B5EF4-FFF2-40B4-BE49-F238E27FC236}">
                <a16:creationId xmlns:a16="http://schemas.microsoft.com/office/drawing/2014/main" id="{45680753-26DF-4B5B-ABBB-6E23C438A63E}"/>
              </a:ext>
            </a:extLst>
          </p:cNvPr>
          <p:cNvSpPr txBox="1">
            <a:spLocks/>
          </p:cNvSpPr>
          <p:nvPr/>
        </p:nvSpPr>
        <p:spPr>
          <a:xfrm>
            <a:off x="3485560" y="2214694"/>
            <a:ext cx="3074566" cy="323604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a:lstStyle>
          <a:p>
            <a:r>
              <a:rPr lang="es-MX" cap="none" dirty="0" err="1">
                <a:effectLst/>
              </a:rPr>
              <a:t>Arinta</a:t>
            </a:r>
            <a:endParaRPr lang="es-MX" cap="none" dirty="0">
              <a:effectLst/>
            </a:endParaRPr>
          </a:p>
          <a:p>
            <a:r>
              <a:rPr lang="es-MX" cap="none" dirty="0">
                <a:effectLst/>
              </a:rPr>
              <a:t>Salir de mi zona de confort.</a:t>
            </a:r>
          </a:p>
          <a:p>
            <a:r>
              <a:rPr lang="es-MX" cap="none" dirty="0">
                <a:effectLst/>
              </a:rPr>
              <a:t>Frustración durante el proceso.</a:t>
            </a:r>
          </a:p>
        </p:txBody>
      </p:sp>
    </p:spTree>
    <p:extLst>
      <p:ext uri="{BB962C8B-B14F-4D97-AF65-F5344CB8AC3E}">
        <p14:creationId xmlns:p14="http://schemas.microsoft.com/office/powerpoint/2010/main" val="1998065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CB726B-858F-47AD-A7AB-BC74D5B12F86}"/>
              </a:ext>
            </a:extLst>
          </p:cNvPr>
          <p:cNvSpPr>
            <a:spLocks noGrp="1"/>
          </p:cNvSpPr>
          <p:nvPr>
            <p:ph type="title"/>
          </p:nvPr>
        </p:nvSpPr>
        <p:spPr/>
        <p:txBody>
          <a:bodyPr/>
          <a:lstStyle/>
          <a:p>
            <a:r>
              <a:rPr lang="es-MX" dirty="0"/>
              <a:t>Por su atención, Gracias!</a:t>
            </a:r>
          </a:p>
        </p:txBody>
      </p:sp>
      <p:sp>
        <p:nvSpPr>
          <p:cNvPr id="3" name="Marcador de contenido 2">
            <a:extLst>
              <a:ext uri="{FF2B5EF4-FFF2-40B4-BE49-F238E27FC236}">
                <a16:creationId xmlns:a16="http://schemas.microsoft.com/office/drawing/2014/main" id="{C9D434DB-D670-4E0C-97D8-CD0F27FC89D3}"/>
              </a:ext>
            </a:extLst>
          </p:cNvPr>
          <p:cNvSpPr>
            <a:spLocks noGrp="1"/>
          </p:cNvSpPr>
          <p:nvPr>
            <p:ph sz="quarter" idx="13"/>
          </p:nvPr>
        </p:nvSpPr>
        <p:spPr>
          <a:xfrm>
            <a:off x="913774" y="2367092"/>
            <a:ext cx="2217353" cy="2276215"/>
          </a:xfrm>
        </p:spPr>
        <p:txBody>
          <a:bodyPr>
            <a:normAutofit lnSpcReduction="10000"/>
          </a:bodyPr>
          <a:lstStyle/>
          <a:p>
            <a:pPr algn="ctr"/>
            <a:r>
              <a:rPr lang="es-MX" sz="3600" dirty="0" err="1"/>
              <a:t>arinta</a:t>
            </a:r>
            <a:endParaRPr lang="es-MX" sz="3600" dirty="0"/>
          </a:p>
          <a:p>
            <a:pPr algn="ctr"/>
            <a:r>
              <a:rPr lang="es-MX" sz="3600" u="sng" dirty="0"/>
              <a:t>Aidé</a:t>
            </a:r>
            <a:r>
              <a:rPr lang="es-MX" sz="3600" dirty="0"/>
              <a:t> </a:t>
            </a:r>
          </a:p>
          <a:p>
            <a:pPr algn="ctr"/>
            <a:r>
              <a:rPr lang="es-MX" sz="3600" dirty="0"/>
              <a:t>Cristina</a:t>
            </a:r>
          </a:p>
        </p:txBody>
      </p:sp>
      <p:pic>
        <p:nvPicPr>
          <p:cNvPr id="4" name="Imagen 3">
            <a:extLst>
              <a:ext uri="{FF2B5EF4-FFF2-40B4-BE49-F238E27FC236}">
                <a16:creationId xmlns:a16="http://schemas.microsoft.com/office/drawing/2014/main" id="{6C011A4E-B62E-4999-8E87-C38CACBAD688}"/>
              </a:ext>
            </a:extLst>
          </p:cNvPr>
          <p:cNvPicPr>
            <a:picLocks noChangeAspect="1"/>
          </p:cNvPicPr>
          <p:nvPr/>
        </p:nvPicPr>
        <p:blipFill>
          <a:blip r:embed="rId2"/>
          <a:stretch>
            <a:fillRect/>
          </a:stretch>
        </p:blipFill>
        <p:spPr>
          <a:xfrm>
            <a:off x="4023298" y="2101440"/>
            <a:ext cx="7278769" cy="3384959"/>
          </a:xfrm>
          <a:prstGeom prst="rect">
            <a:avLst/>
          </a:prstGeom>
        </p:spPr>
      </p:pic>
    </p:spTree>
    <p:extLst>
      <p:ext uri="{BB962C8B-B14F-4D97-AF65-F5344CB8AC3E}">
        <p14:creationId xmlns:p14="http://schemas.microsoft.com/office/powerpoint/2010/main" val="1133176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8" name="Picture 12" descr="Resultado de imagen para clic computadoras">
            <a:extLst>
              <a:ext uri="{FF2B5EF4-FFF2-40B4-BE49-F238E27FC236}">
                <a16:creationId xmlns:a16="http://schemas.microsoft.com/office/drawing/2014/main" id="{938AEB01-5AF1-41AA-B014-E4398C331C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7310" y="565352"/>
            <a:ext cx="7237379" cy="5123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468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4C2282-22E6-47E9-818A-EF65A1B196EC}"/>
              </a:ext>
            </a:extLst>
          </p:cNvPr>
          <p:cNvSpPr>
            <a:spLocks noGrp="1"/>
          </p:cNvSpPr>
          <p:nvPr>
            <p:ph type="title"/>
          </p:nvPr>
        </p:nvSpPr>
        <p:spPr/>
        <p:txBody>
          <a:bodyPr/>
          <a:lstStyle/>
          <a:p>
            <a:r>
              <a:rPr lang="es-MX" dirty="0"/>
              <a:t>Nuestro objetivo</a:t>
            </a:r>
          </a:p>
        </p:txBody>
      </p:sp>
      <p:sp>
        <p:nvSpPr>
          <p:cNvPr id="3" name="Marcador de contenido 2">
            <a:extLst>
              <a:ext uri="{FF2B5EF4-FFF2-40B4-BE49-F238E27FC236}">
                <a16:creationId xmlns:a16="http://schemas.microsoft.com/office/drawing/2014/main" id="{621B1B5E-371B-4F15-9F54-CCDA436C6CE3}"/>
              </a:ext>
            </a:extLst>
          </p:cNvPr>
          <p:cNvSpPr>
            <a:spLocks noGrp="1"/>
          </p:cNvSpPr>
          <p:nvPr>
            <p:ph sz="quarter" idx="13"/>
          </p:nvPr>
        </p:nvSpPr>
        <p:spPr/>
        <p:txBody>
          <a:bodyPr/>
          <a:lstStyle/>
          <a:p>
            <a:r>
              <a:rPr lang="es-MX" cap="none" dirty="0"/>
              <a:t>Ayudarte, </a:t>
            </a:r>
            <a:r>
              <a:rPr lang="es-MX" cap="none" dirty="0">
                <a:effectLst/>
              </a:rPr>
              <a:t>construyendo una herramienta web, donde puedas ver  todos los datos fácil y rápidamente, con la cual tengas una optimización de la información, mejorando tu toma de decisiones.</a:t>
            </a:r>
          </a:p>
          <a:p>
            <a:r>
              <a:rPr lang="es-MX" cap="none" dirty="0">
                <a:effectLst/>
              </a:rPr>
              <a:t>Evitarte el trabajo de localizar los archivos en distintas carpetas, con lo cual pierdas tiempo, para que sólo te preocupes por lo que es verdaderamente importante para ti, el desarrollo de estrategias efectivas de aprendizaje.</a:t>
            </a:r>
          </a:p>
        </p:txBody>
      </p:sp>
    </p:spTree>
    <p:extLst>
      <p:ext uri="{BB962C8B-B14F-4D97-AF65-F5344CB8AC3E}">
        <p14:creationId xmlns:p14="http://schemas.microsoft.com/office/powerpoint/2010/main" val="3840945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sultado de imagen para COMPUTADORA COMIENDOSE PAPELES">
            <a:extLst>
              <a:ext uri="{FF2B5EF4-FFF2-40B4-BE49-F238E27FC236}">
                <a16:creationId xmlns:a16="http://schemas.microsoft.com/office/drawing/2014/main" id="{E963B391-C7C9-4BA1-B336-F0F8E5E0F77C}"/>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138102" y="953311"/>
            <a:ext cx="7915795" cy="4617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371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54D49-7CAC-4614-B77D-135D2EEB59AA}"/>
              </a:ext>
            </a:extLst>
          </p:cNvPr>
          <p:cNvSpPr>
            <a:spLocks noGrp="1"/>
          </p:cNvSpPr>
          <p:nvPr>
            <p:ph type="title"/>
          </p:nvPr>
        </p:nvSpPr>
        <p:spPr/>
        <p:txBody>
          <a:bodyPr/>
          <a:lstStyle/>
          <a:p>
            <a:r>
              <a:rPr lang="es-MX" dirty="0"/>
              <a:t>requerimientos</a:t>
            </a:r>
          </a:p>
        </p:txBody>
      </p:sp>
      <p:sp>
        <p:nvSpPr>
          <p:cNvPr id="5" name="Rectangle 2">
            <a:extLst>
              <a:ext uri="{FF2B5EF4-FFF2-40B4-BE49-F238E27FC236}">
                <a16:creationId xmlns:a16="http://schemas.microsoft.com/office/drawing/2014/main" id="{B44B96DF-A06B-4B2E-A07B-D333C6C0536B}"/>
              </a:ext>
            </a:extLst>
          </p:cNvPr>
          <p:cNvSpPr>
            <a:spLocks noGrp="1" noChangeArrowheads="1"/>
          </p:cNvSpPr>
          <p:nvPr>
            <p:ph sz="quarter" idx="13"/>
          </p:nvPr>
        </p:nvSpPr>
        <p:spPr bwMode="auto">
          <a:xfrm>
            <a:off x="913774" y="2486402"/>
            <a:ext cx="10843225" cy="3185487"/>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300" b="0" i="0" u="none" strike="noStrike" cap="none" normalizeH="0" baseline="0" dirty="0">
                <a:ln>
                  <a:noFill/>
                </a:ln>
                <a:solidFill>
                  <a:srgbClr val="2B2B2B"/>
                </a:solidFill>
                <a:effectLst/>
                <a:latin typeface="museo-sans"/>
              </a:rPr>
              <a:t>El total de estudiantes presentes por sede y generación.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300" b="0" i="0" u="none" strike="noStrike" cap="none" normalizeH="0" baseline="0" dirty="0">
                <a:ln>
                  <a:noFill/>
                </a:ln>
                <a:solidFill>
                  <a:srgbClr val="2B2B2B"/>
                </a:solidFill>
                <a:effectLst/>
                <a:latin typeface="museo-sans"/>
              </a:rPr>
              <a:t>El porcentaje de deserción de estudiantes.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300" b="0" i="0" u="none" strike="noStrike" cap="none" normalizeH="0" baseline="0" dirty="0">
                <a:ln>
                  <a:noFill/>
                </a:ln>
                <a:solidFill>
                  <a:srgbClr val="2B2B2B"/>
                </a:solidFill>
                <a:effectLst/>
                <a:latin typeface="museo-sans"/>
              </a:rPr>
              <a:t>La cantidad de estudiantes que superan la meta de puntos en promedio de todos los </a:t>
            </a:r>
            <a:r>
              <a:rPr kumimoji="0" lang="es-MX" altLang="es-MX" sz="1300" b="0" i="0" u="none" strike="noStrike" cap="none" normalizeH="0" baseline="0" dirty="0" err="1">
                <a:ln>
                  <a:noFill/>
                </a:ln>
                <a:solidFill>
                  <a:srgbClr val="2B2B2B"/>
                </a:solidFill>
                <a:effectLst/>
                <a:latin typeface="museo-sans"/>
              </a:rPr>
              <a:t>sprints</a:t>
            </a:r>
            <a:r>
              <a:rPr kumimoji="0" lang="es-MX" altLang="es-MX" sz="1300" b="0" i="0" u="none" strike="noStrike" cap="none" normalizeH="0" baseline="0" dirty="0">
                <a:ln>
                  <a:noFill/>
                </a:ln>
                <a:solidFill>
                  <a:srgbClr val="2B2B2B"/>
                </a:solidFill>
                <a:effectLst/>
                <a:latin typeface="museo-sans"/>
              </a:rPr>
              <a:t> cursados.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300" b="0" i="0" u="none" strike="noStrike" cap="none" normalizeH="0" baseline="0" dirty="0">
                <a:ln>
                  <a:noFill/>
                </a:ln>
                <a:solidFill>
                  <a:srgbClr val="2B2B2B"/>
                </a:solidFill>
                <a:effectLst/>
                <a:latin typeface="museo-sans"/>
              </a:rPr>
              <a:t> La meta de puntos es 70% del total de puntos en HSE y en </a:t>
            </a:r>
            <a:r>
              <a:rPr kumimoji="0" lang="es-MX" altLang="es-MX" sz="1300" b="0" i="0" u="none" strike="noStrike" cap="none" normalizeH="0" baseline="0" dirty="0" err="1">
                <a:ln>
                  <a:noFill/>
                </a:ln>
                <a:solidFill>
                  <a:srgbClr val="2B2B2B"/>
                </a:solidFill>
                <a:effectLst/>
                <a:latin typeface="museo-sans"/>
              </a:rPr>
              <a:t>tech</a:t>
            </a:r>
            <a:r>
              <a:rPr kumimoji="0" lang="es-MX" altLang="es-MX" sz="1300" b="0" i="0" u="none" strike="noStrike" cap="none" normalizeH="0" baseline="0" dirty="0">
                <a:ln>
                  <a:noFill/>
                </a:ln>
                <a:solidFill>
                  <a:srgbClr val="2B2B2B"/>
                </a:solidFill>
                <a:effectLst/>
                <a:latin typeface="museo-sans"/>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300" b="0" i="0" u="none" strike="noStrike" cap="none" normalizeH="0" baseline="0" dirty="0">
                <a:ln>
                  <a:noFill/>
                </a:ln>
                <a:solidFill>
                  <a:srgbClr val="2B2B2B"/>
                </a:solidFill>
                <a:effectLst/>
                <a:latin typeface="museo-sans"/>
              </a:rPr>
              <a:t>El porcentaje que representa el dato anterior en relación al total de estudiantes.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300" b="0" i="0" u="none" strike="noStrike" cap="none" normalizeH="0" baseline="0" dirty="0">
                <a:ln>
                  <a:noFill/>
                </a:ln>
                <a:solidFill>
                  <a:srgbClr val="2B2B2B"/>
                </a:solidFill>
                <a:effectLst/>
                <a:latin typeface="museo-sans"/>
              </a:rPr>
              <a:t>El Net </a:t>
            </a:r>
            <a:r>
              <a:rPr kumimoji="0" lang="es-MX" altLang="es-MX" sz="1300" b="0" i="0" u="none" strike="noStrike" cap="none" normalizeH="0" baseline="0" dirty="0" err="1">
                <a:ln>
                  <a:noFill/>
                </a:ln>
                <a:solidFill>
                  <a:srgbClr val="2B2B2B"/>
                </a:solidFill>
                <a:effectLst/>
                <a:latin typeface="museo-sans"/>
              </a:rPr>
              <a:t>Promoter</a:t>
            </a:r>
            <a:r>
              <a:rPr kumimoji="0" lang="es-MX" altLang="es-MX" sz="1300" b="0" i="0" u="none" strike="noStrike" cap="none" normalizeH="0" baseline="0" dirty="0">
                <a:ln>
                  <a:noFill/>
                </a:ln>
                <a:solidFill>
                  <a:srgbClr val="2B2B2B"/>
                </a:solidFill>
                <a:effectLst/>
                <a:latin typeface="museo-sans"/>
              </a:rPr>
              <a:t> Score (NPS) promedio de los </a:t>
            </a:r>
            <a:r>
              <a:rPr kumimoji="0" lang="es-MX" altLang="es-MX" sz="1300" b="0" i="0" u="none" strike="noStrike" cap="none" normalizeH="0" baseline="0" dirty="0" err="1">
                <a:ln>
                  <a:noFill/>
                </a:ln>
                <a:solidFill>
                  <a:srgbClr val="2B2B2B"/>
                </a:solidFill>
                <a:effectLst/>
                <a:latin typeface="museo-sans"/>
              </a:rPr>
              <a:t>sprints</a:t>
            </a:r>
            <a:r>
              <a:rPr kumimoji="0" lang="es-MX" altLang="es-MX" sz="1300" b="0" i="0" u="none" strike="noStrike" cap="none" normalizeH="0" baseline="0" dirty="0">
                <a:ln>
                  <a:noFill/>
                </a:ln>
                <a:solidFill>
                  <a:srgbClr val="2B2B2B"/>
                </a:solidFill>
                <a:effectLst/>
                <a:latin typeface="museo-sans"/>
              </a:rPr>
              <a:t> cursados.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300" b="0" i="0" u="none" strike="noStrike" cap="none" normalizeH="0" baseline="0" dirty="0">
                <a:ln>
                  <a:noFill/>
                </a:ln>
                <a:solidFill>
                  <a:srgbClr val="2B2B2B"/>
                </a:solidFill>
                <a:effectLst/>
                <a:latin typeface="museo-sans"/>
              </a:rPr>
              <a:t>El NPS se calcula en base a la encuesta que las estudiantes responden al respecto de la recomendación que darían de </a:t>
            </a:r>
            <a:r>
              <a:rPr kumimoji="0" lang="es-MX" altLang="es-MX" sz="1300" b="0" i="0" u="none" strike="noStrike" cap="none" normalizeH="0" baseline="0" dirty="0" err="1">
                <a:ln>
                  <a:noFill/>
                </a:ln>
                <a:solidFill>
                  <a:srgbClr val="2B2B2B"/>
                </a:solidFill>
                <a:effectLst/>
                <a:latin typeface="museo-sans"/>
              </a:rPr>
              <a:t>Laboratoria</a:t>
            </a:r>
            <a:r>
              <a:rPr kumimoji="0" lang="es-MX" altLang="es-MX" sz="1300" b="0" i="0" u="none" strike="noStrike" cap="none" normalizeH="0" baseline="0" dirty="0">
                <a:ln>
                  <a:noFill/>
                </a:ln>
                <a:solidFill>
                  <a:srgbClr val="2B2B2B"/>
                </a:solidFill>
                <a:effectLst/>
                <a:latin typeface="museo-sans"/>
              </a:rPr>
              <a:t>, bajo la siguiente fórmula:</a:t>
            </a:r>
            <a:endParaRPr kumimoji="0" lang="es-MX" altLang="es-MX" sz="900" b="0" i="0" u="none" strike="noStrike" cap="none" normalizeH="0" baseline="0" dirty="0">
              <a:ln>
                <a:noFill/>
              </a:ln>
              <a:solidFill>
                <a:srgbClr val="880000"/>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900" b="0" i="0" u="none" strike="noStrike" cap="none" normalizeH="0" baseline="0" dirty="0">
                <a:ln>
                  <a:noFill/>
                </a:ln>
                <a:solidFill>
                  <a:srgbClr val="880000"/>
                </a:solidFill>
                <a:effectLst/>
                <a:latin typeface="Monaco"/>
              </a:rPr>
              <a:t>[</a:t>
            </a:r>
            <a:r>
              <a:rPr kumimoji="0" lang="es-MX" altLang="es-MX" sz="900" b="0" i="0" u="none" strike="noStrike" cap="none" normalizeH="0" baseline="0" dirty="0" err="1">
                <a:ln>
                  <a:noFill/>
                </a:ln>
                <a:solidFill>
                  <a:srgbClr val="880000"/>
                </a:solidFill>
                <a:effectLst/>
                <a:latin typeface="Monaco"/>
              </a:rPr>
              <a:t>Promoters</a:t>
            </a:r>
            <a:r>
              <a:rPr kumimoji="0" lang="es-MX" altLang="es-MX" sz="900" b="0" i="0" u="none" strike="noStrike" cap="none" normalizeH="0" baseline="0" dirty="0">
                <a:ln>
                  <a:noFill/>
                </a:ln>
                <a:solidFill>
                  <a:srgbClr val="880000"/>
                </a:solidFill>
                <a:effectLst/>
                <a:latin typeface="Monaco"/>
              </a:rPr>
              <a:t>] = [Respuestas 9 o 10] / [Total respuestas] * 100 [</a:t>
            </a:r>
            <a:r>
              <a:rPr kumimoji="0" lang="es-MX" altLang="es-MX" sz="900" b="0" i="0" u="none" strike="noStrike" cap="none" normalizeH="0" baseline="0" dirty="0" err="1">
                <a:ln>
                  <a:noFill/>
                </a:ln>
                <a:solidFill>
                  <a:srgbClr val="880000"/>
                </a:solidFill>
                <a:effectLst/>
                <a:latin typeface="Monaco"/>
              </a:rPr>
              <a:t>Passive</a:t>
            </a:r>
            <a:r>
              <a:rPr kumimoji="0" lang="es-MX" altLang="es-MX" sz="900" b="0" i="0" u="none" strike="noStrike" cap="none" normalizeH="0" baseline="0" dirty="0">
                <a:ln>
                  <a:noFill/>
                </a:ln>
                <a:solidFill>
                  <a:srgbClr val="880000"/>
                </a:solidFill>
                <a:effectLst/>
                <a:latin typeface="Monaco"/>
              </a:rPr>
              <a:t>] = [Respuestas 7 u 8] / [Total respuestas] * 100 [</a:t>
            </a:r>
            <a:r>
              <a:rPr kumimoji="0" lang="es-MX" altLang="es-MX" sz="900" b="0" i="0" u="none" strike="noStrike" cap="none" normalizeH="0" baseline="0" dirty="0" err="1">
                <a:ln>
                  <a:noFill/>
                </a:ln>
                <a:solidFill>
                  <a:srgbClr val="880000"/>
                </a:solidFill>
                <a:effectLst/>
                <a:latin typeface="Monaco"/>
              </a:rPr>
              <a:t>Detractors</a:t>
            </a:r>
            <a:r>
              <a:rPr kumimoji="0" lang="es-MX" altLang="es-MX" sz="900" b="0" i="0" u="none" strike="noStrike" cap="none" normalizeH="0" baseline="0" dirty="0">
                <a:ln>
                  <a:noFill/>
                </a:ln>
                <a:solidFill>
                  <a:srgbClr val="880000"/>
                </a:solidFill>
                <a:effectLst/>
                <a:latin typeface="Monaco"/>
              </a:rPr>
              <a:t>] = [Respuestas entre 1 y 6] / [Total respuestas] * 100 [NPS] = [</a:t>
            </a:r>
            <a:r>
              <a:rPr kumimoji="0" lang="es-MX" altLang="es-MX" sz="900" b="0" i="0" u="none" strike="noStrike" cap="none" normalizeH="0" baseline="0" dirty="0" err="1">
                <a:ln>
                  <a:noFill/>
                </a:ln>
                <a:solidFill>
                  <a:srgbClr val="880000"/>
                </a:solidFill>
                <a:effectLst/>
                <a:latin typeface="Monaco"/>
              </a:rPr>
              <a:t>Promoters</a:t>
            </a:r>
            <a:r>
              <a:rPr kumimoji="0" lang="es-MX" altLang="es-MX" sz="900" b="0" i="0" u="none" strike="noStrike" cap="none" normalizeH="0" baseline="0" dirty="0">
                <a:ln>
                  <a:noFill/>
                </a:ln>
                <a:solidFill>
                  <a:srgbClr val="880000"/>
                </a:solidFill>
                <a:effectLst/>
                <a:latin typeface="Monaco"/>
              </a:rPr>
              <a:t>] - [</a:t>
            </a:r>
            <a:r>
              <a:rPr kumimoji="0" lang="es-MX" altLang="es-MX" sz="900" b="0" i="0" u="none" strike="noStrike" cap="none" normalizeH="0" baseline="0" dirty="0" err="1">
                <a:ln>
                  <a:noFill/>
                </a:ln>
                <a:solidFill>
                  <a:srgbClr val="880000"/>
                </a:solidFill>
                <a:effectLst/>
                <a:latin typeface="Monaco"/>
              </a:rPr>
              <a:t>Detractors</a:t>
            </a:r>
            <a:r>
              <a:rPr kumimoji="0" lang="es-MX" altLang="es-MX" sz="900" b="0" i="0" u="none" strike="noStrike" cap="none" normalizeH="0" baseline="0" dirty="0">
                <a:ln>
                  <a:noFill/>
                </a:ln>
                <a:solidFill>
                  <a:srgbClr val="880000"/>
                </a:solidFill>
                <a:effectLst/>
                <a:latin typeface="Monaco"/>
              </a:rPr>
              <a:t>] </a:t>
            </a:r>
            <a:endParaRPr kumimoji="0" lang="es-MX" altLang="es-MX" sz="1300" b="0" i="0" u="none" strike="noStrike" cap="none" normalizeH="0" baseline="0" dirty="0">
              <a:ln>
                <a:noFill/>
              </a:ln>
              <a:solidFill>
                <a:srgbClr val="2B2B2B"/>
              </a:solidFill>
              <a:effectLst/>
              <a:latin typeface="museo-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300" b="0" i="0" u="none" strike="noStrike" cap="none" normalizeH="0" baseline="0" dirty="0">
                <a:ln>
                  <a:noFill/>
                </a:ln>
                <a:solidFill>
                  <a:srgbClr val="2B2B2B"/>
                </a:solidFill>
                <a:effectLst/>
                <a:latin typeface="museo-sans"/>
              </a:rPr>
              <a:t>La cantidad y el porcentaje que representa el total de estudiantes que superan la meta de puntos técnicos en promedio y por sprint.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300" b="0" i="0" u="none" strike="noStrike" cap="none" normalizeH="0" baseline="0" dirty="0">
                <a:ln>
                  <a:noFill/>
                </a:ln>
                <a:solidFill>
                  <a:srgbClr val="2B2B2B"/>
                </a:solidFill>
                <a:effectLst/>
                <a:latin typeface="museo-sans"/>
              </a:rPr>
              <a:t>La cantidad y el porcentaje que representa el total de estudiantes que superan la meta de puntos de HSE en promedio y por sprint.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300" b="0" i="0" u="none" strike="noStrike" cap="none" normalizeH="0" baseline="0" dirty="0">
                <a:ln>
                  <a:noFill/>
                </a:ln>
                <a:solidFill>
                  <a:srgbClr val="2B2B2B"/>
                </a:solidFill>
                <a:effectLst/>
                <a:latin typeface="museo-sans"/>
              </a:rPr>
              <a:t>El porcentaje de estudiantes satisfechas con la experiencia de </a:t>
            </a:r>
            <a:r>
              <a:rPr kumimoji="0" lang="es-MX" altLang="es-MX" sz="1300" b="0" i="0" u="none" strike="noStrike" cap="none" normalizeH="0" baseline="0" dirty="0" err="1">
                <a:ln>
                  <a:noFill/>
                </a:ln>
                <a:solidFill>
                  <a:srgbClr val="2B2B2B"/>
                </a:solidFill>
                <a:effectLst/>
                <a:latin typeface="museo-sans"/>
              </a:rPr>
              <a:t>Laboratoria</a:t>
            </a:r>
            <a:r>
              <a:rPr kumimoji="0" lang="es-MX" altLang="es-MX" sz="1300" b="0" i="0" u="none" strike="noStrike" cap="none" normalizeH="0" baseline="0" dirty="0">
                <a:ln>
                  <a:noFill/>
                </a:ln>
                <a:solidFill>
                  <a:srgbClr val="2B2B2B"/>
                </a:solidFill>
                <a:effectLst/>
                <a:latin typeface="museo-sans"/>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300" b="0" i="0" u="none" strike="noStrike" cap="none" normalizeH="0" baseline="0" dirty="0">
                <a:ln>
                  <a:noFill/>
                </a:ln>
                <a:solidFill>
                  <a:srgbClr val="2B2B2B"/>
                </a:solidFill>
                <a:effectLst/>
                <a:latin typeface="museo-sans"/>
              </a:rPr>
              <a:t>La puntuación promedio de </a:t>
            </a:r>
            <a:r>
              <a:rPr kumimoji="0" lang="es-MX" altLang="es-MX" sz="1300" b="0" i="0" u="none" strike="noStrike" cap="none" normalizeH="0" baseline="0" dirty="0" err="1">
                <a:ln>
                  <a:noFill/>
                </a:ln>
                <a:solidFill>
                  <a:srgbClr val="2B2B2B"/>
                </a:solidFill>
                <a:effectLst/>
                <a:latin typeface="museo-sans"/>
              </a:rPr>
              <a:t>l@s</a:t>
            </a:r>
            <a:r>
              <a:rPr kumimoji="0" lang="es-MX" altLang="es-MX" sz="1300" b="0" i="0" u="none" strike="noStrike" cap="none" normalizeH="0" baseline="0" dirty="0">
                <a:ln>
                  <a:noFill/>
                </a:ln>
                <a:solidFill>
                  <a:srgbClr val="2B2B2B"/>
                </a:solidFill>
                <a:effectLst/>
                <a:latin typeface="museo-sans"/>
              </a:rPr>
              <a:t> profesores.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300" b="0" i="0" u="none" strike="noStrike" cap="none" normalizeH="0" baseline="0" dirty="0">
                <a:ln>
                  <a:noFill/>
                </a:ln>
                <a:solidFill>
                  <a:srgbClr val="2B2B2B"/>
                </a:solidFill>
                <a:effectLst/>
                <a:latin typeface="museo-sans"/>
              </a:rPr>
              <a:t>La puntuación promedio de </a:t>
            </a:r>
            <a:r>
              <a:rPr kumimoji="0" lang="es-MX" altLang="es-MX" sz="1300" b="0" i="0" u="none" strike="noStrike" cap="none" normalizeH="0" baseline="0" dirty="0" err="1">
                <a:ln>
                  <a:noFill/>
                </a:ln>
                <a:solidFill>
                  <a:srgbClr val="2B2B2B"/>
                </a:solidFill>
                <a:effectLst/>
                <a:latin typeface="museo-sans"/>
              </a:rPr>
              <a:t>l@s</a:t>
            </a:r>
            <a:r>
              <a:rPr kumimoji="0" lang="es-MX" altLang="es-MX" sz="1300" b="0" i="0" u="none" strike="noStrike" cap="none" normalizeH="0" baseline="0" dirty="0">
                <a:ln>
                  <a:noFill/>
                </a:ln>
                <a:solidFill>
                  <a:srgbClr val="2B2B2B"/>
                </a:solidFill>
                <a:effectLst/>
                <a:latin typeface="museo-sans"/>
              </a:rPr>
              <a:t> </a:t>
            </a:r>
            <a:r>
              <a:rPr kumimoji="0" lang="es-MX" altLang="es-MX" sz="1300" b="0" i="0" u="none" strike="noStrike" cap="none" normalizeH="0" baseline="0" dirty="0" err="1">
                <a:ln>
                  <a:noFill/>
                </a:ln>
                <a:solidFill>
                  <a:srgbClr val="2B2B2B"/>
                </a:solidFill>
                <a:effectLst/>
                <a:latin typeface="museo-sans"/>
              </a:rPr>
              <a:t>jedi</a:t>
            </a:r>
            <a:r>
              <a:rPr kumimoji="0" lang="es-MX" altLang="es-MX" sz="1300" b="0" i="0" u="none" strike="noStrike" cap="none" normalizeH="0" baseline="0" dirty="0">
                <a:ln>
                  <a:noFill/>
                </a:ln>
                <a:solidFill>
                  <a:srgbClr val="2B2B2B"/>
                </a:solidFill>
                <a:effectLst/>
                <a:latin typeface="museo-sans"/>
              </a:rPr>
              <a:t> masters.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236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sultado de imagen para PERSONA SUBIENDO UNA ROCA">
            <a:extLst>
              <a:ext uri="{FF2B5EF4-FFF2-40B4-BE49-F238E27FC236}">
                <a16:creationId xmlns:a16="http://schemas.microsoft.com/office/drawing/2014/main" id="{33F865A9-DDD4-4E52-A88C-476AE0D627F9}"/>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836410" y="802955"/>
            <a:ext cx="4519180" cy="495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955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A2D5D-F2CA-497F-9F21-D9CA9B582BD5}"/>
              </a:ext>
            </a:extLst>
          </p:cNvPr>
          <p:cNvSpPr>
            <a:spLocks noGrp="1"/>
          </p:cNvSpPr>
          <p:nvPr>
            <p:ph type="title"/>
          </p:nvPr>
        </p:nvSpPr>
        <p:spPr/>
        <p:txBody>
          <a:bodyPr/>
          <a:lstStyle/>
          <a:p>
            <a:r>
              <a:rPr lang="es-MX" dirty="0"/>
              <a:t>Cómo vamos a lograrlo</a:t>
            </a:r>
          </a:p>
        </p:txBody>
      </p:sp>
      <p:pic>
        <p:nvPicPr>
          <p:cNvPr id="5" name="Marcador de contenido 4">
            <a:extLst>
              <a:ext uri="{FF2B5EF4-FFF2-40B4-BE49-F238E27FC236}">
                <a16:creationId xmlns:a16="http://schemas.microsoft.com/office/drawing/2014/main" id="{026A0820-1049-4ECA-BBB8-C748FB509687}"/>
              </a:ext>
            </a:extLst>
          </p:cNvPr>
          <p:cNvPicPr>
            <a:picLocks noGrp="1" noChangeAspect="1"/>
          </p:cNvPicPr>
          <p:nvPr>
            <p:ph sz="quarter" idx="13"/>
          </p:nvPr>
        </p:nvPicPr>
        <p:blipFill>
          <a:blip r:embed="rId2"/>
          <a:stretch>
            <a:fillRect/>
          </a:stretch>
        </p:blipFill>
        <p:spPr>
          <a:xfrm>
            <a:off x="252919" y="2704289"/>
            <a:ext cx="11498093" cy="2840477"/>
          </a:xfrm>
          <a:prstGeom prst="rect">
            <a:avLst/>
          </a:prstGeom>
        </p:spPr>
      </p:pic>
    </p:spTree>
    <p:extLst>
      <p:ext uri="{BB962C8B-B14F-4D97-AF65-F5344CB8AC3E}">
        <p14:creationId xmlns:p14="http://schemas.microsoft.com/office/powerpoint/2010/main" val="3478994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1F6C725-8C39-451C-82B4-60A7E26CB0D5}"/>
              </a:ext>
            </a:extLst>
          </p:cNvPr>
          <p:cNvPicPr>
            <a:picLocks noChangeAspect="1"/>
          </p:cNvPicPr>
          <p:nvPr/>
        </p:nvPicPr>
        <p:blipFill>
          <a:blip r:embed="rId2"/>
          <a:stretch>
            <a:fillRect/>
          </a:stretch>
        </p:blipFill>
        <p:spPr>
          <a:xfrm>
            <a:off x="2651276" y="0"/>
            <a:ext cx="7128000" cy="6858000"/>
          </a:xfrm>
          <a:prstGeom prst="rect">
            <a:avLst/>
          </a:prstGeom>
        </p:spPr>
      </p:pic>
    </p:spTree>
    <p:extLst>
      <p:ext uri="{BB962C8B-B14F-4D97-AF65-F5344CB8AC3E}">
        <p14:creationId xmlns:p14="http://schemas.microsoft.com/office/powerpoint/2010/main" val="2550264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3936804-972D-49A2-BF0E-8796AAD82FFA}"/>
              </a:ext>
            </a:extLst>
          </p:cNvPr>
          <p:cNvPicPr>
            <a:picLocks noChangeAspect="1"/>
          </p:cNvPicPr>
          <p:nvPr/>
        </p:nvPicPr>
        <p:blipFill>
          <a:blip r:embed="rId2"/>
          <a:stretch>
            <a:fillRect/>
          </a:stretch>
        </p:blipFill>
        <p:spPr>
          <a:xfrm>
            <a:off x="1692427" y="591861"/>
            <a:ext cx="8426790" cy="4947547"/>
          </a:xfrm>
          <a:prstGeom prst="rect">
            <a:avLst/>
          </a:prstGeom>
        </p:spPr>
      </p:pic>
    </p:spTree>
    <p:extLst>
      <p:ext uri="{BB962C8B-B14F-4D97-AF65-F5344CB8AC3E}">
        <p14:creationId xmlns:p14="http://schemas.microsoft.com/office/powerpoint/2010/main" val="16981176"/>
      </p:ext>
    </p:extLst>
  </p:cSld>
  <p:clrMapOvr>
    <a:masterClrMapping/>
  </p:clrMapOvr>
</p:sld>
</file>

<file path=ppt/theme/theme1.xml><?xml version="1.0" encoding="utf-8"?>
<a:theme xmlns:a="http://schemas.openxmlformats.org/drawingml/2006/main" name="Gota">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TM04033925[[fn=Gota]]</Template>
  <TotalTime>129</TotalTime>
  <Words>416</Words>
  <Application>Microsoft Office PowerPoint</Application>
  <PresentationFormat>Panorámica</PresentationFormat>
  <Paragraphs>37</Paragraphs>
  <Slides>12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Adobe Fan Heiti Std B</vt:lpstr>
      <vt:lpstr>Arial</vt:lpstr>
      <vt:lpstr>Gadugi</vt:lpstr>
      <vt:lpstr>Monaco</vt:lpstr>
      <vt:lpstr>museo-sans</vt:lpstr>
      <vt:lpstr>Tw Cen MT</vt:lpstr>
      <vt:lpstr>Gota</vt:lpstr>
      <vt:lpstr>TODOS TUS REPORTES EN UN CLICK</vt:lpstr>
      <vt:lpstr>Presentación de PowerPoint</vt:lpstr>
      <vt:lpstr>Nuestro objetivo</vt:lpstr>
      <vt:lpstr>Presentación de PowerPoint</vt:lpstr>
      <vt:lpstr>requerimientos</vt:lpstr>
      <vt:lpstr>Presentación de PowerPoint</vt:lpstr>
      <vt:lpstr>Cómo vamos a lograrlo</vt:lpstr>
      <vt:lpstr>Presentación de PowerPoint</vt:lpstr>
      <vt:lpstr>Presentación de PowerPoint</vt:lpstr>
      <vt:lpstr>Dashlear beta </vt:lpstr>
      <vt:lpstr>aprendizajes</vt:lpstr>
      <vt:lpstr>Por su atención,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TODOS TUS REPORTES EN UN CLICK</dc:title>
  <dc:creator>Cristina Canchola</dc:creator>
  <cp:lastModifiedBy>Cristina Canchola</cp:lastModifiedBy>
  <cp:revision>10</cp:revision>
  <dcterms:created xsi:type="dcterms:W3CDTF">2017-12-20T05:29:47Z</dcterms:created>
  <dcterms:modified xsi:type="dcterms:W3CDTF">2017-12-20T16:43:51Z</dcterms:modified>
</cp:coreProperties>
</file>