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60" r:id="rId6"/>
    <p:sldId id="259"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08/11/2024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08/11/2024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08/11/2024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2340209"/>
            <a:ext cx="9144000" cy="2387600"/>
          </a:xfrm>
        </p:spPr>
        <p:txBody>
          <a:bodyPr>
            <a:normAutofit fontScale="90000"/>
          </a:bodyPr>
          <a:lstStyle/>
          <a:p>
            <a:r>
              <a:rPr lang="en-GB" b="1" dirty="0"/>
              <a:t>BRITISH AIRWAYS WEB SCRAPPING USING SENTIMENT ANALYSIS TO UNCOVER INSIGHTS</a:t>
            </a:r>
            <a:br>
              <a:rPr lang="en-GB" sz="6000" dirty="0"/>
            </a:b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normAutofit/>
          </a:bodyPr>
          <a:lstStyle/>
          <a:p>
            <a:r>
              <a:rPr lang="en-US" sz="4800" b="1" dirty="0"/>
              <a:t>Identify Overall Customer Sentiment</a:t>
            </a:r>
            <a:endParaRPr lang="en-GB" sz="4800" b="1" dirty="0"/>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lstStyle/>
          <a:p>
            <a:pPr>
              <a:lnSpc>
                <a:spcPct val="100000"/>
              </a:lnSpc>
              <a:buFont typeface="Wingdings" panose="05000000000000000000" pitchFamily="2" charset="2"/>
              <a:buChar char="§"/>
            </a:pPr>
            <a:r>
              <a:rPr lang="en-US" b="1" dirty="0"/>
              <a:t>Positive Sentiment</a:t>
            </a:r>
            <a:r>
              <a:rPr lang="en-US" dirty="0"/>
              <a:t>: Indicates customers are generally satisfied with the airline’s services. Positive reviews might highlight excellent customer service, on-time performance, or comfortable seating.</a:t>
            </a:r>
          </a:p>
          <a:p>
            <a:pPr>
              <a:lnSpc>
                <a:spcPct val="100000"/>
              </a:lnSpc>
              <a:buFont typeface="Wingdings" panose="05000000000000000000" pitchFamily="2" charset="2"/>
              <a:buChar char="§"/>
            </a:pPr>
            <a:endParaRPr lang="en-GB" dirty="0"/>
          </a:p>
          <a:p>
            <a:pPr>
              <a:lnSpc>
                <a:spcPct val="100000"/>
              </a:lnSpc>
              <a:buFont typeface="Wingdings" panose="05000000000000000000" pitchFamily="2" charset="2"/>
              <a:buChar char="§"/>
            </a:pPr>
            <a:r>
              <a:rPr lang="en-US" b="1" dirty="0"/>
              <a:t>Negative Sentiment</a:t>
            </a:r>
            <a:r>
              <a:rPr lang="en-US" dirty="0"/>
              <a:t>: Suggests dissatisfaction and could point to issues like delayed flights, lost luggage, or poor in-flight service.</a:t>
            </a:r>
            <a:endParaRPr lang="en-GB" dirty="0"/>
          </a:p>
        </p:txBody>
      </p:sp>
    </p:spTree>
    <p:extLst>
      <p:ext uri="{BB962C8B-B14F-4D97-AF65-F5344CB8AC3E}">
        <p14:creationId xmlns:p14="http://schemas.microsoft.com/office/powerpoint/2010/main" val="26311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1D6A-CB2F-4501-8BD2-24AB4C91406B}"/>
              </a:ext>
            </a:extLst>
          </p:cNvPr>
          <p:cNvSpPr>
            <a:spLocks noGrp="1"/>
          </p:cNvSpPr>
          <p:nvPr>
            <p:ph type="title"/>
          </p:nvPr>
        </p:nvSpPr>
        <p:spPr/>
        <p:txBody>
          <a:bodyPr/>
          <a:lstStyle/>
          <a:p>
            <a:r>
              <a:rPr lang="en-US" b="1" dirty="0"/>
              <a:t>PLT.SHOW()</a:t>
            </a:r>
          </a:p>
        </p:txBody>
      </p:sp>
      <p:pic>
        <p:nvPicPr>
          <p:cNvPr id="3074" name="Picture 2">
            <a:extLst>
              <a:ext uri="{FF2B5EF4-FFF2-40B4-BE49-F238E27FC236}">
                <a16:creationId xmlns:a16="http://schemas.microsoft.com/office/drawing/2014/main" id="{356CAD6B-D6B2-45D2-9C6F-7D0CE5B4B8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5282" y="1465729"/>
            <a:ext cx="7368989" cy="462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08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US" b="1" dirty="0"/>
              <a:t>Summary of Sentiment Analysis Results</a:t>
            </a:r>
            <a:endParaRPr lang="en-GB" b="1" dirty="0"/>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932329" y="1583578"/>
            <a:ext cx="10515600" cy="4351338"/>
          </a:xfrm>
        </p:spPr>
        <p:txBody>
          <a:bodyPr>
            <a:normAutofit fontScale="47500" lnSpcReduction="20000"/>
          </a:bodyPr>
          <a:lstStyle/>
          <a:p>
            <a:pPr marL="0" indent="0">
              <a:buNone/>
            </a:pPr>
            <a:r>
              <a:rPr lang="en-US" sz="3800" b="1" dirty="0"/>
              <a:t>Customer Service</a:t>
            </a:r>
            <a:r>
              <a:rPr lang="en-US" sz="3800" dirty="0"/>
              <a:t>:</a:t>
            </a:r>
          </a:p>
          <a:p>
            <a:pPr marL="0" indent="0">
              <a:buNone/>
            </a:pPr>
            <a:r>
              <a:rPr lang="en-US" sz="3800" b="1" dirty="0"/>
              <a:t>Score: 0.762 (Highly Positive)</a:t>
            </a:r>
            <a:endParaRPr lang="en-US" sz="3800" dirty="0"/>
          </a:p>
          <a:p>
            <a:pPr marL="0" indent="0">
              <a:lnSpc>
                <a:spcPct val="170000"/>
              </a:lnSpc>
              <a:buNone/>
            </a:pPr>
            <a:r>
              <a:rPr lang="en-US" sz="3800" b="1" dirty="0"/>
              <a:t>Insight</a:t>
            </a:r>
            <a:r>
              <a:rPr lang="en-US" sz="3800" dirty="0"/>
              <a:t>: Customer service is a significant strength of the airline, with passengers appreciating the helpful and friendly nature of the staff. This can be highlighted as a competitive advantage in marketing materials and communications.</a:t>
            </a:r>
          </a:p>
          <a:p>
            <a:pPr marL="0" indent="0">
              <a:buNone/>
            </a:pPr>
            <a:endParaRPr lang="en-US" sz="3800" dirty="0"/>
          </a:p>
          <a:p>
            <a:pPr marL="0" indent="0">
              <a:buNone/>
            </a:pPr>
            <a:r>
              <a:rPr lang="en-US" sz="3800" b="1" dirty="0"/>
              <a:t>Flight Experience</a:t>
            </a:r>
            <a:r>
              <a:rPr lang="en-US" sz="3800" dirty="0"/>
              <a:t>:</a:t>
            </a:r>
          </a:p>
          <a:p>
            <a:pPr marL="0" indent="0">
              <a:buNone/>
            </a:pPr>
            <a:r>
              <a:rPr lang="en-US" sz="3800" b="1" dirty="0"/>
              <a:t>Scores: -0.2023 (Negative), 0.8625 (Very Positive)</a:t>
            </a:r>
            <a:endParaRPr lang="en-US" sz="3800" dirty="0"/>
          </a:p>
          <a:p>
            <a:pPr marL="0" indent="0">
              <a:lnSpc>
                <a:spcPct val="170000"/>
              </a:lnSpc>
              <a:buNone/>
            </a:pPr>
            <a:r>
              <a:rPr lang="en-US" sz="3800" b="1" dirty="0"/>
              <a:t>Insight</a:t>
            </a:r>
            <a:r>
              <a:rPr lang="en-US" sz="3800" dirty="0"/>
              <a:t>: Feedback on the flight experience is mixed. While some passengers have very positive experiences, others express dissatisfaction, particularly around aspects like seat comfort or amenities. This indicates an opportunity to improve and ensure a more consistent flight experience.</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19110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38200" y="803649"/>
            <a:ext cx="10515600" cy="4351338"/>
          </a:xfrm>
        </p:spPr>
        <p:txBody>
          <a:bodyPr>
            <a:normAutofit fontScale="70000" lnSpcReduction="20000"/>
          </a:bodyPr>
          <a:lstStyle/>
          <a:p>
            <a:pPr marL="0" indent="0">
              <a:lnSpc>
                <a:spcPct val="120000"/>
              </a:lnSpc>
              <a:buNone/>
            </a:pPr>
            <a:r>
              <a:rPr lang="en-US" b="1" dirty="0"/>
              <a:t>Pricing</a:t>
            </a:r>
            <a:r>
              <a:rPr lang="en-US" dirty="0"/>
              <a:t>:</a:t>
            </a:r>
          </a:p>
          <a:p>
            <a:pPr marL="0" indent="0">
              <a:lnSpc>
                <a:spcPct val="120000"/>
              </a:lnSpc>
              <a:buNone/>
            </a:pPr>
            <a:r>
              <a:rPr lang="en-US" b="1" dirty="0"/>
              <a:t>Scores: -0.2023 (Slightly Negative), 0.0 (Neutral)</a:t>
            </a:r>
            <a:endParaRPr lang="en-US" dirty="0"/>
          </a:p>
          <a:p>
            <a:pPr marL="0" indent="0">
              <a:lnSpc>
                <a:spcPct val="120000"/>
              </a:lnSpc>
              <a:buNone/>
            </a:pPr>
            <a:r>
              <a:rPr lang="en-US" b="1" dirty="0"/>
              <a:t>Insight</a:t>
            </a:r>
            <a:r>
              <a:rPr lang="en-US" dirty="0"/>
              <a:t>: Sentiment about ticket pricing is generally </a:t>
            </a:r>
            <a:r>
              <a:rPr lang="en-US" b="1" dirty="0"/>
              <a:t>neutral to slightly negative</a:t>
            </a:r>
            <a:r>
              <a:rPr lang="en-US" dirty="0"/>
              <a:t>. Some passengers may perceive ticket prices as high or not offering enough value. Consider reviewing pricing strategies or promoting special deals to improve perception.</a:t>
            </a:r>
          </a:p>
          <a:p>
            <a:pPr marL="0" indent="0">
              <a:lnSpc>
                <a:spcPct val="120000"/>
              </a:lnSpc>
              <a:buNone/>
            </a:pPr>
            <a:endParaRPr lang="en-US" dirty="0"/>
          </a:p>
          <a:p>
            <a:pPr marL="0" indent="0">
              <a:lnSpc>
                <a:spcPct val="120000"/>
              </a:lnSpc>
              <a:buNone/>
            </a:pPr>
            <a:r>
              <a:rPr lang="en-US" b="1" dirty="0"/>
              <a:t>Punctuality</a:t>
            </a:r>
            <a:r>
              <a:rPr lang="en-US" dirty="0"/>
              <a:t>:</a:t>
            </a:r>
          </a:p>
          <a:p>
            <a:pPr marL="0" indent="0">
              <a:lnSpc>
                <a:spcPct val="120000"/>
              </a:lnSpc>
              <a:buNone/>
            </a:pPr>
            <a:r>
              <a:rPr lang="en-US" b="1" dirty="0"/>
              <a:t>Score: -0.6124 (Significantly Negative)</a:t>
            </a:r>
            <a:endParaRPr lang="en-US" dirty="0"/>
          </a:p>
          <a:p>
            <a:pPr marL="0" indent="0">
              <a:lnSpc>
                <a:spcPct val="120000"/>
              </a:lnSpc>
              <a:buNone/>
            </a:pPr>
            <a:r>
              <a:rPr lang="en-US" b="1" dirty="0"/>
              <a:t>Insight</a:t>
            </a:r>
            <a:r>
              <a:rPr lang="en-US" dirty="0"/>
              <a:t>: Punctuality is a critical issue, with strong negative feedback pointing to frequent flight delays and scheduling problems. Improving on-time performance is essential to enhance overall customer satisfaction and reduce frustration.</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44036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pPr algn="ctr"/>
            <a:r>
              <a:rPr lang="en-US" b="1" dirty="0"/>
              <a:t>Key Recommendations</a:t>
            </a:r>
            <a:br>
              <a:rPr lang="en-US" b="1" dirty="0"/>
            </a:br>
            <a:endParaRPr lang="en-GB" dirty="0"/>
          </a:p>
        </p:txBody>
      </p:sp>
      <p:sp>
        <p:nvSpPr>
          <p:cNvPr id="4" name="Rectangle 1">
            <a:extLst>
              <a:ext uri="{FF2B5EF4-FFF2-40B4-BE49-F238E27FC236}">
                <a16:creationId xmlns:a16="http://schemas.microsoft.com/office/drawing/2014/main" id="{A533B36C-9B36-4CB8-9503-41D8CD467E65}"/>
              </a:ext>
            </a:extLst>
          </p:cNvPr>
          <p:cNvSpPr>
            <a:spLocks noGrp="1" noChangeArrowheads="1"/>
          </p:cNvSpPr>
          <p:nvPr>
            <p:ph idx="1"/>
          </p:nvPr>
        </p:nvSpPr>
        <p:spPr bwMode="auto">
          <a:xfrm>
            <a:off x="246531" y="1159004"/>
            <a:ext cx="10941265" cy="569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1.Leverage Strength in Customer Service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Continue to invest in training and reward programs for staff to maintain high service quality.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positive feedback in promotional campaigns to attract more customers.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Enhance Flight Experience Consistency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complaints related to seating comfort and amenities.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Explore upgrading or refurbishing aircraft interiors and improving in-flight entertainment options.</a:t>
            </a:r>
            <a:endParaRPr lang="en-US" altLang="en-US" sz="1800" dirty="0">
              <a:latin typeface="Arial" panose="020B0604020202020204" pitchFamily="34" charset="0"/>
            </a:endParaRPr>
          </a:p>
          <a:p>
            <a:pPr marL="0" indent="0">
              <a:buNone/>
            </a:pPr>
            <a:r>
              <a:rPr lang="en-US" sz="1800" b="1" dirty="0"/>
              <a:t>3. Evaluate Pricing Strategy</a:t>
            </a:r>
            <a:r>
              <a:rPr lang="en-US" sz="1800" dirty="0"/>
              <a:t>:</a:t>
            </a:r>
          </a:p>
          <a:p>
            <a:pPr>
              <a:buFont typeface="Wingdings" panose="05000000000000000000" pitchFamily="2" charset="2"/>
              <a:buChar char="§"/>
            </a:pPr>
            <a:r>
              <a:rPr lang="en-US" sz="1800" dirty="0"/>
              <a:t>Conduct further research to understand price sensitivity among customers.</a:t>
            </a:r>
          </a:p>
          <a:p>
            <a:pPr>
              <a:buFont typeface="Wingdings" panose="05000000000000000000" pitchFamily="2" charset="2"/>
              <a:buChar char="§"/>
            </a:pPr>
            <a:r>
              <a:rPr lang="en-US" sz="1800" dirty="0"/>
              <a:t>Offer value-added packages or loyalty discounts to boost satisfaction with pricing.</a:t>
            </a:r>
            <a:endParaRPr lang="en-US" sz="1200" dirty="0"/>
          </a:p>
          <a:p>
            <a:pPr marL="0" indent="0">
              <a:buNone/>
            </a:pPr>
            <a:r>
              <a:rPr lang="en-US" sz="1800" b="1" dirty="0"/>
              <a:t>4. Improve Punctuality and Schedule Reliability</a:t>
            </a:r>
            <a:r>
              <a:rPr lang="en-US" sz="1800" dirty="0"/>
              <a:t>:</a:t>
            </a:r>
          </a:p>
          <a:p>
            <a:pPr>
              <a:buFont typeface="Arial" panose="020B0604020202020204" pitchFamily="34" charset="0"/>
              <a:buChar char="•"/>
            </a:pPr>
            <a:r>
              <a:rPr lang="en-US" sz="1800" dirty="0"/>
              <a:t>Implement measures to reduce delays, such as better operational planning and increased communication.</a:t>
            </a:r>
          </a:p>
          <a:p>
            <a:pPr>
              <a:buFont typeface="Arial" panose="020B0604020202020204" pitchFamily="34" charset="0"/>
              <a:buChar char="•"/>
            </a:pPr>
            <a:r>
              <a:rPr lang="en-US" sz="1800" dirty="0"/>
              <a:t>Monitor performance metrics closely and make necessary adjustments to meet or exceed industry standards.</a:t>
            </a:r>
          </a:p>
          <a:p>
            <a:pPr marL="0" indent="0">
              <a:buNone/>
            </a:pPr>
            <a:endParaRPr lang="en-US" sz="12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1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703729" y="1072590"/>
            <a:ext cx="10515600" cy="4351338"/>
          </a:xfrm>
        </p:spPr>
        <p:txBody>
          <a:bodyPr/>
          <a:lstStyle/>
          <a:p>
            <a:pPr marL="0" indent="0">
              <a:buNone/>
            </a:pPr>
            <a:r>
              <a:rPr lang="en-US" dirty="0"/>
              <a:t>The analysis highlights areas where the airline excels and identifies critical opportunities for improvement. By addressing concerns about flight experience and punctuality, the airline can significantly improve customer sentiment and loyalty. </a:t>
            </a:r>
          </a:p>
          <a:p>
            <a:pPr marL="0" indent="0">
              <a:buNone/>
            </a:pPr>
            <a:r>
              <a:rPr lang="en-US" dirty="0"/>
              <a:t>Prioritizing these efforts, combined with a focus on maintaining high service standards, will help strengthen the airline's reputation and customer satisfaction.</a:t>
            </a:r>
            <a:endParaRPr lang="en-GB" dirty="0"/>
          </a:p>
        </p:txBody>
      </p:sp>
    </p:spTree>
    <p:extLst>
      <p:ext uri="{BB962C8B-B14F-4D97-AF65-F5344CB8AC3E}">
        <p14:creationId xmlns:p14="http://schemas.microsoft.com/office/powerpoint/2010/main" val="402306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470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BRITISH AIRWAYS WEB SCRAPPING USING SENTIMENT ANALYSIS TO UNCOVER INSIGHTS </vt:lpstr>
      <vt:lpstr>Identify Overall Customer Sentiment</vt:lpstr>
      <vt:lpstr>PLT.SHOW()</vt:lpstr>
      <vt:lpstr>Summary of Sentiment Analysis Results</vt:lpstr>
      <vt:lpstr>PowerPoint Presentation</vt:lpstr>
      <vt:lpstr>Key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hp</cp:lastModifiedBy>
  <cp:revision>5</cp:revision>
  <dcterms:created xsi:type="dcterms:W3CDTF">2022-12-06T11:13:27Z</dcterms:created>
  <dcterms:modified xsi:type="dcterms:W3CDTF">2024-11-08T01:27:43Z</dcterms:modified>
</cp:coreProperties>
</file>