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handoutMasterIdLst>
    <p:handoutMasterId r:id="rId12"/>
  </p:handoutMasterIdLst>
  <p:sldIdLst>
    <p:sldId id="977" r:id="rId2"/>
    <p:sldId id="959" r:id="rId3"/>
    <p:sldId id="961" r:id="rId4"/>
    <p:sldId id="986" r:id="rId5"/>
    <p:sldId id="987" r:id="rId6"/>
    <p:sldId id="989" r:id="rId7"/>
    <p:sldId id="988" r:id="rId8"/>
    <p:sldId id="991" r:id="rId9"/>
    <p:sldId id="990" r:id="rId10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6195"/>
    <a:srgbClr val="666666"/>
    <a:srgbClr val="00BABC"/>
    <a:srgbClr val="0195A5"/>
    <a:srgbClr val="FFFFFF"/>
    <a:srgbClr val="85D0D3"/>
    <a:srgbClr val="5B9BD5"/>
    <a:srgbClr val="53535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8" autoAdjust="0"/>
    <p:restoredTop sz="94679" autoAdjust="0"/>
  </p:normalViewPr>
  <p:slideViewPr>
    <p:cSldViewPr snapToGrid="0">
      <p:cViewPr>
        <p:scale>
          <a:sx n="50" d="100"/>
          <a:sy n="50" d="100"/>
        </p:scale>
        <p:origin x="560" y="256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6C69-C8F1-492E-9316-9AB7C6225AF4}" type="datetimeFigureOut">
              <a:rPr lang="de-DE" smtClean="0"/>
              <a:t>29.03.17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19FD-0356-4E38-81BF-CC2CC5DB7A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B922-56C9-46FC-9595-9C2DEF7C3E2B}" type="datetimeFigureOut">
              <a:rPr lang="de-DE" smtClean="0"/>
              <a:t>29.03.17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544D-F39A-4F55-BC21-9BE909A9B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2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82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08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36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3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7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3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85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9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1472302" y="1188140"/>
            <a:ext cx="6509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err="1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OpenWERX</a:t>
            </a:r>
            <a:r>
              <a:rPr lang="de-DE" sz="9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/>
            </a:r>
            <a:br>
              <a:rPr lang="de-DE" sz="9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</a:br>
            <a:r>
              <a:rPr lang="de-DE" sz="9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Challenge</a:t>
            </a:r>
            <a:endParaRPr lang="de-DE" sz="9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sp>
        <p:nvSpPr>
          <p:cNvPr id="13" name="Halber Rahmen 12"/>
          <p:cNvSpPr/>
          <p:nvPr/>
        </p:nvSpPr>
        <p:spPr>
          <a:xfrm>
            <a:off x="577467" y="740723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Halber Rahmen 19"/>
          <p:cNvSpPr/>
          <p:nvPr/>
        </p:nvSpPr>
        <p:spPr>
          <a:xfrm rot="10800000">
            <a:off x="6305675" y="4050461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004" y="8359963"/>
            <a:ext cx="5677596" cy="4351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10" y="6849549"/>
            <a:ext cx="6502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feld 74"/>
          <p:cNvSpPr txBox="1"/>
          <p:nvPr/>
        </p:nvSpPr>
        <p:spPr>
          <a:xfrm>
            <a:off x="811967" y="654442"/>
            <a:ext cx="4612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Hardware</a:t>
            </a:r>
            <a:endParaRPr lang="de-DE" sz="8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72" y="10494455"/>
            <a:ext cx="3554762" cy="2724500"/>
          </a:xfrm>
          <a:prstGeom prst="rect">
            <a:avLst/>
          </a:prstGeom>
        </p:spPr>
      </p:pic>
      <p:sp>
        <p:nvSpPr>
          <p:cNvPr id="26" name="Ellipse 43"/>
          <p:cNvSpPr/>
          <p:nvPr/>
        </p:nvSpPr>
        <p:spPr>
          <a:xfrm>
            <a:off x="1820551" y="3765536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00375" y="3661729"/>
            <a:ext cx="745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Samsung Galaxy Tab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8" name="Ellipse 43"/>
          <p:cNvSpPr/>
          <p:nvPr/>
        </p:nvSpPr>
        <p:spPr>
          <a:xfrm>
            <a:off x="1819175" y="7917359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8999" y="7813552"/>
            <a:ext cx="10563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Suggested: </a:t>
            </a:r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USB Software to Device Receiver (SDR)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1" name="Ellipse 43"/>
          <p:cNvSpPr/>
          <p:nvPr/>
        </p:nvSpPr>
        <p:spPr>
          <a:xfrm>
            <a:off x="1820551" y="9813433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0375" y="9709626"/>
            <a:ext cx="15084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Suggested:</a:t>
            </a:r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 Infrared Camera FLIR DUO (or similar)</a:t>
            </a:r>
          </a:p>
          <a:p>
            <a:pPr marL="1143000" lvl="1" indent="-685800">
              <a:buFont typeface="Arial" charset="0"/>
              <a:buChar char="•"/>
            </a:pPr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See objects over 100 yards away</a:t>
            </a:r>
          </a:p>
          <a:p>
            <a:pPr marL="1143000" lvl="1" indent="-685800">
              <a:buFont typeface="Arial" charset="0"/>
              <a:buChar char="•"/>
            </a:pPr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In complete darkness</a:t>
            </a:r>
          </a:p>
          <a:p>
            <a:pPr marL="1143000" lvl="1" indent="-685800">
              <a:buFont typeface="Arial" charset="0"/>
              <a:buChar char="•"/>
            </a:pPr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In Smoke</a:t>
            </a:r>
          </a:p>
          <a:p>
            <a:pPr marL="1143000" lvl="1" indent="-685800">
              <a:buFont typeface="Arial" charset="0"/>
              <a:buChar char="•"/>
            </a:pPr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In Fog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5766" y="10494455"/>
            <a:ext cx="2399444" cy="31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2888" y="7054300"/>
            <a:ext cx="1752600" cy="234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488" y="928781"/>
            <a:ext cx="8128000" cy="4064000"/>
          </a:xfrm>
          <a:prstGeom prst="rect">
            <a:avLst/>
          </a:prstGeom>
        </p:spPr>
      </p:pic>
      <p:sp>
        <p:nvSpPr>
          <p:cNvPr id="40" name="Ellipse 43"/>
          <p:cNvSpPr/>
          <p:nvPr/>
        </p:nvSpPr>
        <p:spPr>
          <a:xfrm>
            <a:off x="1820551" y="5821246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0375" y="5717439"/>
            <a:ext cx="12444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Suggested: </a:t>
            </a:r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OTG 4 Port Micro USB Host Hub (charge or data transfer)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332" y="5057264"/>
            <a:ext cx="2465510" cy="24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30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/>
          <p:cNvSpPr txBox="1"/>
          <p:nvPr/>
        </p:nvSpPr>
        <p:spPr>
          <a:xfrm>
            <a:off x="811968" y="654442"/>
            <a:ext cx="22673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Software</a:t>
            </a:r>
            <a:endParaRPr lang="de-DE" sz="8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72" y="10494455"/>
            <a:ext cx="3554762" cy="2724500"/>
          </a:xfrm>
          <a:prstGeom prst="rect">
            <a:avLst/>
          </a:prstGeom>
        </p:spPr>
      </p:pic>
      <p:sp>
        <p:nvSpPr>
          <p:cNvPr id="19" name="Ellipse 43"/>
          <p:cNvSpPr/>
          <p:nvPr/>
        </p:nvSpPr>
        <p:spPr>
          <a:xfrm>
            <a:off x="1820551" y="3765536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0375" y="3661729"/>
            <a:ext cx="745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Android 5.1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1" name="Ellipse 43"/>
          <p:cNvSpPr/>
          <p:nvPr/>
        </p:nvSpPr>
        <p:spPr>
          <a:xfrm>
            <a:off x="1820551" y="7337901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0375" y="7234094"/>
            <a:ext cx="1056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Simulated AIS Data</a:t>
            </a:r>
          </a:p>
        </p:txBody>
      </p:sp>
      <p:sp>
        <p:nvSpPr>
          <p:cNvPr id="23" name="Ellipse 43"/>
          <p:cNvSpPr/>
          <p:nvPr/>
        </p:nvSpPr>
        <p:spPr>
          <a:xfrm>
            <a:off x="1820551" y="9125353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0375" y="9021546"/>
            <a:ext cx="12417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Suggested: </a:t>
            </a:r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Direct Feed of Long Range Infrared Camera Data Point Correlation 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5" name="Ellipse 43"/>
          <p:cNvSpPr/>
          <p:nvPr/>
        </p:nvSpPr>
        <p:spPr>
          <a:xfrm>
            <a:off x="1820551" y="5527322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75" y="5423515"/>
            <a:ext cx="10563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Unity 3D: Platform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610661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feld 74"/>
          <p:cNvSpPr txBox="1"/>
          <p:nvPr/>
        </p:nvSpPr>
        <p:spPr>
          <a:xfrm>
            <a:off x="811967" y="654442"/>
            <a:ext cx="4612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Approach</a:t>
            </a:r>
            <a:endParaRPr lang="de-DE" sz="8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72" y="10494455"/>
            <a:ext cx="3554762" cy="2724500"/>
          </a:xfrm>
          <a:prstGeom prst="rect">
            <a:avLst/>
          </a:prstGeom>
        </p:spPr>
      </p:pic>
      <p:sp>
        <p:nvSpPr>
          <p:cNvPr id="26" name="Ellipse 43"/>
          <p:cNvSpPr/>
          <p:nvPr/>
        </p:nvSpPr>
        <p:spPr>
          <a:xfrm>
            <a:off x="1820551" y="3189152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00375" y="3085345"/>
            <a:ext cx="181070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Map View &amp; Augmented Reality View for Greater Spatial Context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8" name="Ellipse 43"/>
          <p:cNvSpPr/>
          <p:nvPr/>
        </p:nvSpPr>
        <p:spPr>
          <a:xfrm>
            <a:off x="1820551" y="5183838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00375" y="5080031"/>
            <a:ext cx="137636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Quick Toggle to Change Between Map &amp; AR Views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1" name="Ellipse 43"/>
          <p:cNvSpPr/>
          <p:nvPr/>
        </p:nvSpPr>
        <p:spPr>
          <a:xfrm>
            <a:off x="1820551" y="9351227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0375" y="8998184"/>
            <a:ext cx="1653222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Stacking Known Data Greater than 100 Nautical Miles from Current Position in AR View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3" name="Ellipse 43"/>
          <p:cNvSpPr/>
          <p:nvPr/>
        </p:nvSpPr>
        <p:spPr>
          <a:xfrm>
            <a:off x="1820551" y="7323573"/>
            <a:ext cx="685956" cy="685948"/>
          </a:xfrm>
          <a:prstGeom prst="ellipse">
            <a:avLst/>
          </a:prstGeom>
          <a:solidFill>
            <a:srgbClr val="00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>
              <a:solidFill>
                <a:srgbClr val="006195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0375" y="7178524"/>
            <a:ext cx="137636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smtClean="0">
                <a:latin typeface="Franklin Gothic Book" charset="0"/>
                <a:ea typeface="Franklin Gothic Book" charset="0"/>
                <a:cs typeface="Franklin Gothic Book" charset="0"/>
              </a:rPr>
              <a:t>Toggle Light/Dark Mode in both Map and AR Views</a:t>
            </a:r>
            <a:endParaRPr lang="en-US" sz="4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feld 74"/>
          <p:cNvSpPr txBox="1"/>
          <p:nvPr/>
        </p:nvSpPr>
        <p:spPr>
          <a:xfrm>
            <a:off x="811967" y="654442"/>
            <a:ext cx="14453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Design</a:t>
            </a:r>
            <a:endParaRPr lang="de-DE" sz="8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72" y="10494455"/>
            <a:ext cx="3554762" cy="2724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5375" y="3110745"/>
            <a:ext cx="3641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Navigation</a:t>
            </a:r>
            <a:endParaRPr lang="en-US" sz="4800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01" y="2372082"/>
            <a:ext cx="15709871" cy="104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4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feld 74"/>
          <p:cNvSpPr txBox="1"/>
          <p:nvPr/>
        </p:nvSpPr>
        <p:spPr>
          <a:xfrm>
            <a:off x="811967" y="654442"/>
            <a:ext cx="14453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Design</a:t>
            </a:r>
            <a:endParaRPr lang="de-DE" sz="8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72" y="10494455"/>
            <a:ext cx="3554762" cy="2724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5375" y="3110745"/>
            <a:ext cx="3641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Map 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80" y="2365027"/>
            <a:ext cx="15709392" cy="104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feld 74"/>
          <p:cNvSpPr txBox="1"/>
          <p:nvPr/>
        </p:nvSpPr>
        <p:spPr>
          <a:xfrm>
            <a:off x="811967" y="654442"/>
            <a:ext cx="14453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Design</a:t>
            </a:r>
            <a:endParaRPr lang="de-DE" sz="8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72" y="10494455"/>
            <a:ext cx="3554762" cy="2724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5375" y="3110745"/>
            <a:ext cx="3641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Viz</a:t>
            </a:r>
            <a:r>
              <a:rPr lang="en-US" sz="4800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 Mute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80" y="2372082"/>
            <a:ext cx="15709392" cy="104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56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feld 74"/>
          <p:cNvSpPr txBox="1"/>
          <p:nvPr/>
        </p:nvSpPr>
        <p:spPr>
          <a:xfrm>
            <a:off x="811967" y="654442"/>
            <a:ext cx="14453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Demo of In-Device Use</a:t>
            </a:r>
            <a:endParaRPr lang="de-DE" sz="8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72" y="10494455"/>
            <a:ext cx="3554762" cy="272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9975" y="3444408"/>
            <a:ext cx="185896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Download Video here: </a:t>
            </a:r>
            <a:r>
              <a:rPr lang="pt-BR" sz="4800" b="1" dirty="0" err="1">
                <a:latin typeface="Franklin Gothic Book" charset="0"/>
                <a:ea typeface="Franklin Gothic Book" charset="0"/>
                <a:cs typeface="Franklin Gothic Book" charset="0"/>
              </a:rPr>
              <a:t>https</a:t>
            </a:r>
            <a:r>
              <a:rPr lang="pt-BR" sz="4800" b="1" dirty="0">
                <a:latin typeface="Franklin Gothic Book" charset="0"/>
                <a:ea typeface="Franklin Gothic Book" charset="0"/>
                <a:cs typeface="Franklin Gothic Book" charset="0"/>
              </a:rPr>
              <a:t>://</a:t>
            </a:r>
            <a:r>
              <a:rPr lang="pt-BR" sz="4800" b="1" dirty="0" err="1">
                <a:latin typeface="Franklin Gothic Book" charset="0"/>
                <a:ea typeface="Franklin Gothic Book" charset="0"/>
                <a:cs typeface="Franklin Gothic Book" charset="0"/>
              </a:rPr>
              <a:t>vimeo.com</a:t>
            </a:r>
            <a:r>
              <a:rPr lang="pt-BR" sz="4800" b="1" dirty="0">
                <a:latin typeface="Franklin Gothic Book" charset="0"/>
                <a:ea typeface="Franklin Gothic Book" charset="0"/>
                <a:cs typeface="Franklin Gothic Book" charset="0"/>
              </a:rPr>
              <a:t>/211557803</a:t>
            </a:r>
            <a:endParaRPr lang="en-US" sz="4800" b="1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09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feld 74"/>
          <p:cNvSpPr txBox="1"/>
          <p:nvPr/>
        </p:nvSpPr>
        <p:spPr>
          <a:xfrm>
            <a:off x="811967" y="654442"/>
            <a:ext cx="14453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6195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GitHub</a:t>
            </a:r>
            <a:endParaRPr lang="de-DE" sz="8000" b="1" dirty="0">
              <a:solidFill>
                <a:srgbClr val="006195"/>
              </a:solidFill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472" y="10494455"/>
            <a:ext cx="3554762" cy="2724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81775" y="6615945"/>
            <a:ext cx="107664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>
                <a:latin typeface="Franklin Gothic Book" charset="0"/>
                <a:ea typeface="Franklin Gothic Book" charset="0"/>
                <a:cs typeface="Franklin Gothic Book" charset="0"/>
              </a:rPr>
              <a:t>https://</a:t>
            </a:r>
            <a:r>
              <a:rPr lang="en-US" sz="4800" b="1" dirty="0" err="1">
                <a:latin typeface="Franklin Gothic Book" charset="0"/>
                <a:ea typeface="Franklin Gothic Book" charset="0"/>
                <a:cs typeface="Franklin Gothic Book" charset="0"/>
              </a:rPr>
              <a:t>github.com</a:t>
            </a:r>
            <a:r>
              <a:rPr lang="en-US" sz="4800" b="1" dirty="0">
                <a:latin typeface="Franklin Gothic Book" charset="0"/>
                <a:ea typeface="Franklin Gothic Book" charset="0"/>
                <a:cs typeface="Franklin Gothic Book" charset="0"/>
              </a:rPr>
              <a:t>/</a:t>
            </a:r>
            <a:r>
              <a:rPr lang="en-US" sz="4800" b="1" dirty="0" err="1">
                <a:latin typeface="Franklin Gothic Book" charset="0"/>
                <a:ea typeface="Franklin Gothic Book" charset="0"/>
                <a:cs typeface="Franklin Gothic Book" charset="0"/>
              </a:rPr>
              <a:t>ario-llc</a:t>
            </a:r>
            <a:r>
              <a:rPr lang="en-US" sz="4800" b="1" dirty="0">
                <a:latin typeface="Franklin Gothic Book" charset="0"/>
                <a:ea typeface="Franklin Gothic Book" charset="0"/>
                <a:cs typeface="Franklin Gothic Book" charset="0"/>
              </a:rPr>
              <a:t>/</a:t>
            </a:r>
            <a:r>
              <a:rPr lang="en-US" sz="4800" b="1" dirty="0" err="1">
                <a:latin typeface="Franklin Gothic Book" charset="0"/>
                <a:ea typeface="Franklin Gothic Book" charset="0"/>
                <a:cs typeface="Franklin Gothic Book" charset="0"/>
              </a:rPr>
              <a:t>Fogbreaker</a:t>
            </a:r>
            <a:endParaRPr lang="en-US" sz="4800" b="1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3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Benutzerdefiniert 252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ED7D3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20850</TotalTime>
  <Words>152</Words>
  <Application>Microsoft Macintosh PowerPoint</Application>
  <PresentationFormat>Custom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Franklin Gothic Book</vt:lpstr>
      <vt:lpstr>Franklin Gothic Demi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Serkan Elbasan</dc:creator>
  <cp:lastModifiedBy>nfender@jfalliancegroup.com</cp:lastModifiedBy>
  <cp:revision>980</cp:revision>
  <cp:lastPrinted>2017-03-10T12:46:26Z</cp:lastPrinted>
  <dcterms:created xsi:type="dcterms:W3CDTF">2016-03-24T21:47:09Z</dcterms:created>
  <dcterms:modified xsi:type="dcterms:W3CDTF">2017-04-04T20:42:57Z</dcterms:modified>
</cp:coreProperties>
</file>