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7" r:id="rId4"/>
    <p:sldId id="261" r:id="rId5"/>
    <p:sldId id="263" r:id="rId6"/>
    <p:sldId id="264" r:id="rId7"/>
    <p:sldId id="265" r:id="rId8"/>
    <p:sldId id="266" r:id="rId9"/>
    <p:sldId id="275" r:id="rId10"/>
    <p:sldId id="276" r:id="rId11"/>
    <p:sldId id="287" r:id="rId12"/>
    <p:sldId id="277" r:id="rId13"/>
    <p:sldId id="298" r:id="rId14"/>
    <p:sldId id="281" r:id="rId15"/>
    <p:sldId id="296" r:id="rId16"/>
    <p:sldId id="282" r:id="rId17"/>
    <p:sldId id="299" r:id="rId18"/>
    <p:sldId id="286" r:id="rId19"/>
    <p:sldId id="289" r:id="rId20"/>
    <p:sldId id="295" r:id="rId21"/>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39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110" d="100"/>
          <a:sy n="110" d="100"/>
        </p:scale>
        <p:origin x="1644" y="108"/>
      </p:cViewPr>
      <p:guideLst>
        <p:guide orient="horz" pos="2160"/>
        <p:guide pos="285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057400"/>
            <a:ext cx="4572000" cy="2514600"/>
          </a:xfrm>
          <a:prstGeom prst="rect">
            <a:avLst/>
          </a:prstGeom>
          <a:solidFill>
            <a:srgbClr val="D739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051" name="Picture 7"/>
          <p:cNvPicPr>
            <a:picLocks noChangeAspect="1"/>
          </p:cNvPicPr>
          <p:nvPr userDrawn="1"/>
        </p:nvPicPr>
        <p:blipFill>
          <a:blip r:embed="rId2"/>
          <a:stretch>
            <a:fillRect/>
          </a:stretch>
        </p:blipFill>
        <p:spPr>
          <a:xfrm>
            <a:off x="4572000" y="2057400"/>
            <a:ext cx="4572000" cy="2514600"/>
          </a:xfrm>
          <a:prstGeom prst="rect">
            <a:avLst/>
          </a:prstGeom>
          <a:noFill/>
          <a:ln w="9525">
            <a:noFill/>
          </a:ln>
        </p:spPr>
      </p:pic>
      <p:pic>
        <p:nvPicPr>
          <p:cNvPr id="2052" name="Picture 8"/>
          <p:cNvPicPr>
            <a:picLocks noChangeAspect="1"/>
          </p:cNvPicPr>
          <p:nvPr userDrawn="1"/>
        </p:nvPicPr>
        <p:blipFill>
          <a:blip r:embed="rId3"/>
          <a:srcRect l="17439" r="9309"/>
          <a:stretch>
            <a:fillRect/>
          </a:stretch>
        </p:blipFill>
        <p:spPr>
          <a:xfrm>
            <a:off x="76200" y="152400"/>
            <a:ext cx="3200400" cy="685800"/>
          </a:xfrm>
          <a:prstGeom prst="rect">
            <a:avLst/>
          </a:prstGeom>
          <a:noFill/>
          <a:ln w="9525">
            <a:noFill/>
          </a:ln>
        </p:spPr>
      </p:pic>
      <p:pic>
        <p:nvPicPr>
          <p:cNvPr id="2053" name="Picture 9"/>
          <p:cNvPicPr>
            <a:picLocks noChangeAspect="1"/>
          </p:cNvPicPr>
          <p:nvPr userDrawn="1"/>
        </p:nvPicPr>
        <p:blipFill>
          <a:blip r:embed="rId4"/>
          <a:srcRect r="44000"/>
          <a:stretch>
            <a:fillRect/>
          </a:stretch>
        </p:blipFill>
        <p:spPr>
          <a:xfrm>
            <a:off x="6477000" y="5989638"/>
            <a:ext cx="2514600" cy="704850"/>
          </a:xfrm>
          <a:prstGeom prst="rect">
            <a:avLst/>
          </a:prstGeom>
          <a:noFill/>
          <a:ln w="9525">
            <a:noFill/>
          </a:ln>
        </p:spPr>
      </p:pic>
      <p:sp>
        <p:nvSpPr>
          <p:cNvPr id="2" name="Title 1"/>
          <p:cNvSpPr>
            <a:spLocks noGrp="1"/>
          </p:cNvSpPr>
          <p:nvPr>
            <p:ph type="ctrTitle"/>
          </p:nvPr>
        </p:nvSpPr>
        <p:spPr>
          <a:xfrm>
            <a:off x="304800" y="2667000"/>
            <a:ext cx="4191000" cy="1238250"/>
          </a:xfrm>
        </p:spPr>
        <p:txBody>
          <a:bodyPr/>
          <a:lstStyle>
            <a:lvl1pPr algn="r">
              <a:defRPr>
                <a:solidFill>
                  <a:schemeClr val="bg1"/>
                </a:solidFill>
              </a:defRPr>
            </a:lvl1pPr>
          </a:lstStyle>
          <a:p>
            <a:r>
              <a:rPr lang="en-US"/>
              <a:t>Click to edit Master title style</a:t>
            </a:r>
            <a:endParaRPr lang="en-US"/>
          </a:p>
        </p:txBody>
      </p:sp>
      <p:sp>
        <p:nvSpPr>
          <p:cNvPr id="3" name="Subtitle 2"/>
          <p:cNvSpPr>
            <a:spLocks noGrp="1"/>
          </p:cNvSpPr>
          <p:nvPr>
            <p:ph type="subTitle" idx="1"/>
          </p:nvPr>
        </p:nvSpPr>
        <p:spPr>
          <a:xfrm>
            <a:off x="152400" y="4648200"/>
            <a:ext cx="4343400" cy="914400"/>
          </a:xfrm>
        </p:spPr>
        <p:txBody>
          <a:bodyPr>
            <a:noAutofit/>
          </a:bodyPr>
          <a:lstStyle>
            <a:lvl1pPr marL="0" indent="0" algn="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1C63F30C-D105-4F12-812A-1C954381CEAF}"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0B5AD9A-5C43-4E88-9FAA-4A69C49C642F}"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057400"/>
            <a:ext cx="4572000" cy="2514600"/>
          </a:xfrm>
          <a:prstGeom prst="rect">
            <a:avLst/>
          </a:prstGeom>
          <a:solidFill>
            <a:srgbClr val="D739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3075" name="Picture 7"/>
          <p:cNvPicPr>
            <a:picLocks noChangeAspect="1"/>
          </p:cNvPicPr>
          <p:nvPr userDrawn="1"/>
        </p:nvPicPr>
        <p:blipFill>
          <a:blip r:embed="rId2"/>
          <a:stretch>
            <a:fillRect/>
          </a:stretch>
        </p:blipFill>
        <p:spPr>
          <a:xfrm>
            <a:off x="4572000" y="2057400"/>
            <a:ext cx="4572000" cy="2514600"/>
          </a:xfrm>
          <a:prstGeom prst="rect">
            <a:avLst/>
          </a:prstGeom>
          <a:noFill/>
          <a:ln w="9525">
            <a:noFill/>
          </a:ln>
        </p:spPr>
      </p:pic>
      <p:pic>
        <p:nvPicPr>
          <p:cNvPr id="3076" name="Picture 8"/>
          <p:cNvPicPr>
            <a:picLocks noChangeAspect="1"/>
          </p:cNvPicPr>
          <p:nvPr userDrawn="1"/>
        </p:nvPicPr>
        <p:blipFill>
          <a:blip r:embed="rId3"/>
          <a:srcRect l="17439" r="9309"/>
          <a:stretch>
            <a:fillRect/>
          </a:stretch>
        </p:blipFill>
        <p:spPr>
          <a:xfrm>
            <a:off x="76200" y="152400"/>
            <a:ext cx="3200400" cy="685800"/>
          </a:xfrm>
          <a:prstGeom prst="rect">
            <a:avLst/>
          </a:prstGeom>
          <a:noFill/>
          <a:ln w="9525">
            <a:noFill/>
          </a:ln>
        </p:spPr>
      </p:pic>
      <p:pic>
        <p:nvPicPr>
          <p:cNvPr id="3077" name="Picture 9"/>
          <p:cNvPicPr>
            <a:picLocks noChangeAspect="1"/>
          </p:cNvPicPr>
          <p:nvPr userDrawn="1"/>
        </p:nvPicPr>
        <p:blipFill>
          <a:blip r:embed="rId4"/>
          <a:srcRect r="45000"/>
          <a:stretch>
            <a:fillRect/>
          </a:stretch>
        </p:blipFill>
        <p:spPr>
          <a:xfrm>
            <a:off x="6400800" y="5943600"/>
            <a:ext cx="2514600" cy="717550"/>
          </a:xfrm>
          <a:prstGeom prst="rect">
            <a:avLst/>
          </a:prstGeom>
          <a:noFill/>
          <a:ln w="9525">
            <a:noFill/>
          </a:ln>
        </p:spPr>
      </p:pic>
      <p:sp>
        <p:nvSpPr>
          <p:cNvPr id="2" name="Title 1"/>
          <p:cNvSpPr>
            <a:spLocks noGrp="1"/>
          </p:cNvSpPr>
          <p:nvPr>
            <p:ph type="ctrTitle"/>
          </p:nvPr>
        </p:nvSpPr>
        <p:spPr>
          <a:xfrm>
            <a:off x="304800" y="2667000"/>
            <a:ext cx="4191000" cy="1238250"/>
          </a:xfrm>
        </p:spPr>
        <p:txBody>
          <a:bodyPr/>
          <a:lstStyle>
            <a:lvl1pPr algn="r">
              <a:defRPr>
                <a:solidFill>
                  <a:schemeClr val="bg1"/>
                </a:solidFill>
              </a:defRPr>
            </a:lvl1pPr>
          </a:lstStyle>
          <a:p>
            <a:r>
              <a:rPr lang="en-US"/>
              <a:t>Click to edit Master title style</a:t>
            </a:r>
            <a:endParaRPr lang="en-US"/>
          </a:p>
        </p:txBody>
      </p:sp>
      <p:sp>
        <p:nvSpPr>
          <p:cNvPr id="3" name="Subtitle 2"/>
          <p:cNvSpPr>
            <a:spLocks noGrp="1"/>
          </p:cNvSpPr>
          <p:nvPr>
            <p:ph type="subTitle" idx="1"/>
          </p:nvPr>
        </p:nvSpPr>
        <p:spPr>
          <a:xfrm>
            <a:off x="152400" y="4648200"/>
            <a:ext cx="4343400" cy="914400"/>
          </a:xfrm>
        </p:spPr>
        <p:txBody>
          <a:bodyPr>
            <a:noAutofit/>
          </a:bodyPr>
          <a:lstStyle>
            <a:lvl1pPr marL="0" indent="0" algn="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1C63F30C-D105-4F12-812A-1C954381CEAF}"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0B5AD9A-5C43-4E88-9FAA-4A69C49C642F}"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4098" name="Picture 6"/>
          <p:cNvPicPr>
            <a:picLocks noChangeAspect="1"/>
          </p:cNvPicPr>
          <p:nvPr userDrawn="1"/>
        </p:nvPicPr>
        <p:blipFill>
          <a:blip r:embed="rId2"/>
          <a:stretch>
            <a:fillRect/>
          </a:stretch>
        </p:blipFill>
        <p:spPr>
          <a:xfrm>
            <a:off x="0" y="5483225"/>
            <a:ext cx="9144000" cy="1374775"/>
          </a:xfrm>
          <a:prstGeom prst="rect">
            <a:avLst/>
          </a:prstGeom>
          <a:noFill/>
          <a:ln w="9525">
            <a:noFill/>
          </a:ln>
        </p:spPr>
      </p:pic>
      <p:pic>
        <p:nvPicPr>
          <p:cNvPr id="4099" name="Picture 7"/>
          <p:cNvPicPr>
            <a:picLocks noChangeAspect="1"/>
          </p:cNvPicPr>
          <p:nvPr userDrawn="1"/>
        </p:nvPicPr>
        <p:blipFill>
          <a:blip r:embed="rId3"/>
          <a:stretch>
            <a:fillRect/>
          </a:stretch>
        </p:blipFill>
        <p:spPr>
          <a:xfrm>
            <a:off x="0" y="-122237"/>
            <a:ext cx="9144000" cy="1417637"/>
          </a:xfrm>
          <a:prstGeom prst="rect">
            <a:avLst/>
          </a:prstGeom>
          <a:noFill/>
          <a:ln w="9525">
            <a:noFill/>
          </a:ln>
        </p:spPr>
      </p:pic>
      <p:sp>
        <p:nvSpPr>
          <p:cNvPr id="2" name="Title 1"/>
          <p:cNvSpPr>
            <a:spLocks noGrp="1"/>
          </p:cNvSpPr>
          <p:nvPr>
            <p:ph type="title"/>
          </p:nvPr>
        </p:nvSpPr>
        <p:spPr>
          <a:xfrm>
            <a:off x="0" y="-146050"/>
            <a:ext cx="6781800" cy="984250"/>
          </a:xfrm>
        </p:spPr>
        <p:txBody>
          <a:bodyPr>
            <a:normAutofit/>
          </a:bodyPr>
          <a:lstStyle>
            <a:lvl1pPr algn="r">
              <a:defRPr sz="4000">
                <a:solidFill>
                  <a:schemeClr val="bg1"/>
                </a:solidFill>
              </a:defRPr>
            </a:lvl1pPr>
          </a:lstStyle>
          <a:p>
            <a:r>
              <a:rPr lang="en-US"/>
              <a:t>Click to edit Master title style</a:t>
            </a:r>
            <a:endParaRPr lang="en-US"/>
          </a:p>
        </p:txBody>
      </p:sp>
      <p:sp>
        <p:nvSpPr>
          <p:cNvPr id="3" name="Content Placeholder 2"/>
          <p:cNvSpPr>
            <a:spLocks noGrp="1"/>
          </p:cNvSpPr>
          <p:nvPr>
            <p:ph idx="1"/>
          </p:nvPr>
        </p:nvSpPr>
        <p:spPr>
          <a:xfrm>
            <a:off x="228600" y="1143000"/>
            <a:ext cx="8610600" cy="48006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1C63F30C-D105-4F12-812A-1C954381CEAF}"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0B5AD9A-5C43-4E88-9FAA-4A69C49C642F}"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Placeholder 1"/>
          <p:cNvSpPr>
            <a:spLocks noGrp="1"/>
          </p:cNvSpPr>
          <p:nvPr>
            <p:ph type="title"/>
          </p:nvPr>
        </p:nvSpPr>
        <p:spPr>
          <a:xfrm>
            <a:off x="0" y="-101600"/>
            <a:ext cx="7086600" cy="984250"/>
          </a:xfrm>
          <a:prstGeom prst="rect">
            <a:avLst/>
          </a:prstGeom>
          <a:noFill/>
          <a:ln w="9525">
            <a:noFill/>
          </a:ln>
        </p:spPr>
        <p:txBody>
          <a:bodyPr anchor="ctr"/>
          <a:p>
            <a:pPr lvl="0"/>
            <a:r>
              <a:rPr lang="en-US" altLang="en-US" dirty="0"/>
              <a:t>Click to edit Master title style</a:t>
            </a:r>
            <a:endParaRPr lang="en-US" altLang="en-US" dirty="0"/>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C63F30C-D105-4F12-812A-1C954381CEAF}"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0B5AD9A-5C43-4E88-9FAA-4A69C49C642F}"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itle 1"/>
          <p:cNvSpPr>
            <a:spLocks noGrp="1"/>
          </p:cNvSpPr>
          <p:nvPr>
            <p:ph type="ctrTitle"/>
          </p:nvPr>
        </p:nvSpPr>
        <p:spPr/>
        <p:txBody>
          <a:bodyPr vert="horz" wrap="square" lIns="91440" tIns="45720" rIns="91440" bIns="45720" anchor="ctr"/>
          <a:p>
            <a:pPr algn="l" eaLnBrk="1" hangingPunct="1">
              <a:buClrTx/>
              <a:buSzTx/>
              <a:buFontTx/>
              <a:buNone/>
            </a:pPr>
            <a:r>
              <a:rPr lang="en-ID" altLang="x-none" sz="2400" b="1" kern="1200" dirty="0">
                <a:latin typeface="+mj-lt"/>
                <a:ea typeface="+mj-ea"/>
                <a:cs typeface="+mj-cs"/>
              </a:rPr>
              <a:t>ANALISIS SENTIMEN PENGGUNA TWITTER TERHADAP MRT JAKARTA MENGGUNAKAN METODE MULTINOMIAL NAIVE BAYES</a:t>
            </a:r>
            <a:endParaRPr lang="en-ID" altLang="x-none" sz="2400" b="1" kern="1200" dirty="0">
              <a:latin typeface="+mj-lt"/>
              <a:ea typeface="+mj-ea"/>
              <a:cs typeface="+mj-cs"/>
            </a:endParaRPr>
          </a:p>
        </p:txBody>
      </p:sp>
      <p:sp>
        <p:nvSpPr>
          <p:cNvPr id="5123" name="Subtitle 2"/>
          <p:cNvSpPr>
            <a:spLocks noGrp="1"/>
          </p:cNvSpPr>
          <p:nvPr>
            <p:ph type="subTitle" idx="1"/>
          </p:nvPr>
        </p:nvSpPr>
        <p:spPr>
          <a:xfrm>
            <a:off x="152400" y="4648200"/>
            <a:ext cx="6459220" cy="1805305"/>
          </a:xfrm>
        </p:spPr>
        <p:txBody>
          <a:bodyPr vert="horz" wrap="square" lIns="91440" tIns="45720" rIns="91440" bIns="45720" anchor="t"/>
          <a:p>
            <a:pPr algn="l" eaLnBrk="1" hangingPunct="1">
              <a:buClrTx/>
              <a:buSzTx/>
            </a:pPr>
            <a:r>
              <a:rPr lang="id-ID" sz="2400" kern="1200" dirty="0">
                <a:solidFill>
                  <a:schemeClr val="tx1"/>
                </a:solidFill>
                <a:latin typeface="+mn-lt"/>
                <a:ea typeface="+mn-ea"/>
                <a:cs typeface="+mn-cs"/>
              </a:rPr>
              <a:t>Nama			: Ario Waskita</a:t>
            </a:r>
            <a:endParaRPr sz="2400" kern="1200" dirty="0">
              <a:solidFill>
                <a:schemeClr val="tx1"/>
              </a:solidFill>
              <a:latin typeface="+mn-lt"/>
              <a:ea typeface="+mn-ea"/>
              <a:cs typeface="+mn-cs"/>
            </a:endParaRPr>
          </a:p>
          <a:p>
            <a:pPr algn="l" eaLnBrk="1" hangingPunct="1">
              <a:buClrTx/>
              <a:buSzTx/>
            </a:pPr>
            <a:r>
              <a:rPr lang="id-ID" sz="2400" kern="1200" dirty="0">
                <a:solidFill>
                  <a:schemeClr val="tx1"/>
                </a:solidFill>
                <a:latin typeface="+mn-lt"/>
                <a:ea typeface="+mn-ea"/>
                <a:cs typeface="+mn-cs"/>
              </a:rPr>
              <a:t>NPM			: </a:t>
            </a:r>
            <a:r>
              <a:rPr sz="2400" kern="1200" dirty="0">
                <a:solidFill>
                  <a:schemeClr val="tx1"/>
                </a:solidFill>
                <a:latin typeface="+mn-lt"/>
                <a:ea typeface="+mn-ea"/>
                <a:cs typeface="+mn-cs"/>
              </a:rPr>
              <a:t>5</a:t>
            </a:r>
            <a:r>
              <a:rPr lang="id-ID" sz="2400" kern="1200" dirty="0">
                <a:solidFill>
                  <a:schemeClr val="tx1"/>
                </a:solidFill>
                <a:latin typeface="+mn-lt"/>
                <a:ea typeface="+mn-ea"/>
                <a:cs typeface="+mn-cs"/>
              </a:rPr>
              <a:t>1415011</a:t>
            </a:r>
            <a:endParaRPr lang="id-ID" sz="2400" kern="1200" dirty="0">
              <a:solidFill>
                <a:schemeClr val="tx1"/>
              </a:solidFill>
              <a:latin typeface="+mn-lt"/>
              <a:ea typeface="+mn-ea"/>
              <a:cs typeface="+mn-cs"/>
            </a:endParaRPr>
          </a:p>
          <a:p>
            <a:pPr algn="l" eaLnBrk="1" hangingPunct="1">
              <a:buClrTx/>
              <a:buSzTx/>
            </a:pPr>
            <a:r>
              <a:rPr lang="id-ID" sz="2400" kern="1200" dirty="0">
                <a:solidFill>
                  <a:schemeClr val="tx1"/>
                </a:solidFill>
                <a:latin typeface="+mn-lt"/>
                <a:ea typeface="+mn-ea"/>
                <a:cs typeface="+mn-cs"/>
              </a:rPr>
              <a:t>Dosen Pembimbing	: Prof. Dr. Da Silva</a:t>
            </a:r>
            <a:endParaRPr lang="id-ID" sz="2400" kern="1200" dirty="0">
              <a:solidFill>
                <a:schemeClr val="tx1"/>
              </a:solidFill>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id-ID" altLang="en-US"/>
              <a:t>Visualisasi</a:t>
            </a:r>
            <a:endParaRPr lang="id-ID" altLang="en-US"/>
          </a:p>
        </p:txBody>
      </p:sp>
      <p:pic>
        <p:nvPicPr>
          <p:cNvPr id="5" name="Picture 12"/>
          <p:cNvPicPr>
            <a:picLocks noChangeAspect="1"/>
          </p:cNvPicPr>
          <p:nvPr>
            <p:ph idx="1"/>
          </p:nvPr>
        </p:nvPicPr>
        <p:blipFill>
          <a:blip r:embed="rId1"/>
          <a:stretch>
            <a:fillRect/>
          </a:stretch>
        </p:blipFill>
        <p:spPr>
          <a:xfrm>
            <a:off x="128270" y="838200"/>
            <a:ext cx="4507230" cy="3761105"/>
          </a:xfrm>
          <a:prstGeom prst="rect">
            <a:avLst/>
          </a:prstGeom>
          <a:noFill/>
          <a:ln>
            <a:solidFill>
              <a:schemeClr val="tx1"/>
            </a:solidFill>
          </a:ln>
        </p:spPr>
      </p:pic>
      <p:pic>
        <p:nvPicPr>
          <p:cNvPr id="6" name="Picture 13"/>
          <p:cNvPicPr>
            <a:picLocks noChangeAspect="1"/>
          </p:cNvPicPr>
          <p:nvPr/>
        </p:nvPicPr>
        <p:blipFill>
          <a:blip r:embed="rId2"/>
          <a:stretch>
            <a:fillRect/>
          </a:stretch>
        </p:blipFill>
        <p:spPr>
          <a:xfrm>
            <a:off x="4813300" y="1811655"/>
            <a:ext cx="4211320" cy="3637915"/>
          </a:xfrm>
          <a:prstGeom prst="rect">
            <a:avLst/>
          </a:prstGeom>
          <a:noFill/>
          <a:ln>
            <a:solidFill>
              <a:schemeClr val="tx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id-ID" altLang="en-US"/>
              <a:t>Proses Modelling</a:t>
            </a:r>
            <a:endParaRPr lang="id-ID" altLang="en-US"/>
          </a:p>
        </p:txBody>
      </p:sp>
      <p:pic>
        <p:nvPicPr>
          <p:cNvPr id="6" name="Picture 6"/>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380490" y="2096770"/>
            <a:ext cx="6383655" cy="2044700"/>
          </a:xfrm>
          <a:prstGeom prst="rect">
            <a:avLst/>
          </a:prstGeom>
          <a:ln>
            <a:solidFill>
              <a:schemeClr val="tx1"/>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id-ID" altLang="en-US"/>
              <a:t>Contoh Ekstraksi Fitur</a:t>
            </a:r>
            <a:endParaRPr lang="id-ID" altLang="en-US"/>
          </a:p>
        </p:txBody>
      </p:sp>
      <p:graphicFrame>
        <p:nvGraphicFramePr>
          <p:cNvPr id="6" name="Content Placeholder 5"/>
          <p:cNvGraphicFramePr/>
          <p:nvPr>
            <p:ph idx="1"/>
          </p:nvPr>
        </p:nvGraphicFramePr>
        <p:xfrm>
          <a:off x="1935480" y="1156970"/>
          <a:ext cx="5273040" cy="1231265"/>
        </p:xfrm>
        <a:graphic>
          <a:graphicData uri="http://schemas.openxmlformats.org/drawingml/2006/table">
            <a:tbl>
              <a:tblPr firstRow="1" bandRow="1">
                <a:tableStyleId>{5940675A-B579-460E-94D1-54222C63F5DA}</a:tableStyleId>
              </a:tblPr>
              <a:tblGrid>
                <a:gridCol w="947420"/>
                <a:gridCol w="4325620"/>
              </a:tblGrid>
              <a:tr h="459105">
                <a:tc>
                  <a:txBody>
                    <a:bodyPr/>
                    <a:p>
                      <a:pPr indent="0" algn="ctr">
                        <a:buNone/>
                      </a:pPr>
                      <a:r>
                        <a:rPr lang="id-ID" altLang="en-US" sz="1800" b="1">
                          <a:latin typeface="Times New Roman" panose="02020603050405020304" charset="0"/>
                          <a:cs typeface="Times New Roman" panose="02020603050405020304" charset="0"/>
                        </a:rPr>
                        <a:t>Index</a:t>
                      </a:r>
                      <a:endParaRPr lang="id-ID" altLang="en-US" sz="18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id-ID" altLang="en-US" sz="1800" b="1">
                          <a:latin typeface="Times New Roman" panose="02020603050405020304" charset="0"/>
                          <a:ea typeface="Times New Roman" panose="02020603050405020304" charset="0"/>
                          <a:cs typeface="Times New Roman" panose="02020603050405020304" charset="0"/>
                        </a:rPr>
                        <a:t>Hasil Preprocessing</a:t>
                      </a:r>
                      <a:endParaRPr lang="id-ID" altLang="en-US" sz="18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6080">
                <a:tc>
                  <a:txBody>
                    <a:bodyPr/>
                    <a:p>
                      <a:pPr indent="0" algn="ctr">
                        <a:buNone/>
                      </a:pPr>
                      <a:r>
                        <a:rPr lang="en-US" sz="1800" b="0">
                          <a:latin typeface="Times New Roman" panose="02020603050405020304" charset="0"/>
                          <a:cs typeface="Times New Roman" panose="02020603050405020304" charset="0"/>
                        </a:rPr>
                        <a:t>1</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id-ID" altLang="en-US" sz="1800" b="0">
                          <a:latin typeface="Times New Roman" panose="02020603050405020304" charset="0"/>
                          <a:ea typeface="Times New Roman" panose="02020603050405020304" charset="0"/>
                          <a:cs typeface="Times New Roman" panose="02020603050405020304" charset="0"/>
                        </a:rPr>
                        <a:t>mrt jakarta nyaman</a:t>
                      </a:r>
                      <a:endParaRPr lang="id-ID"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6080">
                <a:tc>
                  <a:txBody>
                    <a:bodyPr/>
                    <a:p>
                      <a:pPr indent="0" algn="ctr">
                        <a:buNone/>
                      </a:pPr>
                      <a:r>
                        <a:rPr lang="en-US" sz="1800" b="0">
                          <a:latin typeface="Times New Roman" panose="02020603050405020304" charset="0"/>
                          <a:cs typeface="Times New Roman" panose="02020603050405020304" charset="0"/>
                        </a:rPr>
                        <a:t>2</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id-ID" altLang="en-US" sz="1800" b="0">
                          <a:latin typeface="Times New Roman" panose="02020603050405020304" charset="0"/>
                          <a:cs typeface="Times New Roman" panose="02020603050405020304" charset="0"/>
                        </a:rPr>
                        <a:t>toilet mrt jakarta bau pesing</a:t>
                      </a:r>
                      <a:endParaRPr lang="id-ID"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9" name="Table 8"/>
          <p:cNvGraphicFramePr/>
          <p:nvPr/>
        </p:nvGraphicFramePr>
        <p:xfrm>
          <a:off x="441960" y="3206115"/>
          <a:ext cx="8241030" cy="1074420"/>
        </p:xfrm>
        <a:graphic>
          <a:graphicData uri="http://schemas.openxmlformats.org/drawingml/2006/table">
            <a:tbl>
              <a:tblPr firstRow="1" bandRow="1">
                <a:tableStyleId>{5940675A-B579-460E-94D1-54222C63F5DA}</a:tableStyleId>
              </a:tblPr>
              <a:tblGrid>
                <a:gridCol w="750570"/>
                <a:gridCol w="547581"/>
                <a:gridCol w="959843"/>
                <a:gridCol w="1326349"/>
                <a:gridCol w="1138986"/>
                <a:gridCol w="1252016"/>
                <a:gridCol w="1382191"/>
              </a:tblGrid>
              <a:tr h="302260">
                <a:tc>
                  <a:txBody>
                    <a:bodyPr/>
                    <a:p>
                      <a:pPr indent="0" algn="ctr">
                        <a:buNone/>
                      </a:pPr>
                      <a:r>
                        <a:rPr lang="id-ID" altLang="en-US" sz="1800" b="1">
                          <a:latin typeface="Times New Roman" panose="02020603050405020304" charset="0"/>
                          <a:ea typeface="Times New Roman" panose="02020603050405020304" charset="0"/>
                          <a:cs typeface="Times New Roman" panose="02020603050405020304" charset="0"/>
                        </a:rPr>
                        <a:t>Index</a:t>
                      </a:r>
                      <a:endParaRPr lang="id-ID" altLang="en-US" sz="18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id-ID" altLang="en-US" sz="1800" b="0">
                          <a:latin typeface="Times New Roman" panose="02020603050405020304" charset="0"/>
                          <a:cs typeface="Times New Roman" panose="02020603050405020304" charset="0"/>
                        </a:rPr>
                        <a:t>mrt</a:t>
                      </a:r>
                      <a:endParaRPr lang="id-ID"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id-ID" altLang="en-US" sz="1800" b="0">
                          <a:latin typeface="Times New Roman" panose="02020603050405020304" charset="0"/>
                          <a:ea typeface="Times New Roman" panose="02020603050405020304" charset="0"/>
                          <a:cs typeface="Times New Roman" panose="02020603050405020304" charset="0"/>
                        </a:rPr>
                        <a:t>jakarta</a:t>
                      </a:r>
                      <a:endParaRPr lang="id-ID"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id-ID" altLang="en-US" sz="1800" b="0">
                          <a:latin typeface="Times New Roman" panose="02020603050405020304" charset="0"/>
                          <a:cs typeface="Times New Roman" panose="02020603050405020304" charset="0"/>
                        </a:rPr>
                        <a:t>nyaman</a:t>
                      </a:r>
                      <a:endParaRPr lang="id-ID"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id-ID" altLang="en-US" sz="1800" b="0">
                          <a:latin typeface="Times New Roman" panose="02020603050405020304" charset="0"/>
                          <a:ea typeface="Times New Roman" panose="02020603050405020304" charset="0"/>
                          <a:cs typeface="Times New Roman" panose="02020603050405020304" charset="0"/>
                        </a:rPr>
                        <a:t>toilet</a:t>
                      </a:r>
                      <a:endParaRPr lang="id-ID"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id-ID" altLang="en-US" sz="1800" b="0">
                          <a:latin typeface="Times New Roman" panose="02020603050405020304" charset="0"/>
                          <a:ea typeface="Times New Roman" panose="02020603050405020304" charset="0"/>
                          <a:cs typeface="Times New Roman" panose="02020603050405020304" charset="0"/>
                        </a:rPr>
                        <a:t>bau</a:t>
                      </a:r>
                      <a:endParaRPr lang="id-ID"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id-ID" altLang="en-US" sz="1800" b="0">
                          <a:latin typeface="Times New Roman" panose="02020603050405020304" charset="0"/>
                          <a:ea typeface="Times New Roman" panose="02020603050405020304" charset="0"/>
                          <a:cs typeface="Times New Roman" panose="02020603050405020304" charset="0"/>
                        </a:rPr>
                        <a:t>pesing</a:t>
                      </a:r>
                      <a:endParaRPr lang="id-ID"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6080">
                <a:tc>
                  <a:txBody>
                    <a:bodyPr/>
                    <a:p>
                      <a:pPr indent="0" algn="ctr">
                        <a:buNone/>
                      </a:pPr>
                      <a:r>
                        <a:rPr lang="en-US" sz="1800" b="0">
                          <a:latin typeface="Times New Roman" panose="02020603050405020304" charset="0"/>
                          <a:cs typeface="Times New Roman" panose="02020603050405020304" charset="0"/>
                        </a:rPr>
                        <a:t>1</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id-ID" altLang="en-US" sz="1800" b="0">
                          <a:latin typeface="Times New Roman" panose="02020603050405020304" charset="0"/>
                          <a:cs typeface="Times New Roman" panose="02020603050405020304" charset="0"/>
                        </a:rPr>
                        <a:t>1</a:t>
                      </a:r>
                      <a:endParaRPr lang="id-ID"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id-ID" altLang="en-US" sz="1800" b="0">
                          <a:latin typeface="Times New Roman" panose="02020603050405020304" charset="0"/>
                          <a:cs typeface="Times New Roman" panose="02020603050405020304" charset="0"/>
                        </a:rPr>
                        <a:t>1</a:t>
                      </a:r>
                      <a:endParaRPr lang="id-ID"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id-ID" altLang="en-US" sz="1800" b="0">
                          <a:latin typeface="Times New Roman" panose="02020603050405020304" charset="0"/>
                          <a:cs typeface="Times New Roman" panose="02020603050405020304" charset="0"/>
                        </a:rPr>
                        <a:t>1</a:t>
                      </a:r>
                      <a:endParaRPr lang="id-ID"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id-ID" altLang="en-US" sz="1800" b="0">
                          <a:latin typeface="Times New Roman" panose="02020603050405020304" charset="0"/>
                          <a:ea typeface="Times New Roman" panose="02020603050405020304" charset="0"/>
                          <a:cs typeface="Times New Roman" panose="02020603050405020304" charset="0"/>
                        </a:rPr>
                        <a:t>0</a:t>
                      </a:r>
                      <a:endParaRPr lang="id-ID"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id-ID" altLang="en-US" sz="1800" b="0">
                          <a:latin typeface="Times New Roman" panose="02020603050405020304" charset="0"/>
                          <a:ea typeface="Times New Roman" panose="02020603050405020304" charset="0"/>
                          <a:cs typeface="Times New Roman" panose="02020603050405020304" charset="0"/>
                        </a:rPr>
                        <a:t>0</a:t>
                      </a:r>
                      <a:endParaRPr lang="id-ID"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id-ID" altLang="en-US" sz="1800" b="0">
                          <a:latin typeface="Times New Roman" panose="02020603050405020304" charset="0"/>
                          <a:ea typeface="Times New Roman" panose="02020603050405020304" charset="0"/>
                          <a:cs typeface="Times New Roman" panose="02020603050405020304" charset="0"/>
                        </a:rPr>
                        <a:t>0</a:t>
                      </a:r>
                      <a:endParaRPr lang="id-ID"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6080">
                <a:tc>
                  <a:txBody>
                    <a:bodyPr/>
                    <a:p>
                      <a:pPr indent="0" algn="ctr">
                        <a:buNone/>
                      </a:pPr>
                      <a:r>
                        <a:rPr lang="en-US" sz="1800" b="0">
                          <a:latin typeface="Times New Roman" panose="02020603050405020304" charset="0"/>
                          <a:cs typeface="Times New Roman" panose="02020603050405020304" charset="0"/>
                        </a:rPr>
                        <a:t>2</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id-ID" altLang="en-US" sz="1800" b="0">
                          <a:latin typeface="Times New Roman" panose="02020603050405020304" charset="0"/>
                          <a:cs typeface="Times New Roman" panose="02020603050405020304" charset="0"/>
                        </a:rPr>
                        <a:t>1</a:t>
                      </a:r>
                      <a:endParaRPr lang="id-ID"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id-ID" altLang="en-US" sz="1800" b="0">
                          <a:latin typeface="Times New Roman" panose="02020603050405020304" charset="0"/>
                          <a:ea typeface="Times New Roman" panose="02020603050405020304" charset="0"/>
                          <a:cs typeface="Times New Roman" panose="02020603050405020304" charset="0"/>
                        </a:rPr>
                        <a:t>1</a:t>
                      </a:r>
                      <a:endParaRPr lang="id-ID"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id-ID" altLang="en-US" sz="1800" b="0">
                          <a:latin typeface="Times New Roman" panose="02020603050405020304" charset="0"/>
                          <a:cs typeface="Times New Roman" panose="02020603050405020304" charset="0"/>
                        </a:rPr>
                        <a:t>0</a:t>
                      </a:r>
                      <a:endParaRPr lang="id-ID"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id-ID" altLang="en-US" sz="1800" b="0">
                          <a:latin typeface="Times New Roman" panose="02020603050405020304" charset="0"/>
                          <a:ea typeface="Times New Roman" panose="02020603050405020304" charset="0"/>
                          <a:cs typeface="Times New Roman" panose="02020603050405020304" charset="0"/>
                        </a:rPr>
                        <a:t>1</a:t>
                      </a:r>
                      <a:endParaRPr lang="id-ID"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id-ID" altLang="en-US" sz="1800" b="0">
                          <a:latin typeface="Times New Roman" panose="02020603050405020304" charset="0"/>
                          <a:ea typeface="Times New Roman" panose="02020603050405020304" charset="0"/>
                          <a:cs typeface="Times New Roman" panose="02020603050405020304" charset="0"/>
                        </a:rPr>
                        <a:t>1</a:t>
                      </a:r>
                      <a:endParaRPr lang="id-ID"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id-ID" altLang="en-US" sz="1800" b="0">
                          <a:latin typeface="Times New Roman" panose="02020603050405020304" charset="0"/>
                          <a:ea typeface="Times New Roman" panose="02020603050405020304" charset="0"/>
                          <a:cs typeface="Times New Roman" panose="02020603050405020304" charset="0"/>
                        </a:rPr>
                        <a:t>1</a:t>
                      </a:r>
                      <a:endParaRPr lang="id-ID"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pPr algn="l"/>
            <a:r>
              <a:rPr lang="id-ID" altLang="en-US" sz="3200"/>
              <a:t>Pengaruh Fitur terhadap Model Klasifikasi</a:t>
            </a:r>
            <a:endParaRPr lang="id-ID" altLang="en-US" sz="3200"/>
          </a:p>
        </p:txBody>
      </p:sp>
      <p:graphicFrame>
        <p:nvGraphicFramePr>
          <p:cNvPr id="4" name="Content Placeholder 3"/>
          <p:cNvGraphicFramePr/>
          <p:nvPr>
            <p:ph idx="1"/>
          </p:nvPr>
        </p:nvGraphicFramePr>
        <p:xfrm>
          <a:off x="228600" y="1143000"/>
          <a:ext cx="8610600" cy="2702560"/>
        </p:xfrm>
        <a:graphic>
          <a:graphicData uri="http://schemas.openxmlformats.org/drawingml/2006/table">
            <a:tbl>
              <a:tblPr firstRow="1" bandRow="1">
                <a:tableStyleId>{5940675A-B579-460E-94D1-54222C63F5DA}</a:tableStyleId>
              </a:tblPr>
              <a:tblGrid>
                <a:gridCol w="1886585"/>
                <a:gridCol w="1536700"/>
                <a:gridCol w="1816735"/>
                <a:gridCol w="1685290"/>
                <a:gridCol w="1685290"/>
              </a:tblGrid>
              <a:tr h="772160">
                <a:tc>
                  <a:txBody>
                    <a:bodyPr/>
                    <a:p>
                      <a:pPr indent="0" algn="ctr">
                        <a:buNone/>
                      </a:pPr>
                      <a:r>
                        <a:rPr lang="en-US" sz="1800" b="0">
                          <a:latin typeface="Times New Roman" panose="02020603050405020304" charset="0"/>
                          <a:cs typeface="Times New Roman" panose="02020603050405020304" charset="0"/>
                        </a:rPr>
                        <a:t>Parameter Min_df</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Jumlah Fitur</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Test Accuracy</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Average Precision</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Average Recall</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6080">
                <a:tc>
                  <a:txBody>
                    <a:bodyPr/>
                    <a:p>
                      <a:pPr indent="0" algn="ctr">
                        <a:buNone/>
                      </a:pPr>
                      <a:r>
                        <a:rPr lang="en-US" sz="1800" b="0">
                          <a:latin typeface="Times New Roman" panose="02020603050405020304" charset="0"/>
                          <a:cs typeface="Times New Roman" panose="02020603050405020304" charset="0"/>
                        </a:rPr>
                        <a:t>1</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3201</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80%</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84%</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74%</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6080">
                <a:tc>
                  <a:txBody>
                    <a:bodyPr/>
                    <a:p>
                      <a:pPr indent="0" algn="ctr">
                        <a:buNone/>
                      </a:pPr>
                      <a:r>
                        <a:rPr lang="en-US" sz="1800" b="0">
                          <a:latin typeface="Times New Roman" panose="02020603050405020304" charset="0"/>
                          <a:cs typeface="Times New Roman" panose="02020603050405020304" charset="0"/>
                        </a:rPr>
                        <a:t>2</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1112</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82%</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85%</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77%</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6080">
                <a:tc>
                  <a:txBody>
                    <a:bodyPr/>
                    <a:p>
                      <a:pPr indent="0" algn="ctr">
                        <a:buNone/>
                      </a:pPr>
                      <a:r>
                        <a:rPr lang="en-US" sz="1800" b="0">
                          <a:latin typeface="Times New Roman" panose="02020603050405020304" charset="0"/>
                          <a:cs typeface="Times New Roman" panose="02020603050405020304" charset="0"/>
                        </a:rPr>
                        <a:t>3</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670</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83%</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85%</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77%</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6080">
                <a:tc>
                  <a:txBody>
                    <a:bodyPr/>
                    <a:p>
                      <a:pPr indent="0" algn="ctr">
                        <a:buNone/>
                      </a:pPr>
                      <a:r>
                        <a:rPr lang="en-US" sz="1800" b="0">
                          <a:latin typeface="Times New Roman" panose="02020603050405020304" charset="0"/>
                          <a:cs typeface="Times New Roman" panose="02020603050405020304" charset="0"/>
                        </a:rPr>
                        <a:t>4</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454</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80%</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81%</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75%</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6080">
                <a:tc>
                  <a:txBody>
                    <a:bodyPr/>
                    <a:p>
                      <a:pPr indent="0" algn="ctr">
                        <a:buNone/>
                      </a:pPr>
                      <a:r>
                        <a:rPr lang="en-US" sz="1800" b="0">
                          <a:latin typeface="Times New Roman" panose="02020603050405020304" charset="0"/>
                          <a:cs typeface="Times New Roman" panose="02020603050405020304" charset="0"/>
                        </a:rPr>
                        <a:t>5</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340</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81%</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82%</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76%</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id-ID" altLang="en-US"/>
              <a:t>Train Model</a:t>
            </a:r>
            <a:endParaRPr lang="id-ID" altLang="en-US"/>
          </a:p>
        </p:txBody>
      </p:sp>
      <p:pic>
        <p:nvPicPr>
          <p:cNvPr id="4" name="Picture 9"/>
          <p:cNvPicPr>
            <a:picLocks noChangeAspect="1"/>
          </p:cNvPicPr>
          <p:nvPr>
            <p:ph idx="1"/>
          </p:nvPr>
        </p:nvPicPr>
        <p:blipFill>
          <a:blip r:embed="rId1"/>
          <a:stretch>
            <a:fillRect/>
          </a:stretch>
        </p:blipFill>
        <p:spPr>
          <a:xfrm>
            <a:off x="955040" y="1576705"/>
            <a:ext cx="5776595" cy="1896110"/>
          </a:xfrm>
          <a:prstGeom prst="rect">
            <a:avLst/>
          </a:prstGeom>
          <a:noFill/>
          <a:ln>
            <a:solidFill>
              <a:schemeClr val="tx1"/>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id-ID" altLang="en-US"/>
              <a:t>Evaluasi Model</a:t>
            </a:r>
            <a:endParaRPr lang="id-ID" altLang="en-US"/>
          </a:p>
        </p:txBody>
      </p:sp>
      <p:sp>
        <p:nvSpPr>
          <p:cNvPr id="3" name="Content Placeholder 2"/>
          <p:cNvSpPr>
            <a:spLocks noGrp="1"/>
          </p:cNvSpPr>
          <p:nvPr>
            <p:ph idx="1"/>
          </p:nvPr>
        </p:nvSpPr>
        <p:spPr/>
        <p:txBody>
          <a:bodyPr/>
          <a:p>
            <a:pPr marL="0" indent="0">
              <a:buNone/>
            </a:pPr>
            <a:r>
              <a:rPr lang="en-US" sz="2400"/>
              <a:t>Berdasarkan hasil dari uji coba model Multinomial Naive Bayes Classifier terhadap data testing diperoleh confusion matrix seperti pada tabel</a:t>
            </a:r>
            <a:endParaRPr lang="en-US" sz="2400"/>
          </a:p>
          <a:p>
            <a:pPr marL="0" indent="0">
              <a:buNone/>
            </a:pPr>
            <a:endParaRPr lang="en-US" sz="2400"/>
          </a:p>
        </p:txBody>
      </p:sp>
      <p:graphicFrame>
        <p:nvGraphicFramePr>
          <p:cNvPr id="5" name="Table 4"/>
          <p:cNvGraphicFramePr/>
          <p:nvPr/>
        </p:nvGraphicFramePr>
        <p:xfrm>
          <a:off x="684530" y="2643505"/>
          <a:ext cx="4340860" cy="1570355"/>
        </p:xfrm>
        <a:graphic>
          <a:graphicData uri="http://schemas.openxmlformats.org/drawingml/2006/table">
            <a:tbl>
              <a:tblPr firstRow="1" bandRow="1">
                <a:tableStyleId>{5940675A-B579-460E-94D1-54222C63F5DA}</a:tableStyleId>
              </a:tblPr>
              <a:tblGrid>
                <a:gridCol w="1026795"/>
                <a:gridCol w="1753870"/>
                <a:gridCol w="1560195"/>
              </a:tblGrid>
              <a:tr h="345440">
                <a:tc rowSpan="2">
                  <a:txBody>
                    <a:bodyPr/>
                    <a:p>
                      <a:pPr indent="0" algn="ctr">
                        <a:buNone/>
                      </a:pPr>
                      <a:r>
                        <a:rPr lang="en-US" sz="1800" b="0">
                          <a:latin typeface="Times New Roman" panose="02020603050405020304" charset="0"/>
                          <a:cs typeface="Times New Roman" panose="02020603050405020304" charset="0"/>
                        </a:rPr>
                        <a:t>Hasil Labelling</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indent="0" algn="ctr">
                        <a:buNone/>
                      </a:pPr>
                      <a:r>
                        <a:rPr lang="en-US" sz="1800" b="0">
                          <a:latin typeface="Times New Roman" panose="02020603050405020304" charset="0"/>
                          <a:cs typeface="Times New Roman" panose="02020603050405020304" charset="0"/>
                        </a:rPr>
                        <a:t>Prediksi Model</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53403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buNone/>
                      </a:pPr>
                      <a:r>
                        <a:rPr lang="en-US" sz="1800" b="0">
                          <a:latin typeface="Times New Roman" panose="02020603050405020304" charset="0"/>
                          <a:cs typeface="Times New Roman" panose="02020603050405020304" charset="0"/>
                        </a:rPr>
                        <a:t>Negatif</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charset="0"/>
                          <a:cs typeface="Times New Roman" panose="02020603050405020304" charset="0"/>
                        </a:rPr>
                        <a:t>Positif</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5440">
                <a:tc>
                  <a:txBody>
                    <a:bodyPr/>
                    <a:p>
                      <a:pPr indent="0">
                        <a:buNone/>
                      </a:pPr>
                      <a:r>
                        <a:rPr lang="en-US" sz="1800" b="0">
                          <a:latin typeface="Times New Roman" panose="02020603050405020304" charset="0"/>
                          <a:cs typeface="Times New Roman" panose="02020603050405020304" charset="0"/>
                        </a:rPr>
                        <a:t>Negatif</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id-ID" altLang="en-US" sz="1800" b="0">
                          <a:latin typeface="Times New Roman" panose="02020603050405020304" charset="0"/>
                          <a:cs typeface="Times New Roman" panose="02020603050405020304" charset="0"/>
                        </a:rPr>
                        <a:t>True Negative (</a:t>
                      </a:r>
                      <a:r>
                        <a:rPr lang="en-US" sz="1800" b="0">
                          <a:latin typeface="Times New Roman" panose="02020603050405020304" charset="0"/>
                          <a:cs typeface="Times New Roman" panose="02020603050405020304" charset="0"/>
                        </a:rPr>
                        <a:t>TN</a:t>
                      </a:r>
                      <a:r>
                        <a:rPr lang="id-ID" altLang="en-US" sz="1800" b="0">
                          <a:latin typeface="Times New Roman" panose="02020603050405020304" charset="0"/>
                          <a:cs typeface="Times New Roman" panose="02020603050405020304" charset="0"/>
                        </a:rPr>
                        <a:t>)</a:t>
                      </a:r>
                      <a:r>
                        <a:rPr lang="en-US" sz="1800" b="0">
                          <a:latin typeface="Times New Roman" panose="02020603050405020304" charset="0"/>
                          <a:cs typeface="Times New Roman" panose="02020603050405020304" charset="0"/>
                        </a:rPr>
                        <a:t> = 34</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id-ID" altLang="en-US" sz="1800" b="0">
                          <a:latin typeface="Times New Roman" panose="02020603050405020304" charset="0"/>
                          <a:cs typeface="Times New Roman" panose="02020603050405020304" charset="0"/>
                        </a:rPr>
                        <a:t>False Positive (</a:t>
                      </a:r>
                      <a:r>
                        <a:rPr lang="en-US" sz="1800" b="0">
                          <a:latin typeface="Times New Roman" panose="02020603050405020304" charset="0"/>
                          <a:cs typeface="Times New Roman" panose="02020603050405020304" charset="0"/>
                        </a:rPr>
                        <a:t>FP</a:t>
                      </a:r>
                      <a:r>
                        <a:rPr lang="id-ID" altLang="en-US" sz="1800" b="0">
                          <a:latin typeface="Times New Roman" panose="02020603050405020304" charset="0"/>
                          <a:cs typeface="Times New Roman" panose="02020603050405020304" charset="0"/>
                        </a:rPr>
                        <a:t>)</a:t>
                      </a:r>
                      <a:r>
                        <a:rPr lang="en-US" sz="1800" b="0">
                          <a:latin typeface="Times New Roman" panose="02020603050405020304" charset="0"/>
                          <a:cs typeface="Times New Roman" panose="02020603050405020304" charset="0"/>
                        </a:rPr>
                        <a:t> = 24</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5440">
                <a:tc>
                  <a:txBody>
                    <a:bodyPr/>
                    <a:p>
                      <a:pPr indent="0">
                        <a:buNone/>
                      </a:pPr>
                      <a:r>
                        <a:rPr lang="en-US" sz="1800" b="0">
                          <a:latin typeface="Times New Roman" panose="02020603050405020304" charset="0"/>
                          <a:cs typeface="Times New Roman" panose="02020603050405020304" charset="0"/>
                        </a:rPr>
                        <a:t>Positif</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id-ID" altLang="en-US" sz="1800" b="0">
                          <a:latin typeface="Times New Roman" panose="02020603050405020304" charset="0"/>
                          <a:cs typeface="Times New Roman" panose="02020603050405020304" charset="0"/>
                        </a:rPr>
                        <a:t>False Negative (</a:t>
                      </a:r>
                      <a:r>
                        <a:rPr lang="en-US" sz="1800" b="0">
                          <a:latin typeface="Times New Roman" panose="02020603050405020304" charset="0"/>
                          <a:cs typeface="Times New Roman" panose="02020603050405020304" charset="0"/>
                        </a:rPr>
                        <a:t>FN</a:t>
                      </a:r>
                      <a:r>
                        <a:rPr lang="id-ID" altLang="en-US" sz="1800" b="0">
                          <a:latin typeface="Times New Roman" panose="02020603050405020304" charset="0"/>
                          <a:cs typeface="Times New Roman" panose="02020603050405020304" charset="0"/>
                        </a:rPr>
                        <a:t>)</a:t>
                      </a:r>
                      <a:r>
                        <a:rPr lang="en-US" sz="1800" b="0">
                          <a:latin typeface="Times New Roman" panose="02020603050405020304" charset="0"/>
                          <a:cs typeface="Times New Roman" panose="02020603050405020304" charset="0"/>
                        </a:rPr>
                        <a:t> = 4</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id-ID" altLang="en-US" sz="1800" b="0">
                          <a:latin typeface="Times New Roman" panose="02020603050405020304" charset="0"/>
                          <a:cs typeface="Times New Roman" panose="02020603050405020304" charset="0"/>
                        </a:rPr>
                        <a:t>True Positive (</a:t>
                      </a:r>
                      <a:r>
                        <a:rPr lang="en-US" sz="1800" b="0">
                          <a:latin typeface="Times New Roman" panose="02020603050405020304" charset="0"/>
                          <a:cs typeface="Times New Roman" panose="02020603050405020304" charset="0"/>
                        </a:rPr>
                        <a:t>TP</a:t>
                      </a:r>
                      <a:r>
                        <a:rPr lang="id-ID" altLang="en-US" sz="1800" b="0">
                          <a:latin typeface="Times New Roman" panose="02020603050405020304" charset="0"/>
                          <a:cs typeface="Times New Roman" panose="02020603050405020304" charset="0"/>
                        </a:rPr>
                        <a:t>)</a:t>
                      </a:r>
                      <a:r>
                        <a:rPr lang="en-US" sz="1800" b="0">
                          <a:latin typeface="Times New Roman" panose="02020603050405020304" charset="0"/>
                          <a:cs typeface="Times New Roman" panose="02020603050405020304" charset="0"/>
                        </a:rPr>
                        <a:t> = 102</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Text Box 3"/>
          <p:cNvSpPr txBox="1"/>
          <p:nvPr/>
        </p:nvSpPr>
        <p:spPr>
          <a:xfrm>
            <a:off x="5460365" y="2667000"/>
            <a:ext cx="2795905" cy="1476375"/>
          </a:xfrm>
          <a:prstGeom prst="rect">
            <a:avLst/>
          </a:prstGeom>
          <a:noFill/>
        </p:spPr>
        <p:txBody>
          <a:bodyPr wrap="square" rtlCol="0">
            <a:spAutoFit/>
          </a:bodyPr>
          <a:p>
            <a:r>
              <a:rPr lang="id-ID" altLang="en-US"/>
              <a:t>Accuracy = 82,9%</a:t>
            </a:r>
            <a:endParaRPr lang="id-ID" altLang="en-US"/>
          </a:p>
          <a:p>
            <a:endParaRPr lang="id-ID" altLang="en-US"/>
          </a:p>
          <a:p>
            <a:r>
              <a:rPr lang="id-ID" altLang="en-US"/>
              <a:t>Average Recall = 77,3%</a:t>
            </a:r>
            <a:endParaRPr lang="id-ID" altLang="en-US"/>
          </a:p>
          <a:p>
            <a:endParaRPr lang="id-ID" altLang="en-US"/>
          </a:p>
          <a:p>
            <a:r>
              <a:rPr lang="id-ID" altLang="en-US"/>
              <a:t>Average Precision 85,2%</a:t>
            </a:r>
            <a:endParaRPr lang="id-ID"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l"/>
            <a:r>
              <a:rPr lang="id-ID" altLang="en-US"/>
              <a:t>Prediksi Data Baru</a:t>
            </a:r>
            <a:endParaRPr lang="id-ID" altLang="en-US"/>
          </a:p>
        </p:txBody>
      </p:sp>
      <p:graphicFrame>
        <p:nvGraphicFramePr>
          <p:cNvPr id="4" name="Content Placeholder 3"/>
          <p:cNvGraphicFramePr/>
          <p:nvPr>
            <p:ph idx="1"/>
          </p:nvPr>
        </p:nvGraphicFramePr>
        <p:xfrm>
          <a:off x="228600" y="1143000"/>
          <a:ext cx="8610600" cy="914400"/>
        </p:xfrm>
        <a:graphic>
          <a:graphicData uri="http://schemas.openxmlformats.org/drawingml/2006/table">
            <a:tbl>
              <a:tblPr firstRow="1" bandRow="1">
                <a:tableStyleId>{5940675A-B579-460E-94D1-54222C63F5DA}</a:tableStyleId>
              </a:tblPr>
              <a:tblGrid>
                <a:gridCol w="716915"/>
                <a:gridCol w="7893685"/>
              </a:tblGrid>
              <a:tr h="0">
                <a:tc>
                  <a:txBody>
                    <a:bodyPr/>
                    <a:p>
                      <a:pPr indent="0" algn="ctr">
                        <a:buNone/>
                      </a:pPr>
                      <a:r>
                        <a:rPr lang="en-US" sz="2000" b="0">
                          <a:latin typeface="Times New Roman" panose="02020603050405020304" charset="0"/>
                          <a:cs typeface="Times New Roman" panose="02020603050405020304" charset="0"/>
                        </a:rPr>
                        <a:t>Data</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Times New Roman" panose="02020603050405020304" charset="0"/>
                          <a:cs typeface="Times New Roman" panose="02020603050405020304" charset="0"/>
                        </a:rPr>
                        <a:t>Data Tweet Baru</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2000" b="0">
                          <a:latin typeface="Times New Roman" panose="02020603050405020304" charset="0"/>
                          <a:cs typeface="Times New Roman" panose="02020603050405020304" charset="0"/>
                        </a:rPr>
                        <a:t>1</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perdana naik mrt jakarta.... bener bener seneng karena akhirnya indonesia punya kayak begini (walaupun baru di ibu kota, it’s okay progress takes time)</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2000" b="0">
                          <a:latin typeface="Times New Roman" panose="02020603050405020304" charset="0"/>
                          <a:cs typeface="Times New Roman" panose="02020603050405020304" charset="0"/>
                        </a:rPr>
                        <a:t>2</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selamat sore min, kenapa ya jalan ke arah park&amp;ride lebak bulus bau pesing banget. mengganggu sekali min, harap diperhatikan dan cari solusi @mrtjakarta"</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6" name="Table 5"/>
          <p:cNvGraphicFramePr/>
          <p:nvPr/>
        </p:nvGraphicFramePr>
        <p:xfrm>
          <a:off x="262573" y="3760470"/>
          <a:ext cx="8624570" cy="1219200"/>
        </p:xfrm>
        <a:graphic>
          <a:graphicData uri="http://schemas.openxmlformats.org/drawingml/2006/table">
            <a:tbl>
              <a:tblPr firstRow="1" bandRow="1">
                <a:tableStyleId>{5940675A-B579-460E-94D1-54222C63F5DA}</a:tableStyleId>
              </a:tblPr>
              <a:tblGrid>
                <a:gridCol w="638810"/>
                <a:gridCol w="1532255"/>
                <a:gridCol w="2054225"/>
                <a:gridCol w="2326005"/>
                <a:gridCol w="2072958"/>
              </a:tblGrid>
              <a:tr h="0">
                <a:tc>
                  <a:txBody>
                    <a:bodyPr/>
                    <a:p>
                      <a:pPr indent="0">
                        <a:buNone/>
                      </a:pPr>
                      <a:r>
                        <a:rPr lang="en-US" sz="2000" b="0">
                          <a:latin typeface="Times New Roman" panose="02020603050405020304" charset="0"/>
                          <a:cs typeface="Times New Roman" panose="02020603050405020304" charset="0"/>
                        </a:rPr>
                        <a:t>Data</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Probabilitas Positif</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Probabilitas Negatif</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Hasil Prediksi Model</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Pendapat Subjektif</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2000" b="0">
                          <a:solidFill>
                            <a:srgbClr val="212121"/>
                          </a:solidFill>
                          <a:latin typeface="Times New Roman" panose="02020603050405020304" charset="0"/>
                          <a:cs typeface="Times New Roman" panose="02020603050405020304" charset="0"/>
                        </a:rPr>
                        <a:t>1</a:t>
                      </a:r>
                      <a:endParaRPr lang="en-US" sz="2000" b="0">
                        <a:solidFill>
                          <a:srgbClr val="21212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212121"/>
                          </a:solidFill>
                          <a:latin typeface="Times New Roman" panose="02020603050405020304" charset="0"/>
                          <a:cs typeface="Times New Roman" panose="02020603050405020304" charset="0"/>
                        </a:rPr>
                        <a:t>0.999864</a:t>
                      </a:r>
                      <a:endParaRPr lang="en-US" sz="2000" b="0">
                        <a:solidFill>
                          <a:srgbClr val="21212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212121"/>
                          </a:solidFill>
                          <a:latin typeface="Times New Roman" panose="02020603050405020304" charset="0"/>
                          <a:cs typeface="Times New Roman" panose="02020603050405020304" charset="0"/>
                        </a:rPr>
                        <a:t>0.000136</a:t>
                      </a:r>
                      <a:endParaRPr lang="en-US" sz="2000" b="0">
                        <a:solidFill>
                          <a:srgbClr val="21212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212121"/>
                          </a:solidFill>
                          <a:latin typeface="Times New Roman" panose="02020603050405020304" charset="0"/>
                          <a:cs typeface="Times New Roman" panose="02020603050405020304" charset="0"/>
                        </a:rPr>
                        <a:t>Positif</a:t>
                      </a:r>
                      <a:endParaRPr lang="en-US" sz="2000" b="0">
                        <a:solidFill>
                          <a:srgbClr val="21212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212121"/>
                          </a:solidFill>
                          <a:latin typeface="Times New Roman" panose="02020603050405020304" charset="0"/>
                          <a:cs typeface="Times New Roman" panose="02020603050405020304" charset="0"/>
                        </a:rPr>
                        <a:t>Positif</a:t>
                      </a:r>
                      <a:endParaRPr lang="en-US" sz="2000" b="0">
                        <a:solidFill>
                          <a:srgbClr val="21212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2000" b="0">
                          <a:solidFill>
                            <a:srgbClr val="212121"/>
                          </a:solidFill>
                          <a:latin typeface="Times New Roman" panose="02020603050405020304" charset="0"/>
                          <a:cs typeface="Times New Roman" panose="02020603050405020304" charset="0"/>
                        </a:rPr>
                        <a:t>2</a:t>
                      </a:r>
                      <a:endParaRPr lang="en-US" sz="2000" b="0">
                        <a:solidFill>
                          <a:srgbClr val="21212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212121"/>
                          </a:solidFill>
                          <a:latin typeface="Times New Roman" panose="02020603050405020304" charset="0"/>
                          <a:cs typeface="Times New Roman" panose="02020603050405020304" charset="0"/>
                        </a:rPr>
                        <a:t>0.001090</a:t>
                      </a:r>
                      <a:endParaRPr lang="en-US" sz="2000" b="0">
                        <a:solidFill>
                          <a:srgbClr val="21212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212121"/>
                          </a:solidFill>
                          <a:latin typeface="Times New Roman" panose="02020603050405020304" charset="0"/>
                          <a:cs typeface="Times New Roman" panose="02020603050405020304" charset="0"/>
                        </a:rPr>
                        <a:t>0.998910</a:t>
                      </a:r>
                      <a:endParaRPr lang="en-US" sz="2000" b="0">
                        <a:solidFill>
                          <a:srgbClr val="21212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212121"/>
                          </a:solidFill>
                          <a:latin typeface="Times New Roman" panose="02020603050405020304" charset="0"/>
                          <a:cs typeface="Times New Roman" panose="02020603050405020304" charset="0"/>
                        </a:rPr>
                        <a:t>Negatif</a:t>
                      </a:r>
                      <a:endParaRPr lang="en-US" sz="2000" b="0">
                        <a:solidFill>
                          <a:srgbClr val="21212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212121"/>
                          </a:solidFill>
                          <a:latin typeface="Times New Roman" panose="02020603050405020304" charset="0"/>
                          <a:cs typeface="Times New Roman" panose="02020603050405020304" charset="0"/>
                        </a:rPr>
                        <a:t>Negatif</a:t>
                      </a:r>
                      <a:endParaRPr lang="en-US" sz="2000" b="0">
                        <a:solidFill>
                          <a:srgbClr val="21212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id-ID" altLang="en-US"/>
              <a:t>Kesimpulan</a:t>
            </a:r>
            <a:endParaRPr lang="id-ID" altLang="en-US"/>
          </a:p>
        </p:txBody>
      </p:sp>
      <p:sp>
        <p:nvSpPr>
          <p:cNvPr id="3" name="Content Placeholder 2"/>
          <p:cNvSpPr>
            <a:spLocks noGrp="1"/>
          </p:cNvSpPr>
          <p:nvPr>
            <p:ph idx="1"/>
          </p:nvPr>
        </p:nvSpPr>
        <p:spPr/>
        <p:txBody>
          <a:bodyPr/>
          <a:p>
            <a:r>
              <a:rPr lang="id-ID" altLang="en-US" sz="2400"/>
              <a:t>M</a:t>
            </a:r>
            <a:r>
              <a:rPr lang="en-US" sz="2400"/>
              <a:t>etode Multinomial Naive Bayes dapat digunakan untuk klasifikasi sentimen data tweet yang bersumber dari sosial media Twitter.</a:t>
            </a:r>
            <a:endParaRPr lang="en-US" sz="2400"/>
          </a:p>
          <a:p>
            <a:endParaRPr lang="en-US" sz="2400"/>
          </a:p>
          <a:p>
            <a:r>
              <a:rPr lang="en-US" sz="2400"/>
              <a:t>Fitur yang digunakan untuk melatih model klasifikasi Multinomial Naive Bayes mempengaruhi performa dari model klasifikasi. </a:t>
            </a:r>
            <a:endParaRPr lang="en-US" sz="2400"/>
          </a:p>
          <a:p>
            <a:endParaRPr lang="id-ID" sz="2400"/>
          </a:p>
          <a:p>
            <a:r>
              <a:rPr lang="id-ID" sz="2400"/>
              <a:t>M</a:t>
            </a:r>
            <a:r>
              <a:rPr sz="2400"/>
              <a:t>odel klasifikasi memiliki akurasi sebesar 82,9% dengan komposisi data training berjumlah 653 dan data testing berjumlah 164.</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id-ID" altLang="en-US"/>
              <a:t>Saran</a:t>
            </a:r>
            <a:endParaRPr lang="id-ID" altLang="en-US"/>
          </a:p>
        </p:txBody>
      </p:sp>
      <p:sp>
        <p:nvSpPr>
          <p:cNvPr id="3" name="Content Placeholder 2"/>
          <p:cNvSpPr>
            <a:spLocks noGrp="1"/>
          </p:cNvSpPr>
          <p:nvPr>
            <p:ph idx="1"/>
          </p:nvPr>
        </p:nvSpPr>
        <p:spPr/>
        <p:txBody>
          <a:bodyPr/>
          <a:p>
            <a:r>
              <a:rPr lang="en-US" sz="2400"/>
              <a:t>Pada penelitian selanjutnya dapat menggunakan data yang bersumber dari sosial media lain seperti Facebook dan Instagram.</a:t>
            </a:r>
            <a:endParaRPr lang="en-US" sz="2400"/>
          </a:p>
          <a:p>
            <a:endParaRPr lang="en-US" sz="2400"/>
          </a:p>
          <a:p>
            <a:r>
              <a:rPr lang="en-US" sz="2400"/>
              <a:t>Bahasa yang digunakan dapat dikembangkan agar tidak hanya untuk Bahasa Indonesia, tetapi juga dapat menggunakan bahasa lain seperti Bahasa Inggris.</a:t>
            </a:r>
            <a:endParaRPr lang="en-US" sz="2400"/>
          </a:p>
          <a:p>
            <a:endParaRPr lang="en-US" sz="2400"/>
          </a:p>
          <a:p>
            <a:r>
              <a:rPr lang="en-US" sz="2400"/>
              <a:t>Pada penelitian berikutnya dapat menggunakan metode lain untuk melakukan analisis sentimen sehingga dapat membandingkan metode mana yang lebih baik untuk proses analisis sentimen.</a:t>
            </a:r>
            <a:endParaRPr 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2714625" y="3141345"/>
            <a:ext cx="3714750" cy="575310"/>
          </a:xfrm>
        </p:spPr>
        <p:txBody>
          <a:bodyPr/>
          <a:p>
            <a:pPr marL="0" indent="0">
              <a:buNone/>
            </a:pPr>
            <a:r>
              <a:rPr lang="id-ID" altLang="en-US" sz="4800"/>
              <a:t>TERIMAKASIH</a:t>
            </a:r>
            <a:endParaRPr lang="id-ID" altLang="en-US" sz="4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7" name="Content Placeholder 2"/>
          <p:cNvSpPr>
            <a:spLocks noGrp="1"/>
          </p:cNvSpPr>
          <p:nvPr>
            <p:ph idx="1"/>
          </p:nvPr>
        </p:nvSpPr>
        <p:spPr/>
        <p:txBody>
          <a:bodyPr vert="horz" wrap="square" lIns="91440" tIns="45720" rIns="91440" bIns="45720" anchor="t"/>
          <a:p>
            <a:pPr marL="0" indent="0" eaLnBrk="1" hangingPunct="1">
              <a:buNone/>
            </a:pPr>
            <a:r>
              <a:rPr lang="id-ID" altLang="en-GB" sz="2400" dirty="0"/>
              <a:t>MRT Jakarta merupakan moda transportasi yang dapat digunakan oleh publik. Melalui media sosial Twitter, publik dapat meberikan opini mereka terkait MRT Jakarta. Opini dapat bersentimen positif atau negatif sehingga dilakukan analisis sentimen.</a:t>
            </a:r>
            <a:endParaRPr lang="id-ID" altLang="en-GB" sz="2400" dirty="0"/>
          </a:p>
          <a:p>
            <a:pPr marL="0" indent="0" eaLnBrk="1" hangingPunct="1">
              <a:buNone/>
            </a:pPr>
            <a:endParaRPr lang="id-ID" altLang="en-GB" sz="2400" dirty="0"/>
          </a:p>
        </p:txBody>
      </p:sp>
      <p:sp>
        <p:nvSpPr>
          <p:cNvPr id="2" name="Title 1"/>
          <p:cNvSpPr/>
          <p:nvPr>
            <p:ph type="title"/>
          </p:nvPr>
        </p:nvSpPr>
        <p:spPr/>
        <p:txBody>
          <a:bodyPr/>
          <a:p>
            <a:pPr algn="l"/>
            <a:r>
              <a:rPr lang="id-ID" altLang="en-US"/>
              <a:t>Latar Belakang </a:t>
            </a:r>
            <a:endParaRPr lang="id-ID"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id-ID" altLang="en-US"/>
              <a:t>Tujuan Penelitian</a:t>
            </a:r>
            <a:endParaRPr lang="id-ID" altLang="en-US"/>
          </a:p>
        </p:txBody>
      </p:sp>
      <p:sp>
        <p:nvSpPr>
          <p:cNvPr id="3" name="Content Placeholder 2"/>
          <p:cNvSpPr>
            <a:spLocks noGrp="1"/>
          </p:cNvSpPr>
          <p:nvPr>
            <p:ph idx="1"/>
          </p:nvPr>
        </p:nvSpPr>
        <p:spPr/>
        <p:txBody>
          <a:bodyPr/>
          <a:p>
            <a:pPr marL="0" indent="0" algn="l">
              <a:buNone/>
            </a:pPr>
            <a:r>
              <a:rPr lang="id-ID" sz="2400"/>
              <a:t>Implementasi</a:t>
            </a:r>
            <a:r>
              <a:rPr lang="en-US" sz="2400"/>
              <a:t> metode klasifikasi Multinomial Naive Bayes dalam melakukan analisis sentimen mengenai moda transportasi MRT Jakarta berdasarkan cuitan pengguna sosial media Twitter dengan menggunakan bahasa pemrograman Python.</a:t>
            </a: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id-ID" altLang="en-US"/>
              <a:t>Rangkaian Alur Proses</a:t>
            </a:r>
            <a:endParaRPr lang="id-ID" altLang="en-US"/>
          </a:p>
        </p:txBody>
      </p:sp>
      <p:pic>
        <p:nvPicPr>
          <p:cNvPr id="5" name="Picture 5" descr="FlowchartDiagram8"/>
          <p:cNvPicPr>
            <a:picLocks noChangeAspect="1"/>
          </p:cNvPicPr>
          <p:nvPr>
            <p:ph idx="1"/>
          </p:nvPr>
        </p:nvPicPr>
        <p:blipFill>
          <a:blip r:embed="rId1"/>
          <a:stretch>
            <a:fillRect/>
          </a:stretch>
        </p:blipFill>
        <p:spPr>
          <a:xfrm>
            <a:off x="1377315" y="2164715"/>
            <a:ext cx="6388735" cy="1903730"/>
          </a:xfrm>
          <a:prstGeom prst="rect">
            <a:avLst/>
          </a:prstGeom>
          <a:ln>
            <a:solidFill>
              <a:schemeClr val="tx1"/>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id-ID" altLang="en-US"/>
              <a:t>Data Tweet</a:t>
            </a:r>
            <a:endParaRPr lang="id-ID" altLang="en-US"/>
          </a:p>
        </p:txBody>
      </p:sp>
      <p:sp>
        <p:nvSpPr>
          <p:cNvPr id="3" name="Content Placeholder 2"/>
          <p:cNvSpPr>
            <a:spLocks noGrp="1"/>
          </p:cNvSpPr>
          <p:nvPr>
            <p:ph idx="1"/>
          </p:nvPr>
        </p:nvSpPr>
        <p:spPr/>
        <p:txBody>
          <a:bodyPr/>
          <a:p>
            <a:r>
              <a:rPr lang="en-US" sz="2400"/>
              <a:t>Data tweet mengenai MRT Jakarta diambil dari sosial media Twitter.</a:t>
            </a:r>
            <a:endParaRPr lang="en-US" sz="2400"/>
          </a:p>
          <a:p>
            <a:r>
              <a:rPr lang="en-US" sz="2400"/>
              <a:t>Data tweet dikumpulkan menggunakan keyword “@mrtjakarta”, “naik mrt jakarta”, dan “#mrtjakarta”.</a:t>
            </a:r>
            <a:endParaRPr lang="en-US" sz="2400"/>
          </a:p>
          <a:p>
            <a:pPr marL="0" indent="0">
              <a:buNone/>
            </a:pP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id-ID" altLang="en-US"/>
              <a:t>Contoh Data Tweet</a:t>
            </a:r>
            <a:endParaRPr lang="id-ID" altLang="en-US"/>
          </a:p>
        </p:txBody>
      </p:sp>
      <p:graphicFrame>
        <p:nvGraphicFramePr>
          <p:cNvPr id="4" name="Content Placeholder 3"/>
          <p:cNvGraphicFramePr/>
          <p:nvPr>
            <p:ph idx="1"/>
          </p:nvPr>
        </p:nvGraphicFramePr>
        <p:xfrm>
          <a:off x="228600" y="1143000"/>
          <a:ext cx="8610600" cy="2846705"/>
        </p:xfrm>
        <a:graphic>
          <a:graphicData uri="http://schemas.openxmlformats.org/drawingml/2006/table">
            <a:tbl>
              <a:tblPr firstRow="1" bandRow="1">
                <a:tableStyleId>{5940675A-B579-460E-94D1-54222C63F5DA}</a:tableStyleId>
              </a:tblPr>
              <a:tblGrid>
                <a:gridCol w="624840"/>
                <a:gridCol w="7985760"/>
              </a:tblGrid>
              <a:tr h="427990">
                <a:tc>
                  <a:txBody>
                    <a:bodyPr/>
                    <a:p>
                      <a:pPr indent="0">
                        <a:buNone/>
                      </a:pPr>
                      <a:r>
                        <a:rPr lang="en-US" sz="1600" b="0">
                          <a:latin typeface="Times New Roman" panose="02020603050405020304" charset="0"/>
                          <a:cs typeface="Times New Roman" panose="02020603050405020304" charset="0"/>
                        </a:rPr>
                        <a:t>No</a:t>
                      </a:r>
                      <a:endParaRPr 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i="1">
                          <a:latin typeface="Times New Roman" panose="02020603050405020304" charset="0"/>
                          <a:cs typeface="Times New Roman" panose="02020603050405020304" charset="0"/>
                        </a:rPr>
                        <a:t>Tweet</a:t>
                      </a:r>
                      <a:endParaRPr lang="en-US" sz="1600" b="0" i="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0700">
                <a:tc>
                  <a:txBody>
                    <a:bodyPr/>
                    <a:p>
                      <a:pPr indent="0">
                        <a:buNone/>
                      </a:pPr>
                      <a:r>
                        <a:rPr lang="en-US" sz="1600" b="0">
                          <a:latin typeface="Times New Roman" panose="02020603050405020304" charset="0"/>
                          <a:cs typeface="Times New Roman" panose="02020603050405020304" charset="0"/>
                        </a:rPr>
                        <a:t>1</a:t>
                      </a:r>
                      <a:endParaRPr 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Times New Roman" panose="02020603050405020304" charset="0"/>
                          <a:cs typeface="Times New Roman" panose="02020603050405020304" charset="0"/>
                        </a:rPr>
                        <a:t>Naik @mrtjakarta moda transportasi modern keren deh pokok nya ???? https://t.co/MS9Ws4pJDo</a:t>
                      </a:r>
                      <a:endParaRPr lang="en-US" sz="1600" b="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0535">
                <a:tc>
                  <a:txBody>
                    <a:bodyPr/>
                    <a:p>
                      <a:pPr indent="0">
                        <a:buNone/>
                      </a:pPr>
                      <a:r>
                        <a:rPr lang="en-US" sz="1600" b="0">
                          <a:latin typeface="Times New Roman" panose="02020603050405020304" charset="0"/>
                          <a:cs typeface="Times New Roman" panose="02020603050405020304" charset="0"/>
                        </a:rPr>
                        <a:t>2</a:t>
                      </a:r>
                      <a:endParaRPr 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Times New Roman" panose="02020603050405020304" charset="0"/>
                          <a:cs typeface="Times New Roman" panose="02020603050405020304" charset="0"/>
                        </a:rPr>
                        <a:t>@mrtjakarta tolong disediakan atm dong di stasiun....susah bgt niy mau narik uang cash. ??</a:t>
                      </a:r>
                      <a:endParaRPr lang="en-US" sz="1600" b="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5285">
                <a:tc>
                  <a:txBody>
                    <a:bodyPr/>
                    <a:p>
                      <a:pPr indent="0">
                        <a:buNone/>
                      </a:pPr>
                      <a:r>
                        <a:rPr lang="en-US" sz="1600" b="0">
                          <a:latin typeface="Times New Roman" panose="02020603050405020304" charset="0"/>
                          <a:cs typeface="Times New Roman" panose="02020603050405020304" charset="0"/>
                        </a:rPr>
                        <a:t>3</a:t>
                      </a:r>
                      <a:endParaRPr 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Times New Roman" panose="02020603050405020304" charset="0"/>
                          <a:cs typeface="Times New Roman" panose="02020603050405020304" charset="0"/>
                        </a:rPr>
                        <a:t>@upena @mrtjakarta Semenjak ada dirimu. Dunia terasa indahnya.</a:t>
                      </a:r>
                      <a:endParaRPr lang="en-US" sz="1600" b="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6720">
                <a:tc>
                  <a:txBody>
                    <a:bodyPr/>
                    <a:p>
                      <a:pPr indent="0">
                        <a:buNone/>
                      </a:pPr>
                      <a:r>
                        <a:rPr lang="en-US" sz="1600" b="0">
                          <a:latin typeface="Times New Roman" panose="02020603050405020304" charset="0"/>
                          <a:cs typeface="Times New Roman" panose="02020603050405020304" charset="0"/>
                        </a:rPr>
                        <a:t>4</a:t>
                      </a:r>
                      <a:endParaRPr 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Times New Roman" panose="02020603050405020304" charset="0"/>
                          <a:cs typeface="Times New Roman" panose="02020603050405020304" charset="0"/>
                        </a:rPr>
                        <a:t>@dondiindrayana @mrtjakarta @DKIJakarta Memang baunya sangat menyengat dan membuat sesak napas</a:t>
                      </a:r>
                      <a:endParaRPr lang="en-US" sz="1600" b="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5475">
                <a:tc>
                  <a:txBody>
                    <a:bodyPr/>
                    <a:p>
                      <a:pPr indent="0">
                        <a:buNone/>
                      </a:pPr>
                      <a:r>
                        <a:rPr lang="en-US" sz="1600" b="0">
                          <a:latin typeface="Times New Roman" panose="02020603050405020304" charset="0"/>
                          <a:cs typeface="Times New Roman" panose="02020603050405020304" charset="0"/>
                        </a:rPr>
                        <a:t>5</a:t>
                      </a:r>
                      <a:endParaRPr lang="en-US" sz="16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Times New Roman" panose="02020603050405020304" charset="0"/>
                          <a:cs typeface="Times New Roman" panose="02020603050405020304" charset="0"/>
                        </a:rPr>
                        <a:t>Yaa Rabb, enak bat ngerasain Tugu Tani ke Lebak Bulus &lt; 1 jam @PT_TransJakarta @mrtjakarta</a:t>
                      </a:r>
                      <a:endParaRPr lang="en-US" sz="1600" b="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 name="Text Box 4"/>
          <p:cNvSpPr txBox="1"/>
          <p:nvPr/>
        </p:nvSpPr>
        <p:spPr>
          <a:xfrm>
            <a:off x="3163570" y="4069080"/>
            <a:ext cx="2816225" cy="337185"/>
          </a:xfrm>
          <a:prstGeom prst="rect">
            <a:avLst/>
          </a:prstGeom>
          <a:noFill/>
        </p:spPr>
        <p:txBody>
          <a:bodyPr wrap="square" rtlCol="0">
            <a:spAutoFit/>
          </a:bodyPr>
          <a:p>
            <a:r>
              <a:rPr lang="en-US" sz="1600" b="1"/>
              <a:t>Sumber: www.twitter.com</a:t>
            </a:r>
            <a:endParaRPr lang="en-US" sz="16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id-ID" altLang="en-US"/>
              <a:t>Preprocessing Dataset</a:t>
            </a:r>
            <a:endParaRPr lang="id-ID" altLang="en-US"/>
          </a:p>
        </p:txBody>
      </p:sp>
      <p:pic>
        <p:nvPicPr>
          <p:cNvPr id="8" name="Picture 8" descr="FlowchartDiagram12"/>
          <p:cNvPicPr>
            <a:picLocks noChangeAspect="1"/>
          </p:cNvPicPr>
          <p:nvPr>
            <p:ph idx="1"/>
          </p:nvPr>
        </p:nvPicPr>
        <p:blipFill>
          <a:blip r:embed="rId1"/>
          <a:stretch>
            <a:fillRect/>
          </a:stretch>
        </p:blipFill>
        <p:spPr>
          <a:xfrm>
            <a:off x="2409825" y="838200"/>
            <a:ext cx="2874010" cy="513842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id-ID" altLang="en-US"/>
              <a:t>Labelling Dataset</a:t>
            </a:r>
            <a:endParaRPr lang="id-ID" altLang="en-US"/>
          </a:p>
        </p:txBody>
      </p:sp>
      <p:sp>
        <p:nvSpPr>
          <p:cNvPr id="3" name="Content Placeholder 2"/>
          <p:cNvSpPr>
            <a:spLocks noGrp="1"/>
          </p:cNvSpPr>
          <p:nvPr>
            <p:ph idx="1"/>
          </p:nvPr>
        </p:nvSpPr>
        <p:spPr/>
        <p:txBody>
          <a:bodyPr/>
          <a:p>
            <a:r>
              <a:rPr lang="id-ID" altLang="en-US" sz="2400"/>
              <a:t>M</a:t>
            </a:r>
            <a:r>
              <a:rPr lang="en-US" sz="2400"/>
              <a:t>enggunakan pendekatan lexicon dengan menggunakan kamus </a:t>
            </a:r>
            <a:r>
              <a:rPr lang="id-ID" altLang="en-US" sz="2400"/>
              <a:t>lexicon</a:t>
            </a:r>
            <a:r>
              <a:rPr lang="en-US" sz="2400"/>
              <a:t> positif dan negatif</a:t>
            </a:r>
            <a:r>
              <a:rPr lang="id-ID" altLang="en-US" sz="2400"/>
              <a:t>.</a:t>
            </a:r>
            <a:endParaRPr lang="id-ID" altLang="en-US" sz="2400"/>
          </a:p>
          <a:p>
            <a:r>
              <a:rPr lang="id-ID" altLang="en-US" sz="2400"/>
              <a:t>Menentukan apakah data tweet bersentimen positif atau negatif berdasarkan kamus lexicon.</a:t>
            </a:r>
            <a:endParaRPr lang="id-ID"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id-ID" altLang="en-US"/>
              <a:t>Contoh Hasil Labelling</a:t>
            </a:r>
            <a:endParaRPr lang="id-ID" altLang="en-US"/>
          </a:p>
        </p:txBody>
      </p:sp>
      <p:graphicFrame>
        <p:nvGraphicFramePr>
          <p:cNvPr id="4" name="Content Placeholder 3"/>
          <p:cNvGraphicFramePr/>
          <p:nvPr>
            <p:ph idx="1"/>
          </p:nvPr>
        </p:nvGraphicFramePr>
        <p:xfrm>
          <a:off x="228600" y="1143000"/>
          <a:ext cx="8610600" cy="2616200"/>
        </p:xfrm>
        <a:graphic>
          <a:graphicData uri="http://schemas.openxmlformats.org/drawingml/2006/table">
            <a:tbl>
              <a:tblPr firstRow="1" bandRow="1">
                <a:tableStyleId>{5940675A-B579-460E-94D1-54222C63F5DA}</a:tableStyleId>
              </a:tblPr>
              <a:tblGrid>
                <a:gridCol w="2873375"/>
                <a:gridCol w="1600835"/>
                <a:gridCol w="1333500"/>
                <a:gridCol w="1271905"/>
                <a:gridCol w="1530985"/>
              </a:tblGrid>
              <a:tr h="330200">
                <a:tc>
                  <a:txBody>
                    <a:bodyPr/>
                    <a:p>
                      <a:pPr indent="0" algn="ctr">
                        <a:buNone/>
                      </a:pPr>
                      <a:r>
                        <a:rPr lang="en-US" sz="1800" b="0">
                          <a:latin typeface="Times New Roman" panose="02020603050405020304" charset="0"/>
                          <a:cs typeface="Times New Roman" panose="02020603050405020304" charset="0"/>
                        </a:rPr>
                        <a:t>Tweet</a:t>
                      </a:r>
                      <a:endParaRPr lang="en-US" sz="1800" b="0">
                        <a:latin typeface="Times New Roman" panose="02020603050405020304" charset="0"/>
                        <a:ea typeface="Times New Roman" panose="02020603050405020304" charset="0"/>
                        <a:cs typeface="Times New Roman" panose="02020603050405020304" charset="0"/>
                      </a:endParaRPr>
                    </a:p>
                  </a:txBody>
                  <a:tcPr marL="28575" marR="28575" marT="19050" marB="1905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Hasil Preprocessing</a:t>
                      </a:r>
                      <a:endParaRPr lang="en-US" sz="1800" b="0">
                        <a:latin typeface="Times New Roman" panose="02020603050405020304" charset="0"/>
                        <a:ea typeface="Times New Roman" panose="02020603050405020304" charset="0"/>
                        <a:cs typeface="Times New Roman" panose="02020603050405020304" charset="0"/>
                      </a:endParaRPr>
                    </a:p>
                  </a:txBody>
                  <a:tcPr marL="28575" marR="28575" marT="19050" marB="1905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 Kata Positif</a:t>
                      </a:r>
                      <a:endParaRPr lang="en-US" sz="1800" b="0">
                        <a:latin typeface="Times New Roman" panose="02020603050405020304" charset="0"/>
                        <a:ea typeface="Times New Roman" panose="02020603050405020304" charset="0"/>
                        <a:cs typeface="Times New Roman" panose="02020603050405020304" charset="0"/>
                      </a:endParaRPr>
                    </a:p>
                  </a:txBody>
                  <a:tcPr marL="28575" marR="28575" marT="19050" marB="1905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 Kata Negatif</a:t>
                      </a:r>
                      <a:endParaRPr lang="en-US" sz="1800" b="0">
                        <a:latin typeface="Times New Roman" panose="02020603050405020304" charset="0"/>
                        <a:ea typeface="Times New Roman" panose="02020603050405020304" charset="0"/>
                        <a:cs typeface="Times New Roman" panose="02020603050405020304" charset="0"/>
                      </a:endParaRPr>
                    </a:p>
                  </a:txBody>
                  <a:tcPr marL="28575" marR="28575" marT="19050" marB="1905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Hasil Labelling</a:t>
                      </a:r>
                      <a:endParaRPr lang="en-US" sz="1800" b="0">
                        <a:latin typeface="Times New Roman" panose="02020603050405020304" charset="0"/>
                        <a:ea typeface="Times New Roman" panose="02020603050405020304" charset="0"/>
                        <a:cs typeface="Times New Roman" panose="02020603050405020304" charset="0"/>
                      </a:endParaRPr>
                    </a:p>
                  </a:txBody>
                  <a:tcPr marL="28575" marR="28575" marT="19050" marB="1905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93800">
                <a:tc>
                  <a:txBody>
                    <a:bodyPr/>
                    <a:p>
                      <a:pPr indent="0" algn="ctr">
                        <a:buNone/>
                      </a:pPr>
                      <a:r>
                        <a:rPr lang="en-US" sz="1800" b="0">
                          <a:latin typeface="Times New Roman" panose="02020603050405020304" charset="0"/>
                          <a:cs typeface="Times New Roman" panose="02020603050405020304" charset="0"/>
                        </a:rPr>
                        <a:t>@upena @mrtjakarta Semenjak ada dirimu. Dunia terasa indahnya.</a:t>
                      </a:r>
                      <a:endParaRPr lang="en-US" sz="1800" b="0">
                        <a:latin typeface="Times New Roman" panose="02020603050405020304" charset="0"/>
                        <a:ea typeface="Times New Roman" panose="02020603050405020304" charset="0"/>
                        <a:cs typeface="Times New Roman" panose="02020603050405020304" charset="0"/>
                      </a:endParaRPr>
                    </a:p>
                  </a:txBody>
                  <a:tcPr marL="28575" marR="28575" marT="19050" marB="1905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semenjak ada dirimu dunia </a:t>
                      </a:r>
                      <a:r>
                        <a:rPr lang="en-US" sz="1800" b="0">
                          <a:solidFill>
                            <a:srgbClr val="0000FF"/>
                          </a:solidFill>
                          <a:latin typeface="Times New Roman" panose="02020603050405020304" charset="0"/>
                          <a:cs typeface="Times New Roman" panose="02020603050405020304" charset="0"/>
                        </a:rPr>
                        <a:t>indahnya</a:t>
                      </a:r>
                      <a:endParaRPr lang="en-US" sz="1800" b="0">
                        <a:latin typeface="Times New Roman" panose="02020603050405020304" charset="0"/>
                        <a:ea typeface="Times New Roman" panose="02020603050405020304" charset="0"/>
                        <a:cs typeface="Times New Roman" panose="02020603050405020304" charset="0"/>
                      </a:endParaRPr>
                    </a:p>
                  </a:txBody>
                  <a:tcPr marL="28575" marR="28575" marT="19050" marB="1905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1</a:t>
                      </a:r>
                      <a:endParaRPr lang="en-US" sz="1800" b="0">
                        <a:latin typeface="Times New Roman" panose="02020603050405020304" charset="0"/>
                        <a:ea typeface="Times New Roman" panose="02020603050405020304" charset="0"/>
                        <a:cs typeface="Times New Roman" panose="02020603050405020304" charset="0"/>
                      </a:endParaRPr>
                    </a:p>
                  </a:txBody>
                  <a:tcPr marL="28575" marR="28575" marT="19050" marB="1905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0</a:t>
                      </a:r>
                      <a:endParaRPr lang="en-US" sz="1800" b="0">
                        <a:latin typeface="Times New Roman" panose="02020603050405020304" charset="0"/>
                        <a:ea typeface="Times New Roman" panose="02020603050405020304" charset="0"/>
                        <a:cs typeface="Times New Roman" panose="02020603050405020304" charset="0"/>
                      </a:endParaRPr>
                    </a:p>
                  </a:txBody>
                  <a:tcPr marL="28575" marR="28575" marT="19050" marB="1905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positif</a:t>
                      </a:r>
                      <a:endParaRPr lang="en-US" sz="1800" b="0">
                        <a:latin typeface="Times New Roman" panose="02020603050405020304" charset="0"/>
                        <a:ea typeface="Times New Roman" panose="02020603050405020304" charset="0"/>
                        <a:cs typeface="Times New Roman" panose="02020603050405020304" charset="0"/>
                      </a:endParaRPr>
                    </a:p>
                  </a:txBody>
                  <a:tcPr marL="28575" marR="28575" marT="19050" marB="1905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92200">
                <a:tc>
                  <a:txBody>
                    <a:bodyPr/>
                    <a:p>
                      <a:pPr indent="0" algn="ctr">
                        <a:buNone/>
                      </a:pPr>
                      <a:r>
                        <a:rPr lang="en-US" sz="1800" b="0">
                          <a:latin typeface="Times New Roman" panose="02020603050405020304" charset="0"/>
                          <a:cs typeface="Times New Roman" panose="02020603050405020304" charset="0"/>
                        </a:rPr>
                        <a:t>@dondiindrayana @mrtjakarta @DKIJakarta Memang baunya sangat menyengat dan membuat sesak napas</a:t>
                      </a:r>
                      <a:endParaRPr lang="en-US" sz="1800" b="0">
                        <a:latin typeface="Times New Roman" panose="02020603050405020304" charset="0"/>
                        <a:ea typeface="Times New Roman" panose="02020603050405020304" charset="0"/>
                        <a:cs typeface="Times New Roman" panose="02020603050405020304" charset="0"/>
                      </a:endParaRPr>
                    </a:p>
                  </a:txBody>
                  <a:tcPr marL="28575" marR="28575" marT="19050" marB="1905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baunya menyengat </a:t>
                      </a:r>
                      <a:r>
                        <a:rPr lang="en-US" sz="1800" b="0">
                          <a:solidFill>
                            <a:srgbClr val="C00000"/>
                          </a:solidFill>
                          <a:latin typeface="Times New Roman" panose="02020603050405020304" charset="0"/>
                          <a:cs typeface="Times New Roman" panose="02020603050405020304" charset="0"/>
                        </a:rPr>
                        <a:t>sesak</a:t>
                      </a:r>
                      <a:r>
                        <a:rPr lang="en-US" sz="1800" b="0">
                          <a:latin typeface="Times New Roman" panose="02020603050405020304" charset="0"/>
                          <a:cs typeface="Times New Roman" panose="02020603050405020304" charset="0"/>
                        </a:rPr>
                        <a:t> napas</a:t>
                      </a:r>
                      <a:endParaRPr lang="en-US" sz="1800" b="0">
                        <a:latin typeface="Times New Roman" panose="02020603050405020304" charset="0"/>
                        <a:ea typeface="Times New Roman" panose="02020603050405020304" charset="0"/>
                        <a:cs typeface="Times New Roman" panose="02020603050405020304" charset="0"/>
                      </a:endParaRPr>
                    </a:p>
                  </a:txBody>
                  <a:tcPr marL="28575" marR="28575" marT="19050" marB="1905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0</a:t>
                      </a:r>
                      <a:endParaRPr lang="en-US" sz="1800" b="0">
                        <a:latin typeface="Times New Roman" panose="02020603050405020304" charset="0"/>
                        <a:ea typeface="Times New Roman" panose="02020603050405020304" charset="0"/>
                        <a:cs typeface="Times New Roman" panose="02020603050405020304" charset="0"/>
                      </a:endParaRPr>
                    </a:p>
                  </a:txBody>
                  <a:tcPr marL="28575" marR="28575" marT="19050" marB="1905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1</a:t>
                      </a:r>
                      <a:endParaRPr lang="en-US" sz="1800" b="0">
                        <a:latin typeface="Times New Roman" panose="02020603050405020304" charset="0"/>
                        <a:ea typeface="Times New Roman" panose="02020603050405020304" charset="0"/>
                        <a:cs typeface="Times New Roman" panose="02020603050405020304" charset="0"/>
                      </a:endParaRPr>
                    </a:p>
                  </a:txBody>
                  <a:tcPr marL="28575" marR="28575" marT="19050" marB="1905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charset="0"/>
                          <a:cs typeface="Times New Roman" panose="02020603050405020304" charset="0"/>
                        </a:rPr>
                        <a:t>negatif</a:t>
                      </a:r>
                      <a:endParaRPr lang="en-US" sz="1800" b="0">
                        <a:latin typeface="Times New Roman" panose="02020603050405020304" charset="0"/>
                        <a:ea typeface="Times New Roman" panose="02020603050405020304" charset="0"/>
                        <a:cs typeface="Times New Roman" panose="02020603050405020304" charset="0"/>
                      </a:endParaRPr>
                    </a:p>
                  </a:txBody>
                  <a:tcPr marL="28575" marR="28575" marT="19050" marB="1905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3965</Words>
  <Application>WPS Presentation</Application>
  <PresentationFormat>On-screen Show (4:3)</PresentationFormat>
  <Paragraphs>311</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Arial</vt:lpstr>
      <vt:lpstr>SimSun</vt:lpstr>
      <vt:lpstr>Wingdings</vt:lpstr>
      <vt:lpstr>Calibri</vt:lpstr>
      <vt:lpstr>Times New Roman</vt:lpstr>
      <vt:lpstr>Microsoft YaHei</vt:lpstr>
      <vt:lpstr>Arial Unicode MS</vt:lpstr>
      <vt:lpstr>Office Theme</vt:lpstr>
      <vt:lpstr>ANALISIS SENTIMEN PENGGUNA TWITTER TERHADAP MRT JAKARTA MENGGUNAKAN METODE MULTINOMIAL NAIVE BAYES</vt:lpstr>
      <vt:lpstr>Latar Belakang </vt:lpstr>
      <vt:lpstr>Tujuan Penelitian</vt:lpstr>
      <vt:lpstr>Rangkaian Alur Proses</vt:lpstr>
      <vt:lpstr>Data Tweet</vt:lpstr>
      <vt:lpstr>Contoh Data Tweet</vt:lpstr>
      <vt:lpstr>Preprocessing Dataset</vt:lpstr>
      <vt:lpstr>Labelling Dataset</vt:lpstr>
      <vt:lpstr>Contoh Hasil Labelling</vt:lpstr>
      <vt:lpstr>Visualisasi</vt:lpstr>
      <vt:lpstr>Proses Modelling</vt:lpstr>
      <vt:lpstr>Contoh Ekstraksi Fitur</vt:lpstr>
      <vt:lpstr>Pengaruh Fitur terhadap Model Klasifikasi</vt:lpstr>
      <vt:lpstr>Train Model</vt:lpstr>
      <vt:lpstr>Evaluasi Model</vt:lpstr>
      <vt:lpstr>Prediksi Data Baru</vt:lpstr>
      <vt:lpstr>Kesimpulan</vt:lpstr>
      <vt:lpstr>Saran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Skripsi Tito</dc:title>
  <dc:creator>achsan</dc:creator>
  <cp:lastModifiedBy>Ario Waskito</cp:lastModifiedBy>
  <cp:revision>119</cp:revision>
  <dcterms:created xsi:type="dcterms:W3CDTF">2011-02-25T14:46:00Z</dcterms:created>
  <dcterms:modified xsi:type="dcterms:W3CDTF">2019-09-26T05:27:29Z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1033-11.2.0.8970</vt:lpwstr>
  </property>
</Properties>
</file>