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dcEIwjnOaZsCFbdu2iRp1G86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38875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2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16" name="Google Shape;16;p12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 title and description 1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31882" r="25713" t="8095"/>
          <a:stretch/>
        </p:blipFill>
        <p:spPr>
          <a:xfrm>
            <a:off x="0" y="0"/>
            <a:ext cx="6100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-100" y="0"/>
            <a:ext cx="6096000" cy="6858000"/>
          </a:xfrm>
          <a:prstGeom prst="rect">
            <a:avLst/>
          </a:prstGeom>
          <a:solidFill>
            <a:srgbClr val="FFC000">
              <a:alpha val="67843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17" name="Google Shape;11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1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rgbClr val="C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13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25" name="Google Shape;25;p13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30" name="Google Shape;30;p14"/>
          <p:cNvPicPr preferRelativeResize="0"/>
          <p:nvPr/>
        </p:nvPicPr>
        <p:blipFill rotWithShape="1">
          <a:blip r:embed="rId2">
            <a:alphaModFix/>
          </a:blip>
          <a:srcRect b="26445" l="9049" r="54351" t="12064"/>
          <a:stretch/>
        </p:blipFill>
        <p:spPr>
          <a:xfrm>
            <a:off x="1" y="-66"/>
            <a:ext cx="6096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/>
          <p:nvPr/>
        </p:nvSpPr>
        <p:spPr>
          <a:xfrm>
            <a:off x="2200" y="0"/>
            <a:ext cx="6091600" cy="6858000"/>
          </a:xfrm>
          <a:prstGeom prst="rect">
            <a:avLst/>
          </a:prstGeom>
          <a:solidFill>
            <a:srgbClr val="002060">
              <a:alpha val="67843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3" name="Google Shape;3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4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381733" y="633313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0" y="1"/>
            <a:ext cx="12192000" cy="62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5"/>
          <p:cNvGrpSpPr/>
          <p:nvPr/>
        </p:nvGrpSpPr>
        <p:grpSpPr>
          <a:xfrm>
            <a:off x="6750966" y="1751119"/>
            <a:ext cx="4613105" cy="3560735"/>
            <a:chOff x="3553042" y="1657806"/>
            <a:chExt cx="3461100" cy="2671532"/>
          </a:xfrm>
        </p:grpSpPr>
        <p:sp>
          <p:nvSpPr>
            <p:cNvPr id="46" name="Google Shape;46;p15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omponent Detail" id="54" name="Google Shape;54;p15"/>
          <p:cNvPicPr preferRelativeResize="0"/>
          <p:nvPr/>
        </p:nvPicPr>
        <p:blipFill rotWithShape="1">
          <a:blip r:embed="rId2">
            <a:alphaModFix/>
          </a:blip>
          <a:srcRect b="25075" l="0" r="0" t="0"/>
          <a:stretch/>
        </p:blipFill>
        <p:spPr>
          <a:xfrm>
            <a:off x="6882301" y="1866389"/>
            <a:ext cx="4350433" cy="244456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/>
          <p:nvPr/>
        </p:nvSpPr>
        <p:spPr>
          <a:xfrm flipH="1">
            <a:off x="6874929" y="1869102"/>
            <a:ext cx="4358103" cy="2417324"/>
          </a:xfrm>
          <a:prstGeom prst="rtTriangle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5"/>
          <p:cNvGrpSpPr/>
          <p:nvPr/>
        </p:nvGrpSpPr>
        <p:grpSpPr>
          <a:xfrm>
            <a:off x="10222242" y="2770503"/>
            <a:ext cx="1530905" cy="3043684"/>
            <a:chOff x="7666681" y="2077877"/>
            <a:chExt cx="1148179" cy="2282763"/>
          </a:xfrm>
        </p:grpSpPr>
        <p:grpSp>
          <p:nvGrpSpPr>
            <p:cNvPr id="57" name="Google Shape;57;p15"/>
            <p:cNvGrpSpPr/>
            <p:nvPr/>
          </p:nvGrpSpPr>
          <p:grpSpPr>
            <a:xfrm>
              <a:off x="7666681" y="2077877"/>
              <a:ext cx="1148179" cy="2282763"/>
              <a:chOff x="3983627" y="1676395"/>
              <a:chExt cx="1449538" cy="2881913"/>
            </a:xfrm>
          </p:grpSpPr>
          <p:sp>
            <p:nvSpPr>
              <p:cNvPr id="58" name="Google Shape;58;p15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obile View" id="61" name="Google Shape;61;p15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5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2244" y="-38875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5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6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74" name="Google Shape;74;p16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71552" y="2772834"/>
            <a:ext cx="5124449" cy="3014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6257288" y="2772834"/>
            <a:ext cx="5124449" cy="3014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7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85" name="Google Shape;85;p17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9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99" name="Google Shape;99;p19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2244" y="-11289"/>
            <a:ext cx="5827512" cy="6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0"/>
          <p:cNvGrpSpPr/>
          <p:nvPr/>
        </p:nvGrpSpPr>
        <p:grpSpPr>
          <a:xfrm>
            <a:off x="1068279" y="1598615"/>
            <a:ext cx="1491556" cy="63554"/>
            <a:chOff x="801209" y="1198961"/>
            <a:chExt cx="1118667" cy="47665"/>
          </a:xfrm>
        </p:grpSpPr>
        <p:sp>
          <p:nvSpPr>
            <p:cNvPr id="110" name="Google Shape;110;p20"/>
            <p:cNvSpPr/>
            <p:nvPr/>
          </p:nvSpPr>
          <p:spPr>
            <a:xfrm rot="-54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rot="-54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972600" y="1763267"/>
            <a:ext cx="5708616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n-US" sz="4400"/>
              <a:t>PROBLEM:</a:t>
            </a:r>
            <a:br>
              <a:rPr lang="en-US" sz="4400"/>
            </a:br>
            <a:r>
              <a:rPr lang="en-US" sz="3200"/>
              <a:t>Big Data Challenge (BDC)</a:t>
            </a:r>
            <a:br>
              <a:rPr lang="en-US" sz="3200"/>
            </a:br>
            <a:r>
              <a:rPr lang="en-US" sz="3200"/>
              <a:t>Satria Data 2022</a:t>
            </a:r>
            <a:endParaRPr sz="4400"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972600" y="4053267"/>
            <a:ext cx="50504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Tim BDC Satria Data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Diskualifikasi atau sanksi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Diskualifikasi atau sanksi akan diberlakukan terhadap peserta lomba yang karyanya: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800" u="none" strike="noStrike">
                <a:latin typeface="Cambria"/>
                <a:ea typeface="Cambria"/>
                <a:cs typeface="Cambria"/>
                <a:sym typeface="Cambria"/>
              </a:rPr>
              <a:t>Tidak sesuai dengan ketentuan dalam panduan, seperti tema/topik, data, </a:t>
            </a:r>
            <a:r>
              <a:rPr i="1" lang="en-US" sz="1800" u="none" strike="noStrike">
                <a:latin typeface="Cambria"/>
                <a:ea typeface="Cambria"/>
                <a:cs typeface="Cambria"/>
                <a:sym typeface="Cambria"/>
              </a:rPr>
              <a:t>template</a:t>
            </a:r>
            <a:r>
              <a:rPr lang="en-US" sz="1800" u="none" strike="noStrike">
                <a:latin typeface="Cambria"/>
                <a:ea typeface="Cambria"/>
                <a:cs typeface="Cambria"/>
                <a:sym typeface="Cambria"/>
              </a:rPr>
              <a:t>, dan sebagainya.</a:t>
            </a:r>
            <a:endParaRPr sz="1800" u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800" u="none" strike="noStrike">
                <a:latin typeface="Cambria"/>
                <a:ea typeface="Cambria"/>
                <a:cs typeface="Cambria"/>
                <a:sym typeface="Cambria"/>
              </a:rPr>
              <a:t>Terbukti melakukan plagiarisme.</a:t>
            </a:r>
            <a:endParaRPr sz="1800" u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800" u="none" strike="noStrike">
                <a:latin typeface="Cambria"/>
                <a:ea typeface="Cambria"/>
                <a:cs typeface="Cambria"/>
                <a:sym typeface="Cambria"/>
              </a:rPr>
              <a:t>Peserta yang melakukan kecurangan, seperti melakukan prediksi secara manual.</a:t>
            </a:r>
            <a:endParaRPr sz="1800" u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en-US"/>
              <a:t>Pendahuluan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Jaminan sosial berupa asuransi kesehatan banyak diminati masyarakat karena manfaat yang dirasakannya. </a:t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Badan Penyelenggara Jaminan Sosial Kesehatan (BPJS Kesehatan) merupakan penyelenggara program jaminan sosial di bidang kesehatan bagi seluruh rakyat Indonedia. </a:t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-US" sz="1800"/>
              <a:t>Peserta BPJS Kesehatan memperoleh manfaat berupa layanan kesehatan di fasilitas Kesehatan se-Indonesia.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Pelayanan Kesehatan Tingkat Pertama</a:t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Pelayanan Kesehatan Tingkat Pertama adalah pelayanan kesehatan perorangan yang bersifat non spesialistik (primer) meliputi pelayanan rawat jalan dan rawat inap yang diberikan oleh Fasilitas Kesehatan Tingkat Pertama (FKTP) meliputi: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US" sz="1600"/>
              <a:t>Puskesmas atau yang setara</a:t>
            </a:r>
            <a:endParaRPr sz="1600"/>
          </a:p>
          <a:p>
            <a: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US" sz="1600"/>
              <a:t>Praktik Mandiri Dokter</a:t>
            </a:r>
            <a:endParaRPr sz="1600"/>
          </a:p>
          <a:p>
            <a: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US" sz="1600"/>
              <a:t>Praktik Mandiri Dokter Gigi</a:t>
            </a:r>
            <a:endParaRPr/>
          </a:p>
          <a:p>
            <a: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US" sz="1600"/>
              <a:t>Klinik pertama atau yang setara termasuk fasilitas kesehatan tingkat pertama milik TNI/Polri</a:t>
            </a:r>
            <a:endParaRPr sz="1600"/>
          </a:p>
          <a:p>
            <a: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US" sz="1600"/>
              <a:t>Rumah Sakit Kelas D Pratama atau yang setara</a:t>
            </a:r>
            <a:endParaRPr sz="1600"/>
          </a:p>
          <a:p>
            <a: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○"/>
            </a:pPr>
            <a:r>
              <a:rPr lang="en-US" sz="1600"/>
              <a:t>Faskes Penunjang: Apotik dan Laboratorim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58" name="Google Shape;158;p4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2" type="body"/>
          </p:nvPr>
        </p:nvSpPr>
        <p:spPr>
          <a:xfrm>
            <a:off x="6376416" y="1803500"/>
            <a:ext cx="5401055" cy="4134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Untuk keperluan mengefektifkan pengelolaan anggaran BPJS Kesehatan, maka pada lomba BDC Satria Data 2022 Anda ditantang untuk melakukan prediksi status pulang peserta berdasarkan data FKTP BPJS Kesehatan.</a:t>
            </a:r>
            <a:endParaRPr/>
          </a:p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Bangun pemodelan untuk klasifikasi status pulang peserta menjadi “Sehat” dan “Belum_Sehat” dengan memanfaatkan data train. </a:t>
            </a:r>
            <a:endParaRPr/>
          </a:p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Lakukan prediksi kelas status pulang peserta pada data test.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Data yang digunakan dalam BDC merupakan catatan kunjungan dari peserta BPJS Kesehatan ke Fasilitas Kesehatan Tingkat Pertama (FKTP) selama tahun 2015 hingga 2020.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Data kunjungan FKTP BPJS Kesehatan disimpan dalam format </a:t>
            </a:r>
            <a:r>
              <a:rPr i="1" lang="en-US" sz="1800"/>
              <a:t>plain text </a:t>
            </a:r>
            <a:r>
              <a:rPr lang="en-US" sz="1800"/>
              <a:t>(.txt), antar </a:t>
            </a:r>
            <a:r>
              <a:rPr i="1" lang="en-US" sz="1800"/>
              <a:t>cell data </a:t>
            </a:r>
            <a:r>
              <a:rPr lang="en-US" sz="1800"/>
              <a:t>dipisahkan dengan koma. Urutan </a:t>
            </a:r>
            <a:r>
              <a:rPr i="1" lang="en-US" sz="1800"/>
              <a:t>cell</a:t>
            </a:r>
            <a:r>
              <a:rPr lang="en-US" sz="1800"/>
              <a:t> dari kiri ke kanan, sesuai dengan nama variabel yang tersedia dalam file metadata.</a:t>
            </a:r>
            <a:endParaRPr/>
          </a:p>
          <a:p>
            <a:pPr indent="0" lvl="0" marL="146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Data untuk peserta BDC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Peserta akan mendapatkan dua jenis data yaitu: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800"/>
              <a:t>Data train FKTP yang disimpan dalam train_fktp.txt</a:t>
            </a:r>
            <a:endParaRPr sz="18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1800"/>
              <a:t>Data ini berisi 4,056,898 baris data kunjungan dengan 26 kolom, termasuk kolom target.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800"/>
              <a:t>Data test FKTP yang disimpan dalam test_fktp.txt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1800"/>
              <a:t>Data ini berisi 1,014,225 baris data kunjungan yang harus diprediksi dengan model yang diperoleh peserta BDC.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Pengumpulan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Peserta BDC mengumpulkan hanya hasil prediksi kelas status pulang peserta untuk data test dalam file berformat </a:t>
            </a:r>
            <a:r>
              <a:rPr i="1" lang="en-US" sz="2000"/>
              <a:t>comma separated value (csv).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Gunakan file submission.csv untuk mengumpulkan jawaban</a:t>
            </a:r>
            <a:endParaRPr sz="20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Pengukuran yang digunakan oleh Tim Juri BDC pada tahap penyisihan adalah </a:t>
            </a:r>
            <a:r>
              <a:rPr i="1" lang="en-US" sz="2000"/>
              <a:t>F1-Score.</a:t>
            </a:r>
            <a:endParaRPr i="1" sz="20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Gunakan pengkodean: 0 = Belum_Sehat dan 1 = Sehat</a:t>
            </a:r>
            <a:endParaRPr i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n-US"/>
              <a:t>BATASAN</a:t>
            </a:r>
            <a:endParaRPr/>
          </a:p>
        </p:txBody>
      </p:sp>
      <p:sp>
        <p:nvSpPr>
          <p:cNvPr id="183" name="Google Shape;183;p8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Peserta dilarang menggunakan data lain, selain dari data yang telah ditetapkan oleh tim BDC Satria Data 2022. </a:t>
            </a:r>
            <a:endParaRPr/>
          </a:p>
          <a:p>
            <a:pPr indent="-4148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Peserta dilarang mengacak urutan pada file submission.csv ketika melakukan pengumpulan jawaban.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LANJUTAN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971551" y="2696634"/>
            <a:ext cx="10253133" cy="363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Berdasarkan metrik pengukuran, Tim Juri BDC akan mengambil 20 tim dengan metrik pengukuran tertinggi.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Selanjutnya, kedua puluh tim akan mendapatkan problem kedua untuk diselesaikan.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Problem kedua akan diberikan pada tanggal </a:t>
            </a:r>
            <a:r>
              <a:rPr b="1" lang="en-US" sz="1800">
                <a:highlight>
                  <a:srgbClr val="FFFF00"/>
                </a:highlight>
              </a:rPr>
              <a:t>30 Oktober 2022. </a:t>
            </a:r>
            <a:endParaRPr sz="18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Berdasarkan pengerjaan problem tersebut, Tim Juri BDC akan menyeleksi 10 tim terbaik sebagai Finalis BDC Satria Data 2022.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Peserta memiliki waktu untuk menyelesaikan problem kedua hingga </a:t>
            </a:r>
            <a:r>
              <a:rPr b="1" lang="en-US" sz="1800">
                <a:highlight>
                  <a:srgbClr val="FFFF00"/>
                </a:highlight>
              </a:rPr>
              <a:t>12 November 2022.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edit Earning Templa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2022-10-14T12:10:57Z</dcterms:created>
  <dc:creator>Arum Handini Primandari</dc:creator>
</cp:coreProperties>
</file>