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ubik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ubik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italic.fntdata"/><Relationship Id="rId25" Type="http://schemas.openxmlformats.org/officeDocument/2006/relationships/font" Target="fonts/Rubik-bold.fntdata"/><Relationship Id="rId27" Type="http://schemas.openxmlformats.org/officeDocument/2006/relationships/font" Target="fonts/Rubik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831c1a0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831c1a0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831c1a0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831c1a0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601158ad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601158ad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4831c1a08e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4831c1a08e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4831c1a08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4831c1a08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831c1a08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831c1a08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601158ad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601158ad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4832b086c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4832b086c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a5c973d2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a5c973d2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4601158ad0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4601158ad0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601158ad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601158ad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4831c1a08e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4831c1a08e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a50376f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a50376f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831c1a08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831c1a08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4831c1a08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4831c1a08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4831c1a08e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4831c1a08e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831c1a0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831c1a0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009900" y="2393225"/>
            <a:ext cx="6070500" cy="23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F2030"/>
                </a:solidFill>
                <a:latin typeface="Rubik"/>
                <a:ea typeface="Rubik"/>
                <a:cs typeface="Rubik"/>
                <a:sym typeface="Rubik"/>
              </a:rPr>
              <a:t>Metodología de Enseñanza - Aprendizaje</a:t>
            </a:r>
            <a:endParaRPr sz="2400">
              <a:solidFill>
                <a:srgbClr val="0F203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123625" y="2199425"/>
            <a:ext cx="419400" cy="41400"/>
          </a:xfrm>
          <a:prstGeom prst="roundRect">
            <a:avLst>
              <a:gd fmla="val 50000" name="adj"/>
            </a:avLst>
          </a:prstGeom>
          <a:solidFill>
            <a:srgbClr val="91CC4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043550" y="1717525"/>
            <a:ext cx="33054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1CC44"/>
                </a:solidFill>
                <a:latin typeface="Rubik"/>
                <a:ea typeface="Rubik"/>
                <a:cs typeface="Rubik"/>
                <a:sym typeface="Rubik"/>
              </a:rPr>
              <a:t>D A T A  S C I E N C E</a:t>
            </a:r>
            <a:endParaRPr sz="1000">
              <a:solidFill>
                <a:srgbClr val="91CC44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117100" y="4188275"/>
            <a:ext cx="2142900" cy="1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CACAC"/>
                </a:solidFill>
                <a:latin typeface="Rubik"/>
                <a:ea typeface="Rubik"/>
                <a:cs typeface="Rubik"/>
                <a:sym typeface="Rubik"/>
              </a:rPr>
              <a:t>Comisión/Clase/Versión/Autor</a:t>
            </a:r>
            <a:endParaRPr sz="1000">
              <a:solidFill>
                <a:srgbClr val="ACACAC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2"/>
          <p:cNvSpPr txBox="1"/>
          <p:nvPr/>
        </p:nvSpPr>
        <p:spPr>
          <a:xfrm>
            <a:off x="468150" y="1962100"/>
            <a:ext cx="81963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Responsabilidad </a:t>
            </a:r>
            <a:r>
              <a:rPr b="1" lang="en" sz="3500">
                <a:latin typeface="Rubik"/>
                <a:ea typeface="Rubik"/>
                <a:cs typeface="Rubik"/>
                <a:sym typeface="Rubik"/>
              </a:rPr>
              <a:t>compartida</a:t>
            </a:r>
            <a:endParaRPr b="1" sz="35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Respeto </a:t>
            </a:r>
            <a:r>
              <a:rPr b="1"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mutuo</a:t>
            </a:r>
            <a:b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Cuidado del espacio</a:t>
            </a:r>
            <a:endParaRPr sz="3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/>
        </p:nvSpPr>
        <p:spPr>
          <a:xfrm>
            <a:off x="436125" y="1806300"/>
            <a:ext cx="8196300" cy="28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Aprendizaje</a:t>
            </a: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sz="3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autónomo y significativo</a:t>
            </a:r>
            <a:endParaRPr b="1" sz="3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por </a:t>
            </a:r>
            <a:r>
              <a:rPr b="1"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Proyectos</a:t>
            </a:r>
            <a:endParaRPr sz="3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/>
        </p:nvSpPr>
        <p:spPr>
          <a:xfrm>
            <a:off x="377700" y="1863400"/>
            <a:ext cx="8388600" cy="29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Experiencia </a:t>
            </a:r>
            <a:r>
              <a:rPr b="1" lang="en" sz="3500">
                <a:latin typeface="Rubik"/>
                <a:ea typeface="Rubik"/>
                <a:cs typeface="Rubik"/>
                <a:sym typeface="Rubik"/>
              </a:rPr>
              <a:t>integral:</a:t>
            </a:r>
            <a:r>
              <a:rPr b="1"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br>
              <a:rPr b="1"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b="1"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Mentores + Tutora </a:t>
            </a:r>
            <a:b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Teoría + práctica</a:t>
            </a:r>
            <a:endParaRPr sz="3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632" y="0"/>
            <a:ext cx="780674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5"/>
          <p:cNvSpPr txBox="1"/>
          <p:nvPr/>
        </p:nvSpPr>
        <p:spPr>
          <a:xfrm>
            <a:off x="1216775" y="1986975"/>
            <a:ext cx="6537000" cy="31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>
                <a:latin typeface="Rubik"/>
                <a:ea typeface="Rubik"/>
                <a:cs typeface="Rubik"/>
                <a:sym typeface="Rubik"/>
              </a:rPr>
              <a:t>“Si lo escucho lo olvido, si lo veo lo recuerdo, si lo hago lo comprendo”</a:t>
            </a:r>
            <a:r>
              <a:rPr lang="en" sz="2500">
                <a:latin typeface="Rubik"/>
                <a:ea typeface="Rubik"/>
                <a:cs typeface="Rubik"/>
                <a:sym typeface="Rubik"/>
              </a:rPr>
              <a:t> </a:t>
            </a:r>
            <a:endParaRPr sz="25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00">
                <a:latin typeface="Rubik"/>
                <a:ea typeface="Rubik"/>
                <a:cs typeface="Rubik"/>
                <a:sym typeface="Rubik"/>
              </a:rPr>
              <a:t>Confucio</a:t>
            </a:r>
            <a:br>
              <a:rPr lang="en" sz="2500">
                <a:latin typeface="Rubik"/>
                <a:ea typeface="Rubik"/>
                <a:cs typeface="Rubik"/>
                <a:sym typeface="Rubik"/>
              </a:rPr>
            </a:br>
            <a:endParaRPr sz="25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/>
        </p:nvSpPr>
        <p:spPr>
          <a:xfrm>
            <a:off x="372000" y="2093125"/>
            <a:ext cx="8388600" cy="19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Metodología </a:t>
            </a:r>
            <a:r>
              <a:rPr b="1" lang="en" sz="3500">
                <a:latin typeface="Rubik"/>
                <a:ea typeface="Rubik"/>
                <a:cs typeface="Rubik"/>
                <a:sym typeface="Rubik"/>
              </a:rPr>
              <a:t>BLENDED</a:t>
            </a:r>
            <a:endParaRPr b="1" sz="35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 </a:t>
            </a:r>
            <a:b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Plataforma + Experiencia presencial</a:t>
            </a:r>
            <a:endParaRPr sz="3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Rubik"/>
              <a:buChar char="●"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149100" y="1987100"/>
            <a:ext cx="83886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La </a:t>
            </a:r>
            <a:r>
              <a:rPr b="1" lang="en" sz="3500">
                <a:latin typeface="Rubik"/>
                <a:ea typeface="Rubik"/>
                <a:cs typeface="Rubik"/>
                <a:sym typeface="Rubik"/>
              </a:rPr>
              <a:t>heterogeneidad </a:t>
            </a:r>
            <a:br>
              <a:rPr b="1" lang="en" sz="3500">
                <a:latin typeface="Rubik"/>
                <a:ea typeface="Rubik"/>
                <a:cs typeface="Rubik"/>
                <a:sym typeface="Rubik"/>
              </a:rPr>
            </a:br>
            <a:r>
              <a:rPr lang="en" sz="3500">
                <a:latin typeface="Rubik"/>
                <a:ea typeface="Rubik"/>
                <a:cs typeface="Rubik"/>
                <a:sym typeface="Rubik"/>
              </a:rPr>
              <a:t>como un desafío positivo</a:t>
            </a:r>
            <a:endParaRPr sz="35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/>
        </p:nvSpPr>
        <p:spPr>
          <a:xfrm>
            <a:off x="2411425" y="22062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2750" y="0"/>
            <a:ext cx="691849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"/>
          <p:cNvSpPr txBox="1"/>
          <p:nvPr/>
        </p:nvSpPr>
        <p:spPr>
          <a:xfrm>
            <a:off x="2411425" y="2206200"/>
            <a:ext cx="7336800" cy="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844350" y="1365650"/>
            <a:ext cx="4007700" cy="37140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9"/>
          <p:cNvSpPr/>
          <p:nvPr/>
        </p:nvSpPr>
        <p:spPr>
          <a:xfrm>
            <a:off x="4302450" y="1161425"/>
            <a:ext cx="4007700" cy="36342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9"/>
          <p:cNvSpPr txBox="1"/>
          <p:nvPr/>
        </p:nvSpPr>
        <p:spPr>
          <a:xfrm>
            <a:off x="5351800" y="-383950"/>
            <a:ext cx="21933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                      TUTORA</a:t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1538450" y="-332650"/>
            <a:ext cx="2379000" cy="13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ubik"/>
                <a:ea typeface="Rubik"/>
                <a:cs typeface="Rubik"/>
                <a:sym typeface="Rubik"/>
              </a:rPr>
              <a:t>                      MENTORES</a:t>
            </a:r>
            <a:endParaRPr sz="3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"/>
          <p:cNvSpPr txBox="1"/>
          <p:nvPr/>
        </p:nvSpPr>
        <p:spPr>
          <a:xfrm>
            <a:off x="1174600" y="1983675"/>
            <a:ext cx="30966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ubik"/>
              <a:buChar char="●"/>
            </a:pPr>
            <a:r>
              <a:rPr lang="en" sz="2000">
                <a:latin typeface="Rubik"/>
                <a:ea typeface="Rubik"/>
                <a:cs typeface="Rubik"/>
                <a:sym typeface="Rubik"/>
              </a:rPr>
              <a:t>Guía Data Science</a:t>
            </a:r>
            <a:endParaRPr sz="2000"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Font typeface="Rubik"/>
              <a:buChar char="●"/>
            </a:pPr>
            <a:r>
              <a:rPr lang="en" sz="2000">
                <a:latin typeface="Rubik"/>
                <a:ea typeface="Rubik"/>
                <a:cs typeface="Rubik"/>
                <a:sym typeface="Rubik"/>
              </a:rPr>
              <a:t>Facilitador del contenido teórico</a:t>
            </a:r>
            <a:endParaRPr sz="2000"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Font typeface="Rubik"/>
              <a:buChar char="●"/>
            </a:pPr>
            <a:r>
              <a:rPr lang="en" sz="2000">
                <a:latin typeface="Rubik"/>
                <a:ea typeface="Rubik"/>
                <a:cs typeface="Rubik"/>
                <a:sym typeface="Rubik"/>
              </a:rPr>
              <a:t>Acompañamiento en el aprendizaje de las herramientas de trabajo</a:t>
            </a:r>
            <a:endParaRPr sz="20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4" name="Google Shape;244;p29"/>
          <p:cNvSpPr txBox="1"/>
          <p:nvPr/>
        </p:nvSpPr>
        <p:spPr>
          <a:xfrm>
            <a:off x="4753275" y="1558600"/>
            <a:ext cx="3096600" cy="2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ubik"/>
              <a:buChar char="●"/>
            </a:pPr>
            <a:r>
              <a:rPr lang="en" sz="2000">
                <a:latin typeface="Rubik"/>
                <a:ea typeface="Rubik"/>
                <a:cs typeface="Rubik"/>
                <a:sym typeface="Rubik"/>
              </a:rPr>
              <a:t>Acompañante en el proceso de aprendizaje y de enseñanza</a:t>
            </a:r>
            <a:endParaRPr sz="2000">
              <a:latin typeface="Rubik"/>
              <a:ea typeface="Rubik"/>
              <a:cs typeface="Rubik"/>
              <a:sym typeface="Rubik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ubik"/>
              <a:buChar char="●"/>
            </a:pPr>
            <a:r>
              <a:rPr lang="en" sz="2000">
                <a:latin typeface="Rubik"/>
                <a:ea typeface="Rubik"/>
                <a:cs typeface="Rubik"/>
                <a:sym typeface="Rubik"/>
              </a:rPr>
              <a:t>Desarrollo de habilidades blandas:</a:t>
            </a:r>
            <a:br>
              <a:rPr lang="en" sz="2000">
                <a:latin typeface="Rubik"/>
                <a:ea typeface="Rubik"/>
                <a:cs typeface="Rubik"/>
                <a:sym typeface="Rubik"/>
              </a:rPr>
            </a:br>
            <a:r>
              <a:rPr lang="en" sz="1500">
                <a:latin typeface="Rubik"/>
                <a:ea typeface="Rubik"/>
                <a:cs typeface="Rubik"/>
                <a:sym typeface="Rubik"/>
              </a:rPr>
              <a:t>COMUNICACIÓN</a:t>
            </a:r>
            <a:br>
              <a:rPr lang="en" sz="1500">
                <a:latin typeface="Rubik"/>
                <a:ea typeface="Rubik"/>
                <a:cs typeface="Rubik"/>
                <a:sym typeface="Rubik"/>
              </a:rPr>
            </a:br>
            <a:r>
              <a:rPr lang="en" sz="1500">
                <a:latin typeface="Rubik"/>
                <a:ea typeface="Rubik"/>
                <a:cs typeface="Rubik"/>
                <a:sym typeface="Rubik"/>
              </a:rPr>
              <a:t>GESTIÓN DE EMOCIONES</a:t>
            </a:r>
            <a:br>
              <a:rPr lang="en" sz="1500">
                <a:latin typeface="Rubik"/>
                <a:ea typeface="Rubik"/>
                <a:cs typeface="Rubik"/>
                <a:sym typeface="Rubik"/>
              </a:rPr>
            </a:br>
            <a:r>
              <a:rPr lang="en" sz="1500">
                <a:latin typeface="Rubik"/>
                <a:ea typeface="Rubik"/>
                <a:cs typeface="Rubik"/>
                <a:sym typeface="Rubik"/>
              </a:rPr>
              <a:t>METODOLOGÍAS DE APRENDIZAJE/TRABAJO</a:t>
            </a:r>
            <a:endParaRPr sz="150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45" name="Google Shape;245;p29"/>
          <p:cNvSpPr txBox="1"/>
          <p:nvPr/>
        </p:nvSpPr>
        <p:spPr>
          <a:xfrm>
            <a:off x="675000" y="122500"/>
            <a:ext cx="40077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Rubik"/>
                <a:ea typeface="Rubik"/>
                <a:cs typeface="Rubik"/>
                <a:sym typeface="Rubik"/>
              </a:rPr>
              <a:t>ROLES DEL EQUIPO</a:t>
            </a:r>
            <a:endParaRPr sz="2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8071" y="0"/>
            <a:ext cx="7347856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0"/>
          <p:cNvSpPr/>
          <p:nvPr/>
        </p:nvSpPr>
        <p:spPr>
          <a:xfrm>
            <a:off x="-22825" y="12375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52" name="Google Shape;252;p30"/>
          <p:cNvSpPr txBox="1"/>
          <p:nvPr/>
        </p:nvSpPr>
        <p:spPr>
          <a:xfrm>
            <a:off x="898075" y="445825"/>
            <a:ext cx="6194700" cy="13215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5400000" dist="19050">
              <a:srgbClr val="000000">
                <a:alpha val="23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latin typeface="Rubik"/>
                <a:ea typeface="Rubik"/>
                <a:cs typeface="Rubik"/>
                <a:sym typeface="Rubik"/>
              </a:rPr>
              <a:t>HERRAMIENTAS DE TRABAJO</a:t>
            </a:r>
            <a:endParaRPr sz="340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0"/>
          <p:cNvSpPr txBox="1"/>
          <p:nvPr/>
        </p:nvSpPr>
        <p:spPr>
          <a:xfrm>
            <a:off x="999800" y="1650700"/>
            <a:ext cx="6537000" cy="31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Slack: </a:t>
            </a:r>
            <a:r>
              <a:rPr i="1" lang="en" sz="2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para comunicarnos</a:t>
            </a:r>
            <a:endParaRPr i="1" sz="2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ubik"/>
              <a:buChar char="●"/>
            </a:pPr>
            <a:r>
              <a:rPr lang="en" sz="3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Plataforma: </a:t>
            </a:r>
            <a:r>
              <a:rPr lang="en" sz="2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acceso al contenido de la carrera</a:t>
            </a:r>
            <a:br>
              <a:rPr lang="en" sz="25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endParaRPr sz="25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3475350" y="436100"/>
            <a:ext cx="4374600" cy="39378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4008750" y="1372475"/>
            <a:ext cx="3155400" cy="22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Rubik"/>
                <a:ea typeface="Rubik"/>
                <a:cs typeface="Rubik"/>
                <a:sym typeface="Rubik"/>
              </a:rPr>
              <a:t>¿</a:t>
            </a:r>
            <a:r>
              <a:rPr lang="en" sz="4000">
                <a:latin typeface="Rubik"/>
                <a:ea typeface="Rubik"/>
                <a:cs typeface="Rubik"/>
                <a:sym typeface="Rubik"/>
              </a:rPr>
              <a:t>Qué implica aprender?</a:t>
            </a:r>
            <a:endParaRPr sz="4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687575" y="1023950"/>
            <a:ext cx="68427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Pensá en todas tus experiencias de aprendizaje pasadas (formales y no formales)</a:t>
            </a:r>
            <a:br>
              <a:rPr lang="en" sz="3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ESCRIBÍ</a:t>
            </a: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EN EL PAPEL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271700" y="3427100"/>
            <a:ext cx="66006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ubik"/>
                <a:ea typeface="Rubik"/>
                <a:cs typeface="Rubik"/>
                <a:sym typeface="Rubik"/>
              </a:rPr>
              <a:t>¿Cuáles fueron las características generales de esas experiencias?</a:t>
            </a:r>
            <a:endParaRPr i="1" sz="3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687575" y="1023950"/>
            <a:ext cx="59205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Sobre tu modalidad de aprendizaje</a:t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ESCRIBÍ EN EL PAPEL</a:t>
            </a:r>
            <a:endParaRPr sz="3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94675" y="2813750"/>
            <a:ext cx="8193900" cy="13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ubik"/>
                <a:ea typeface="Rubik"/>
                <a:cs typeface="Rubik"/>
                <a:sym typeface="Rubik"/>
              </a:rPr>
              <a:t>¿Cómo aprendes mejor?</a:t>
            </a:r>
            <a:br>
              <a:rPr i="1" lang="en" sz="3000">
                <a:latin typeface="Rubik"/>
                <a:ea typeface="Rubik"/>
                <a:cs typeface="Rubik"/>
                <a:sym typeface="Rubik"/>
              </a:rPr>
            </a:br>
            <a:r>
              <a:rPr i="1" lang="en" sz="3000">
                <a:latin typeface="Rubik"/>
                <a:ea typeface="Rubik"/>
                <a:cs typeface="Rubik"/>
                <a:sym typeface="Rubik"/>
              </a:rPr>
              <a:t>¿Cuáles estrategias te sirven y cuáles no?</a:t>
            </a:r>
            <a:endParaRPr i="1" sz="3000"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latin typeface="Rubik"/>
                <a:ea typeface="Rubik"/>
                <a:cs typeface="Rubik"/>
                <a:sym typeface="Rubik"/>
              </a:rPr>
              <a:t> ¿Cómo te das cuenta que aprendiste algo?</a:t>
            </a:r>
            <a:endParaRPr i="1" sz="300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4">
            <a:alphaModFix/>
          </a:blip>
          <a:srcRect b="75334" l="11796" r="13682" t="7558"/>
          <a:stretch/>
        </p:blipFill>
        <p:spPr>
          <a:xfrm>
            <a:off x="501300" y="268025"/>
            <a:ext cx="5092451" cy="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/>
          <p:nvPr/>
        </p:nvSpPr>
        <p:spPr>
          <a:xfrm>
            <a:off x="1680400" y="2747100"/>
            <a:ext cx="599100" cy="584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3492325" y="21772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3492325" y="2786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3492325" y="3396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492325" y="3929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4101925" y="2405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101925" y="3167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4101925" y="3777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4178125" y="4387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4635325" y="2101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4635325" y="2786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711525" y="3472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4711525" y="40822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5244925" y="2329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244925" y="3015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244925" y="37012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854525" y="2634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5854525" y="3396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831575" y="39975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5244925" y="4387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6464125" y="21772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464125" y="2863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6464125" y="3548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6464125" y="4234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7073725" y="2482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7073725" y="3167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7073725" y="3853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7073725" y="4539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7683325" y="2101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7683325" y="2786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7683325" y="3472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7683325" y="4158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113" name="Google Shape;113;p17"/>
          <p:cNvCxnSpPr>
            <a:endCxn id="82" idx="3"/>
          </p:cNvCxnSpPr>
          <p:nvPr/>
        </p:nvCxnSpPr>
        <p:spPr>
          <a:xfrm flipH="1" rot="10800000">
            <a:off x="2235888" y="2339315"/>
            <a:ext cx="1286400" cy="534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7"/>
          <p:cNvCxnSpPr/>
          <p:nvPr/>
        </p:nvCxnSpPr>
        <p:spPr>
          <a:xfrm>
            <a:off x="2283625" y="2943225"/>
            <a:ext cx="1917000" cy="310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7"/>
          <p:cNvCxnSpPr>
            <a:stCxn id="81" idx="6"/>
            <a:endCxn id="98" idx="5"/>
          </p:cNvCxnSpPr>
          <p:nvPr/>
        </p:nvCxnSpPr>
        <p:spPr>
          <a:xfrm>
            <a:off x="2279500" y="3039300"/>
            <a:ext cx="3749700" cy="519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7"/>
          <p:cNvCxnSpPr>
            <a:endCxn id="105" idx="6"/>
          </p:cNvCxnSpPr>
          <p:nvPr/>
        </p:nvCxnSpPr>
        <p:spPr>
          <a:xfrm flipH="1" rot="10800000">
            <a:off x="2262025" y="2576975"/>
            <a:ext cx="5016300" cy="356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7"/>
          <p:cNvCxnSpPr>
            <a:endCxn id="108" idx="5"/>
          </p:cNvCxnSpPr>
          <p:nvPr/>
        </p:nvCxnSpPr>
        <p:spPr>
          <a:xfrm>
            <a:off x="2264462" y="3133715"/>
            <a:ext cx="4983900" cy="1567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" name="Google Shape;118;p17"/>
          <p:cNvCxnSpPr>
            <a:stCxn id="81" idx="5"/>
            <a:endCxn id="89" idx="1"/>
          </p:cNvCxnSpPr>
          <p:nvPr/>
        </p:nvCxnSpPr>
        <p:spPr>
          <a:xfrm>
            <a:off x="2191764" y="3245917"/>
            <a:ext cx="2016300" cy="1168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7"/>
          <p:cNvSpPr txBox="1"/>
          <p:nvPr/>
        </p:nvSpPr>
        <p:spPr>
          <a:xfrm>
            <a:off x="653700" y="1230575"/>
            <a:ext cx="61056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ESTUDIANTES: RECEPTORES PASIVOS </a:t>
            </a:r>
            <a:br>
              <a:rPr lang="en">
                <a:latin typeface="Rubik"/>
                <a:ea typeface="Rubik"/>
                <a:cs typeface="Rubik"/>
                <a:sym typeface="Rubik"/>
              </a:rPr>
            </a:br>
            <a:r>
              <a:rPr lang="en">
                <a:latin typeface="Rubik"/>
                <a:ea typeface="Rubik"/>
                <a:cs typeface="Rubik"/>
                <a:sym typeface="Rubik"/>
              </a:rPr>
              <a:t>ENSEÑANTES: CENTRO DE ATENCIÓN, SUJETO SUPUESTO DEL SABER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/>
          <p:nvPr/>
        </p:nvSpPr>
        <p:spPr>
          <a:xfrm>
            <a:off x="2039275" y="1570275"/>
            <a:ext cx="599100" cy="584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3492325" y="21772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/>
          <p:nvPr/>
        </p:nvSpPr>
        <p:spPr>
          <a:xfrm>
            <a:off x="2196925" y="2786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/>
          <p:nvPr/>
        </p:nvSpPr>
        <p:spPr>
          <a:xfrm>
            <a:off x="2196925" y="3396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196925" y="3929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>
            <a:off x="2806525" y="3167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>
            <a:off x="2806525" y="3777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>
            <a:off x="2882725" y="4387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4635325" y="2101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>
            <a:off x="3339925" y="2786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/>
          <p:nvPr/>
        </p:nvSpPr>
        <p:spPr>
          <a:xfrm>
            <a:off x="3416125" y="3472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>
            <a:off x="3416125" y="40822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5244925" y="2329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949525" y="3015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949525" y="37012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5831575" y="39975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/>
          <p:nvPr/>
        </p:nvSpPr>
        <p:spPr>
          <a:xfrm>
            <a:off x="3949525" y="4387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6311725" y="1339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6311725" y="2024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6464125" y="3548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6464125" y="4234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6921325" y="1643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8"/>
          <p:cNvSpPr/>
          <p:nvPr/>
        </p:nvSpPr>
        <p:spPr>
          <a:xfrm>
            <a:off x="7073725" y="3167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7073725" y="3853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7073725" y="4539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7530925" y="12628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7530925" y="19486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1" name="Google Shape;151;p18"/>
          <p:cNvCxnSpPr>
            <a:stCxn id="126" idx="7"/>
            <a:endCxn id="125" idx="3"/>
          </p:cNvCxnSpPr>
          <p:nvPr/>
        </p:nvCxnSpPr>
        <p:spPr>
          <a:xfrm flipH="1" rot="10800000">
            <a:off x="2371562" y="2339435"/>
            <a:ext cx="1150800" cy="475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8"/>
          <p:cNvCxnSpPr/>
          <p:nvPr/>
        </p:nvCxnSpPr>
        <p:spPr>
          <a:xfrm>
            <a:off x="4112425" y="3171825"/>
            <a:ext cx="1917000" cy="310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8"/>
          <p:cNvCxnSpPr>
            <a:stCxn id="133" idx="6"/>
          </p:cNvCxnSpPr>
          <p:nvPr/>
        </p:nvCxnSpPr>
        <p:spPr>
          <a:xfrm flipH="1" rot="10800000">
            <a:off x="3544525" y="2793575"/>
            <a:ext cx="3008100" cy="88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8"/>
          <p:cNvCxnSpPr>
            <a:stCxn id="124" idx="5"/>
            <a:endCxn id="138" idx="1"/>
          </p:cNvCxnSpPr>
          <p:nvPr/>
        </p:nvCxnSpPr>
        <p:spPr>
          <a:xfrm>
            <a:off x="2550639" y="2069092"/>
            <a:ext cx="1428900" cy="16599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18"/>
          <p:cNvCxnSpPr>
            <a:endCxn id="148" idx="0"/>
          </p:cNvCxnSpPr>
          <p:nvPr/>
        </p:nvCxnSpPr>
        <p:spPr>
          <a:xfrm>
            <a:off x="6419125" y="1459625"/>
            <a:ext cx="756900" cy="30798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8"/>
          <p:cNvSpPr/>
          <p:nvPr/>
        </p:nvSpPr>
        <p:spPr>
          <a:xfrm>
            <a:off x="6419275" y="2519525"/>
            <a:ext cx="599100" cy="584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4438075" y="4189775"/>
            <a:ext cx="599100" cy="584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016325" y="32440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9" name="Google Shape;159;p18"/>
          <p:cNvCxnSpPr>
            <a:stCxn id="124" idx="4"/>
            <a:endCxn id="129" idx="1"/>
          </p:cNvCxnSpPr>
          <p:nvPr/>
        </p:nvCxnSpPr>
        <p:spPr>
          <a:xfrm>
            <a:off x="2338825" y="2154675"/>
            <a:ext cx="497700" cy="1041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18"/>
          <p:cNvCxnSpPr>
            <a:stCxn id="131" idx="6"/>
            <a:endCxn id="135" idx="3"/>
          </p:cNvCxnSpPr>
          <p:nvPr/>
        </p:nvCxnSpPr>
        <p:spPr>
          <a:xfrm flipH="1" rot="10800000">
            <a:off x="3087325" y="4244375"/>
            <a:ext cx="358800" cy="2376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8"/>
          <p:cNvCxnSpPr>
            <a:stCxn id="131" idx="0"/>
            <a:endCxn id="130" idx="4"/>
          </p:cNvCxnSpPr>
          <p:nvPr/>
        </p:nvCxnSpPr>
        <p:spPr>
          <a:xfrm rot="10800000">
            <a:off x="2908825" y="3967325"/>
            <a:ext cx="76200" cy="4197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8"/>
          <p:cNvCxnSpPr>
            <a:stCxn id="136" idx="4"/>
            <a:endCxn id="163" idx="6"/>
          </p:cNvCxnSpPr>
          <p:nvPr/>
        </p:nvCxnSpPr>
        <p:spPr>
          <a:xfrm>
            <a:off x="5347225" y="2519525"/>
            <a:ext cx="711900" cy="972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8"/>
          <p:cNvCxnSpPr>
            <a:stCxn id="165" idx="4"/>
            <a:endCxn id="163" idx="6"/>
          </p:cNvCxnSpPr>
          <p:nvPr/>
        </p:nvCxnSpPr>
        <p:spPr>
          <a:xfrm>
            <a:off x="5956825" y="2824325"/>
            <a:ext cx="102300" cy="6672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8"/>
          <p:cNvCxnSpPr>
            <a:stCxn id="132" idx="4"/>
            <a:endCxn id="158" idx="0"/>
          </p:cNvCxnSpPr>
          <p:nvPr/>
        </p:nvCxnSpPr>
        <p:spPr>
          <a:xfrm>
            <a:off x="4737625" y="2290925"/>
            <a:ext cx="381000" cy="9531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8"/>
          <p:cNvCxnSpPr>
            <a:stCxn id="156" idx="7"/>
            <a:endCxn id="145" idx="4"/>
          </p:cNvCxnSpPr>
          <p:nvPr/>
        </p:nvCxnSpPr>
        <p:spPr>
          <a:xfrm flipH="1" rot="10800000">
            <a:off x="6930639" y="1833808"/>
            <a:ext cx="93000" cy="7713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8"/>
          <p:cNvCxnSpPr>
            <a:stCxn id="156" idx="7"/>
            <a:endCxn id="150" idx="4"/>
          </p:cNvCxnSpPr>
          <p:nvPr/>
        </p:nvCxnSpPr>
        <p:spPr>
          <a:xfrm flipH="1" rot="10800000">
            <a:off x="6930639" y="2138608"/>
            <a:ext cx="702600" cy="466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>
            <a:stCxn id="157" idx="6"/>
            <a:endCxn id="139" idx="3"/>
          </p:cNvCxnSpPr>
          <p:nvPr/>
        </p:nvCxnSpPr>
        <p:spPr>
          <a:xfrm flipH="1" rot="10800000">
            <a:off x="5037175" y="4159475"/>
            <a:ext cx="824400" cy="3225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>
            <a:stCxn id="157" idx="2"/>
            <a:endCxn id="140" idx="6"/>
          </p:cNvCxnSpPr>
          <p:nvPr/>
        </p:nvCxnSpPr>
        <p:spPr>
          <a:xfrm rot="10800000">
            <a:off x="4154275" y="4481975"/>
            <a:ext cx="283800" cy="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8"/>
          <p:cNvCxnSpPr>
            <a:stCxn id="156" idx="3"/>
            <a:endCxn id="157" idx="7"/>
          </p:cNvCxnSpPr>
          <p:nvPr/>
        </p:nvCxnSpPr>
        <p:spPr>
          <a:xfrm flipH="1">
            <a:off x="4949411" y="3018342"/>
            <a:ext cx="1557600" cy="1257000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8"/>
          <p:cNvSpPr/>
          <p:nvPr/>
        </p:nvSpPr>
        <p:spPr>
          <a:xfrm>
            <a:off x="5854525" y="3396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5854525" y="2634425"/>
            <a:ext cx="204600" cy="1899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4">
            <a:alphaModFix/>
          </a:blip>
          <a:srcRect b="70823" l="12311" r="12477" t="12716"/>
          <a:stretch/>
        </p:blipFill>
        <p:spPr>
          <a:xfrm>
            <a:off x="483050" y="373550"/>
            <a:ext cx="5156350" cy="8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9"/>
          <p:cNvPicPr preferRelativeResize="0"/>
          <p:nvPr/>
        </p:nvPicPr>
        <p:blipFill rotWithShape="1">
          <a:blip r:embed="rId3">
            <a:alphaModFix/>
          </a:blip>
          <a:srcRect b="0" l="3009" r="7697" t="0"/>
          <a:stretch/>
        </p:blipFill>
        <p:spPr>
          <a:xfrm>
            <a:off x="-5950" y="651875"/>
            <a:ext cx="9144001" cy="44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/>
          <p:nvPr/>
        </p:nvSpPr>
        <p:spPr>
          <a:xfrm>
            <a:off x="-5950" y="0"/>
            <a:ext cx="9144000" cy="51726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80" name="Google Shape;180;p19"/>
          <p:cNvSpPr txBox="1"/>
          <p:nvPr/>
        </p:nvSpPr>
        <p:spPr>
          <a:xfrm>
            <a:off x="-228600" y="1657350"/>
            <a:ext cx="9220200" cy="2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ESTUDIANTES </a:t>
            </a:r>
            <a:r>
              <a:rPr b="1" lang="en" sz="3500">
                <a:latin typeface="Rubik"/>
                <a:ea typeface="Rubik"/>
                <a:cs typeface="Rubik"/>
                <a:sym typeface="Rubik"/>
              </a:rPr>
              <a:t>autores</a:t>
            </a:r>
            <a:r>
              <a:rPr lang="en" sz="3500">
                <a:latin typeface="Rubik"/>
                <a:ea typeface="Rubik"/>
                <a:cs typeface="Rubik"/>
                <a:sym typeface="Rubik"/>
              </a:rPr>
              <a:t> y</a:t>
            </a:r>
            <a:br>
              <a:rPr lang="en" sz="3500">
                <a:latin typeface="Rubik"/>
                <a:ea typeface="Rubik"/>
                <a:cs typeface="Rubik"/>
                <a:sym typeface="Rubik"/>
              </a:rPr>
            </a:br>
            <a:r>
              <a:rPr b="1" lang="en" sz="3500">
                <a:latin typeface="Rubik"/>
                <a:ea typeface="Rubik"/>
                <a:cs typeface="Rubik"/>
                <a:sym typeface="Rubik"/>
              </a:rPr>
              <a:t>constructores </a:t>
            </a:r>
            <a:r>
              <a:rPr lang="en" sz="3500">
                <a:latin typeface="Rubik"/>
                <a:ea typeface="Rubik"/>
                <a:cs typeface="Rubik"/>
                <a:sym typeface="Rubik"/>
              </a:rPr>
              <a:t>de conocimiento</a:t>
            </a:r>
            <a:br>
              <a:rPr lang="en" sz="3500">
                <a:latin typeface="Rubik"/>
                <a:ea typeface="Rubik"/>
                <a:cs typeface="Rubik"/>
                <a:sym typeface="Rubik"/>
              </a:rPr>
            </a:br>
            <a:r>
              <a:rPr lang="en" sz="3500">
                <a:latin typeface="Rubik"/>
                <a:ea typeface="Rubik"/>
                <a:cs typeface="Rubik"/>
                <a:sym typeface="Rubik"/>
              </a:rPr>
              <a:t>poseedores de </a:t>
            </a:r>
            <a:r>
              <a:rPr b="1" lang="en" sz="3500">
                <a:latin typeface="Rubik"/>
                <a:ea typeface="Rubik"/>
                <a:cs typeface="Rubik"/>
                <a:sym typeface="Rubik"/>
              </a:rPr>
              <a:t>conocimientos previos</a:t>
            </a:r>
            <a:endParaRPr b="1" sz="35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457200" y="4200600"/>
            <a:ext cx="85131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FFFF"/>
                </a:solidFill>
              </a:rPr>
              <a:t>“Una de las funciones principales de nuestro pensar es la de dominar psíquicamente el material del mundo exterior”                      </a:t>
            </a:r>
            <a:r>
              <a:rPr i="1" lang="en" sz="1500">
                <a:solidFill>
                  <a:srgbClr val="FFFFFF"/>
                </a:solidFill>
              </a:rPr>
              <a:t>S. Freud</a:t>
            </a:r>
            <a:endParaRPr i="1" sz="1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63975" y="4641700"/>
            <a:ext cx="252300" cy="3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04800" y="-33102"/>
            <a:ext cx="9322675" cy="52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91CC44">
                  <a:alpha val="74901"/>
                </a:srgbClr>
              </a:gs>
              <a:gs pos="100000">
                <a:srgbClr val="3DA5B1">
                  <a:alpha val="69803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89" name="Google Shape;189;p20"/>
          <p:cNvSpPr txBox="1"/>
          <p:nvPr/>
        </p:nvSpPr>
        <p:spPr>
          <a:xfrm>
            <a:off x="213800" y="1657350"/>
            <a:ext cx="8196300" cy="2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ENSEÑANTES como </a:t>
            </a:r>
            <a:br>
              <a:rPr lang="en" sz="3500">
                <a:latin typeface="Rubik"/>
                <a:ea typeface="Rubik"/>
                <a:cs typeface="Rubik"/>
                <a:sym typeface="Rubik"/>
              </a:rPr>
            </a:br>
            <a:r>
              <a:rPr b="1" lang="en" sz="3500">
                <a:latin typeface="Rubik"/>
                <a:ea typeface="Rubik"/>
                <a:cs typeface="Rubik"/>
                <a:sym typeface="Rubik"/>
              </a:rPr>
              <a:t>mentores/guías</a:t>
            </a:r>
            <a:br>
              <a:rPr b="1" lang="en" sz="3500">
                <a:latin typeface="Rubik"/>
                <a:ea typeface="Rubik"/>
                <a:cs typeface="Rubik"/>
                <a:sym typeface="Rubik"/>
              </a:rPr>
            </a:br>
            <a:r>
              <a:rPr lang="en" sz="3500">
                <a:latin typeface="Rubik"/>
                <a:ea typeface="Rubik"/>
                <a:cs typeface="Rubik"/>
                <a:sym typeface="Rubik"/>
              </a:rPr>
              <a:t>del camino</a:t>
            </a:r>
            <a:endParaRPr sz="3500"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FFFFFF"/>
                </a:solidFill>
              </a:rPr>
              <a:t>“Todo maestro debería colocarse en el lugar de un coordinador grupal. Poder dejar de ser un maestro &lt;al frente&gt; del curso, para situarse en el lugar de un maestro coordinando un grupo”               </a:t>
            </a:r>
            <a:r>
              <a:rPr i="1" lang="en" sz="1500">
                <a:solidFill>
                  <a:srgbClr val="FFFFFF"/>
                </a:solidFill>
              </a:rPr>
              <a:t>A. Fernandez</a:t>
            </a:r>
            <a:endParaRPr i="1" sz="1500">
              <a:solidFill>
                <a:srgbClr val="FFFFFF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/>
        </p:nvSpPr>
        <p:spPr>
          <a:xfrm>
            <a:off x="1300200" y="1761300"/>
            <a:ext cx="6238800" cy="24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latin typeface="Rubik"/>
                <a:ea typeface="Rubik"/>
                <a:cs typeface="Rubik"/>
                <a:sym typeface="Rubik"/>
              </a:rPr>
              <a:t>PASIÓN POR APRENDER</a:t>
            </a:r>
            <a:r>
              <a:rPr lang="en" sz="3500">
                <a:latin typeface="Rubik"/>
                <a:ea typeface="Rubik"/>
                <a:cs typeface="Rubik"/>
                <a:sym typeface="Rubik"/>
              </a:rPr>
              <a:t> </a:t>
            </a:r>
            <a:br>
              <a:rPr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br>
              <a:rPr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Motivación</a:t>
            </a:r>
            <a:br>
              <a:rPr b="1"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b="1"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Propósito</a:t>
            </a:r>
            <a:br>
              <a:rPr b="1"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</a:br>
            <a:r>
              <a:rPr lang="en" sz="30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¿Para que vine?</a:t>
            </a:r>
            <a:endParaRPr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FFFF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