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Rubik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ubi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ubik-bold.fntdata"/><Relationship Id="rId6" Type="http://schemas.openxmlformats.org/officeDocument/2006/relationships/slide" Target="slides/slide1.xml"/><Relationship Id="rId18" Type="http://schemas.openxmlformats.org/officeDocument/2006/relationships/font" Target="fonts/Rubi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50376f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50376f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61a451c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61a451c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1b21d14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1b21d14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1a451c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1a451c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a50376f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a50376f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5c973d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5c973d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6ceedee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6ceedee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python-graph-galle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9900" y="2393225"/>
            <a:ext cx="4258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Introducción a Pandas y conceptos </a:t>
            </a: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estadísticos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1CC44"/>
                </a:solidFill>
                <a:latin typeface="Rubik"/>
                <a:ea typeface="Rubik"/>
                <a:cs typeface="Rubik"/>
                <a:sym typeface="Rubik"/>
              </a:rPr>
              <a:t>D A T A  S C I E N C E</a:t>
            </a:r>
            <a:endParaRPr sz="1000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Comisión/Clase/Versión/Autor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009900" y="1607713"/>
            <a:ext cx="393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¿Que es la </a:t>
            </a: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estadística</a:t>
            </a: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009900" y="1977175"/>
            <a:ext cx="7017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B4B57"/>
                </a:solidFill>
                <a:highlight>
                  <a:srgbClr val="FFFFFF"/>
                </a:highlight>
              </a:rPr>
              <a:t>La estadística es la ciencia que estudia cómo debe emplearse la información y cómo dar una guía de acción en situaciones prácticas que entrañan incertidumbre. </a:t>
            </a:r>
            <a:r>
              <a:rPr i="1" lang="en" sz="1500">
                <a:solidFill>
                  <a:srgbClr val="4B4B57"/>
                </a:solidFill>
                <a:highlight>
                  <a:srgbClr val="FFFFFF"/>
                </a:highlight>
              </a:rPr>
              <a:t>(Gutiérrez, p.23)</a:t>
            </a:r>
            <a:endParaRPr i="1" sz="1500">
              <a:solidFill>
                <a:srgbClr val="4B4B57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4B4B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4B4B57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B4B57"/>
                </a:solidFill>
                <a:highlight>
                  <a:srgbClr val="FFFFFF"/>
                </a:highlight>
              </a:rPr>
              <a:t>La estadística es el arte de aprender a partir de los datos. Está relacionada con la recopilación de datos, su descripción subsiguiente y su análisis, lo que nos lleva a extraer conclusiones. </a:t>
            </a:r>
            <a:r>
              <a:rPr i="1" lang="en" sz="1500">
                <a:solidFill>
                  <a:srgbClr val="4B4B57"/>
                </a:solidFill>
                <a:highlight>
                  <a:srgbClr val="FFFFFF"/>
                </a:highlight>
              </a:rPr>
              <a:t>(Ross, p.3)</a:t>
            </a:r>
            <a:endParaRPr i="1" sz="1500">
              <a:solidFill>
                <a:srgbClr val="4B4B5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009900" y="1510813"/>
            <a:ext cx="6334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600">
                <a:solidFill>
                  <a:srgbClr val="2F2F37"/>
                </a:solidFill>
                <a:latin typeface="Montserrat"/>
                <a:ea typeface="Montserrat"/>
                <a:cs typeface="Montserrat"/>
                <a:sym typeface="Montserrat"/>
              </a:rPr>
              <a:t>Objetivo de la estadística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009900" y="1977175"/>
            <a:ext cx="7017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B4B57"/>
                </a:solidFill>
                <a:highlight>
                  <a:srgbClr val="FFFFFF"/>
                </a:highlight>
              </a:rPr>
              <a:t>El objetivo de la estadística es mejorar la comprensión de hechos a partir de datos. </a:t>
            </a:r>
            <a:r>
              <a:rPr i="1" lang="en" sz="1500">
                <a:solidFill>
                  <a:srgbClr val="4B4B57"/>
                </a:solidFill>
                <a:highlight>
                  <a:srgbClr val="FFFFFF"/>
                </a:highlight>
              </a:rPr>
              <a:t>(Moore, p.267)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09900" y="2971275"/>
            <a:ext cx="4430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ramas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009900" y="3310675"/>
            <a:ext cx="70179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Estadística descriptiva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Estadística inferencial, analítica o deductiva</a:t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063050" y="4328575"/>
            <a:ext cx="70179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Introduce el poder medir la incertidumbre  </a:t>
            </a:r>
            <a:endParaRPr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caso de usar una foto particular,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1CC44">
                  <a:alpha val="74901"/>
                </a:srgbClr>
              </a:gs>
              <a:gs pos="100000">
                <a:srgbClr val="3DA5B1">
                  <a:alpha val="6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87575" y="1785950"/>
            <a:ext cx="7976400" cy="13215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¿Por que se ve estadística en </a:t>
            </a:r>
            <a:endParaRPr sz="3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Data Science?</a:t>
            </a:r>
            <a:endParaRPr sz="3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687575" y="3543400"/>
            <a:ext cx="51435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725" y="1099213"/>
            <a:ext cx="209550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910975" y="2574950"/>
            <a:ext cx="155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Mediana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910975" y="2923875"/>
            <a:ext cx="42573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E</a:t>
            </a:r>
            <a:r>
              <a:rPr lang="en" sz="12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s el número del medio en un grupo de datos. Sin embargo, los datos deben estar ordenados numéricamente (de mayor a menor o de menor a mayor) antes de encontrar este promedio. </a:t>
            </a:r>
            <a:endParaRPr sz="12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910975" y="3968775"/>
            <a:ext cx="19806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Media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910975" y="1684521"/>
            <a:ext cx="4529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Es el valor que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más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 se repite. </a:t>
            </a:r>
            <a:endParaRPr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123625" y="1510588"/>
            <a:ext cx="19806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Moda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063375" y="4260321"/>
            <a:ext cx="4529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Es una medida de tendencia central. </a:t>
            </a:r>
            <a:endParaRPr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669750" y="846950"/>
            <a:ext cx="78045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Estructuras de datos:</a:t>
            </a:r>
            <a:endParaRPr b="1"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Char char="●"/>
            </a:pPr>
            <a:r>
              <a:rPr lang="en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Listas … [0,1,2,3]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Char char="●"/>
            </a:pPr>
            <a:r>
              <a:rPr lang="en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Arrays … [[0,1,2,3]]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Char char="●"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Series (pandas) … 1D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Char char="●"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DataFrame(Pandas) … 2D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Char char="●"/>
            </a:pPr>
            <a:r>
              <a:rPr b="1"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Diferencias entre ellas, cuando usar cual.</a:t>
            </a:r>
            <a:endParaRPr b="1"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caso de usar una foto particular, 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1CC44">
                  <a:alpha val="74901"/>
                </a:srgbClr>
              </a:gs>
              <a:gs pos="100000">
                <a:srgbClr val="3DA5B1">
                  <a:alpha val="6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687575" y="370625"/>
            <a:ext cx="6803400" cy="7800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Práctica con Pandas y Numpy</a:t>
            </a:r>
            <a:endParaRPr sz="3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687575" y="1473450"/>
            <a:ext cx="7976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* Usar el dataset Demanda de electricidad mensual.</a:t>
            </a:r>
            <a:endParaRPr i="1"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AutoNum type="arabicPeriod"/>
            </a:pPr>
            <a:r>
              <a:rPr i="1"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Contar los datos null en cada columna</a:t>
            </a:r>
            <a:endParaRPr i="1"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AutoNum type="arabicPeriod"/>
            </a:pPr>
            <a:r>
              <a:rPr i="1"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Hacer análisis descriptivo del dataset</a:t>
            </a:r>
            <a:endParaRPr i="1"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AutoNum type="arabicPeriod"/>
            </a:pPr>
            <a:r>
              <a:rPr i="1"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Debate de: ¿Qué hacer con los valores null?</a:t>
            </a:r>
            <a:br>
              <a:rPr i="1"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669750" y="846950"/>
            <a:ext cx="78045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Char char="●"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Introdución a Matplotlib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Char char="●"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Tipos de Graficos 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Char char="●"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En qué casos usar los </a:t>
            </a: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Gráficos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Char char="●"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Muestra de distintos Gráficos en </a:t>
            </a:r>
            <a:r>
              <a:rPr lang="en" sz="2400" u="sng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página</a:t>
            </a: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a recomendar.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