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ubik Medium"/>
      <p:regular r:id="rId15"/>
      <p:bold r:id="rId16"/>
      <p:italic r:id="rId17"/>
      <p:boldItalic r:id="rId18"/>
    </p:embeddedFont>
    <p:embeddedFont>
      <p:font typeface="Source Code Pro Semibold"/>
      <p:regular r:id="rId19"/>
      <p:bold r:id="rId20"/>
    </p:embeddedFont>
    <p:embeddedFont>
      <p:font typeface="Rubi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Semibold-bold.fntdata"/><Relationship Id="rId11" Type="http://schemas.openxmlformats.org/officeDocument/2006/relationships/slide" Target="slides/slide6.xml"/><Relationship Id="rId22" Type="http://schemas.openxmlformats.org/officeDocument/2006/relationships/font" Target="fonts/Rubik-bold.fntdata"/><Relationship Id="rId10" Type="http://schemas.openxmlformats.org/officeDocument/2006/relationships/slide" Target="slides/slide5.xml"/><Relationship Id="rId21" Type="http://schemas.openxmlformats.org/officeDocument/2006/relationships/font" Target="fonts/Rubik-regular.fntdata"/><Relationship Id="rId13" Type="http://schemas.openxmlformats.org/officeDocument/2006/relationships/slide" Target="slides/slide8.xml"/><Relationship Id="rId24" Type="http://schemas.openxmlformats.org/officeDocument/2006/relationships/font" Target="fonts/Rubik-boldItalic.fntdata"/><Relationship Id="rId12" Type="http://schemas.openxmlformats.org/officeDocument/2006/relationships/slide" Target="slides/slide7.xml"/><Relationship Id="rId23" Type="http://schemas.openxmlformats.org/officeDocument/2006/relationships/font" Target="fonts/Rubi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bikMedium-regular.fntdata"/><Relationship Id="rId14" Type="http://schemas.openxmlformats.org/officeDocument/2006/relationships/slide" Target="slides/slide9.xml"/><Relationship Id="rId17" Type="http://schemas.openxmlformats.org/officeDocument/2006/relationships/font" Target="fonts/RubikMedium-italic.fntdata"/><Relationship Id="rId16" Type="http://schemas.openxmlformats.org/officeDocument/2006/relationships/font" Target="fonts/Rubik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Semibold-regular.fntdata"/><Relationship Id="rId6" Type="http://schemas.openxmlformats.org/officeDocument/2006/relationships/slide" Target="slides/slide1.xml"/><Relationship Id="rId18" Type="http://schemas.openxmlformats.org/officeDocument/2006/relationships/font" Target="fonts/Rubik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50376f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50376f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089b65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089b65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089b65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089b65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0d0d2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0d0d2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0d0d2f6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0d0d2f6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a50376f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a50376f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0d0d2f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0d0d2f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0d0d2f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0d0d2f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Domain_knowledge" TargetMode="External"/><Relationship Id="rId5" Type="http://schemas.openxmlformats.org/officeDocument/2006/relationships/hyperlink" Target="https://en.wikipedia.org/wiki/Feature_(machine_learning)" TargetMode="External"/><Relationship Id="rId6" Type="http://schemas.openxmlformats.org/officeDocument/2006/relationships/hyperlink" Target="https://en.wikipedia.org/wiki/Machine_lear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Feature Engineering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Introducción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175" y="224625"/>
            <a:ext cx="6593627" cy="491887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322975" y="1607350"/>
            <a:ext cx="2682900" cy="181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322975" y="1755725"/>
            <a:ext cx="1669200" cy="53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211700" y="1619700"/>
            <a:ext cx="6577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¿Que es el </a:t>
            </a: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Feature Engineering?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11700" y="2250300"/>
            <a:ext cx="6120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chemeClr val="lt1"/>
                </a:highlight>
              </a:rPr>
              <a:t>Feature engineering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 is the process of using 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uFill>
                  <a:noFill/>
                </a:uFill>
                <a:hlinkClick r:id="rId4"/>
              </a:rPr>
              <a:t>domain knowledge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 of the data to create 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uFill>
                  <a:noFill/>
                </a:uFill>
                <a:hlinkClick r:id="rId5"/>
              </a:rPr>
              <a:t>features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 that make 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uFill>
                  <a:noFill/>
                </a:uFill>
                <a:hlinkClick r:id="rId6"/>
              </a:rPr>
              <a:t>machine learning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 algorithms work. (Wikipedia)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211700" y="1619700"/>
            <a:ext cx="6577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¿Por que se hace </a:t>
            </a: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Feature Engineering?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347700" y="2411025"/>
            <a:ext cx="5971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63" y="2571750"/>
            <a:ext cx="7810278" cy="1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211700" y="1619700"/>
            <a:ext cx="6577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¿Que es un Feature?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283100" y="2571750"/>
            <a:ext cx="65778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Tipos de</a:t>
            </a: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Features: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Categoricos.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Texto e imagenes.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ubik"/>
              <a:buChar char="●"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Derivados.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211700" y="1619700"/>
            <a:ext cx="6577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Descarga: </a:t>
            </a:r>
            <a:r>
              <a:rPr i="1" lang="en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Molinetes viajes subte Buenos Aires</a:t>
            </a:r>
            <a:endParaRPr i="1"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700750" y="2571750"/>
            <a:ext cx="7764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https://data.buenosaires.gob.ar/api/files/molinetes-2017.rar/download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687575" y="342400"/>
            <a:ext cx="7831500" cy="4430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ubik"/>
                <a:ea typeface="Rubik"/>
                <a:cs typeface="Rubik"/>
                <a:sym typeface="Rubik"/>
              </a:rPr>
              <a:t>Consigna:</a:t>
            </a:r>
            <a:endParaRPr sz="3400"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Grupos de 2 Personas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Asignar un PERIODO del dataset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Eliminar las columnas </a:t>
            </a:r>
            <a:r>
              <a:rPr lang="en" sz="2400">
                <a:latin typeface="Rubik"/>
                <a:ea typeface="Rubik"/>
                <a:cs typeface="Rubik"/>
                <a:sym typeface="Rubik"/>
              </a:rPr>
              <a:t>PAX_PAGOS, PAX_PASES_PAGOS, PAX_FRANQ.</a:t>
            </a:r>
            <a:endParaRPr sz="2400"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Describir las columnas según que tipo de feature son.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Target (objetivo del dataset): </a:t>
            </a:r>
            <a:r>
              <a:rPr lang="en" sz="3000">
                <a:latin typeface="Rubik"/>
                <a:ea typeface="Rubik"/>
                <a:cs typeface="Rubik"/>
                <a:sym typeface="Rubik"/>
              </a:rPr>
              <a:t>TOTAL</a:t>
            </a:r>
            <a:endParaRPr sz="3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656250" y="181675"/>
            <a:ext cx="7831500" cy="48999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Con el Dataset creado anteriormente: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ubik"/>
              <a:buChar char="●"/>
            </a:pP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Representar cada Elemento único de la columna </a:t>
            </a:r>
            <a:r>
              <a:rPr lang="en" sz="2600">
                <a:latin typeface="Rubik"/>
                <a:ea typeface="Rubik"/>
                <a:cs typeface="Rubik"/>
                <a:sym typeface="Rubik"/>
              </a:rPr>
              <a:t>ESTACION </a:t>
            </a: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por un número.</a:t>
            </a:r>
            <a:b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Utilizar la función Map </a:t>
            </a:r>
            <a:endParaRPr sz="2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ubik"/>
              <a:buChar char="●"/>
            </a:pP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Aplicar la función Dummies a la columna </a:t>
            </a:r>
            <a:r>
              <a:rPr lang="en" sz="2600"/>
              <a:t>LINEA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Cree una nueva columna llamada </a:t>
            </a:r>
            <a:r>
              <a:rPr lang="en" sz="2600"/>
              <a:t>INTERVALO</a:t>
            </a:r>
            <a:r>
              <a:rPr lang="en" sz="2600">
                <a:solidFill>
                  <a:srgbClr val="434343"/>
                </a:solidFill>
              </a:rPr>
              <a:t> con la combinación de las columnas </a:t>
            </a:r>
            <a:r>
              <a:rPr lang="en" sz="2600"/>
              <a:t>DESDE</a:t>
            </a:r>
            <a:r>
              <a:rPr lang="en" sz="2600">
                <a:solidFill>
                  <a:srgbClr val="434343"/>
                </a:solidFill>
              </a:rPr>
              <a:t> Y </a:t>
            </a:r>
            <a:r>
              <a:rPr lang="en" sz="2600"/>
              <a:t>HASTA</a:t>
            </a:r>
            <a:r>
              <a:rPr lang="en" sz="2600">
                <a:solidFill>
                  <a:srgbClr val="434343"/>
                </a:solidFill>
              </a:rPr>
              <a:t> usando </a:t>
            </a:r>
            <a:r>
              <a:rPr lang="en" sz="2600"/>
              <a:t>apply: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dataset['INTERVALO']=dataset[['DESDE','HASTA']].apply(lambda x: '-'.join(x), axis=1)</a:t>
            </a:r>
            <a:endParaRPr sz="2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656250" y="181675"/>
            <a:ext cx="7831500" cy="48999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Con el Dataset creado anteriormente: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ubik"/>
              <a:buChar char="●"/>
            </a:pP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Representar cada Elemento único de la columna creada anteriormente (</a:t>
            </a:r>
            <a:r>
              <a:rPr lang="en" sz="2600">
                <a:latin typeface="Rubik"/>
                <a:ea typeface="Rubik"/>
                <a:cs typeface="Rubik"/>
                <a:sym typeface="Rubik"/>
              </a:rPr>
              <a:t>INTERVALO</a:t>
            </a: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r>
              <a:rPr lang="en" sz="26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por un número.</a:t>
            </a:r>
            <a:b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Utilizar la función Map</a:t>
            </a:r>
            <a:endParaRPr sz="2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ubik"/>
              <a:buChar char="●"/>
            </a:pP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Obtener los nombres del dia de la fecha que tienen en la columna </a:t>
            </a:r>
            <a:r>
              <a:rPr lang="en" sz="2600">
                <a:latin typeface="Rubik"/>
                <a:ea typeface="Rubik"/>
                <a:cs typeface="Rubik"/>
                <a:sym typeface="Rubik"/>
              </a:rPr>
              <a:t>FECHA </a:t>
            </a: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con la función weekday_name y a cada dia representar con un número. Utilizar la función Map</a:t>
            </a:r>
            <a:endParaRPr sz="2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chemeClr val="lt2"/>
              </a:highlight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