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ubik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ubik-bold.fntdata"/><Relationship Id="rId12" Type="http://schemas.openxmlformats.org/officeDocument/2006/relationships/font" Target="fonts/Rubik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ubik-boldItalic.fntdata"/><Relationship Id="rId14" Type="http://schemas.openxmlformats.org/officeDocument/2006/relationships/font" Target="fonts/Rubik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d722dce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d722dce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0d0d2f6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0d0d2f6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d722dce4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d722dce4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a50376fe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a50376fe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a0d0d2f6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a0d0d2f6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009900" y="2393225"/>
            <a:ext cx="42585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Feature Engineering</a:t>
            </a:r>
            <a:endParaRPr sz="2400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123625" y="219942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91CC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043550" y="2771625"/>
            <a:ext cx="28827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En la practica...</a:t>
            </a:r>
            <a:endParaRPr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043550" y="1717525"/>
            <a:ext cx="3305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1CC44"/>
                </a:solidFill>
                <a:latin typeface="Rubik"/>
                <a:ea typeface="Rubik"/>
                <a:cs typeface="Rubik"/>
                <a:sym typeface="Rubik"/>
              </a:rPr>
              <a:t>D A T A  S C I E N C E</a:t>
            </a:r>
            <a:endParaRPr sz="1000">
              <a:solidFill>
                <a:srgbClr val="91CC44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117100" y="4188275"/>
            <a:ext cx="21429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CACAC"/>
                </a:solidFill>
                <a:latin typeface="Rubik"/>
                <a:ea typeface="Rubik"/>
                <a:cs typeface="Rubik"/>
                <a:sym typeface="Rubik"/>
              </a:rPr>
              <a:t>Comisión/Clase/Versión/Autor</a:t>
            </a:r>
            <a:endParaRPr sz="1000">
              <a:solidFill>
                <a:srgbClr val="ACACAC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1123625" y="14344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91CC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1211700" y="1619700"/>
            <a:ext cx="65778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Scikit-learn</a:t>
            </a:r>
            <a:endParaRPr sz="24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347700" y="2411025"/>
            <a:ext cx="5971800" cy="20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</a:rPr>
              <a:t>Ventajas y desventajas. 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</a:rPr>
              <a:t>¿Por</a:t>
            </a:r>
            <a:r>
              <a:rPr lang="en" sz="1800">
                <a:solidFill>
                  <a:srgbClr val="434343"/>
                </a:solidFill>
              </a:rPr>
              <a:t>que</a:t>
            </a:r>
            <a:r>
              <a:rPr lang="en" sz="1800">
                <a:solidFill>
                  <a:srgbClr val="434343"/>
                </a:solidFill>
              </a:rPr>
              <a:t> usar Pipeline?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</a:rPr>
              <a:t>¿Que herramientas trae Sk-learn?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1123625" y="14344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91CC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1211700" y="1619700"/>
            <a:ext cx="65778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Descarga: </a:t>
            </a:r>
            <a:r>
              <a:rPr i="1" lang="en" sz="20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Molinetes viajes subte Buenos Aires</a:t>
            </a:r>
            <a:endParaRPr i="1" sz="20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700750" y="2571750"/>
            <a:ext cx="7764300" cy="17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https://data.buenosaires.gob.ar/api/files/molinetes-2017.rar/download</a:t>
            </a:r>
            <a:endParaRPr sz="24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687575" y="342400"/>
            <a:ext cx="7831500" cy="443010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Rubik"/>
                <a:ea typeface="Rubik"/>
                <a:cs typeface="Rubik"/>
                <a:sym typeface="Rubik"/>
              </a:rPr>
              <a:t>Consigna (</a:t>
            </a:r>
            <a:r>
              <a:rPr lang="en" sz="3000">
                <a:latin typeface="Rubik"/>
                <a:ea typeface="Rubik"/>
                <a:cs typeface="Rubik"/>
                <a:sym typeface="Rubik"/>
              </a:rPr>
              <a:t>Continuar con el Dataset de molinetes</a:t>
            </a:r>
            <a:r>
              <a:rPr lang="en" sz="3400">
                <a:latin typeface="Rubik"/>
                <a:ea typeface="Rubik"/>
                <a:cs typeface="Rubik"/>
                <a:sym typeface="Rubik"/>
              </a:rPr>
              <a:t>):</a:t>
            </a:r>
            <a:endParaRPr sz="3400">
              <a:latin typeface="Rubik"/>
              <a:ea typeface="Rubik"/>
              <a:cs typeface="Rubik"/>
              <a:sym typeface="Rubik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ubik"/>
              <a:buChar char="●"/>
            </a:pPr>
            <a:r>
              <a:rPr lang="en" sz="30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Eliminar valores nulos del dataset (si los tiene)</a:t>
            </a:r>
            <a:endParaRPr sz="30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ubik"/>
              <a:buChar char="●"/>
            </a:pPr>
            <a:r>
              <a:rPr lang="en" sz="30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Hacer un distplot y un boxplot (Enfoque en TOTAL e intervalo).</a:t>
            </a:r>
            <a:endParaRPr sz="30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ubik"/>
              <a:buChar char="●"/>
            </a:pPr>
            <a:r>
              <a:rPr lang="en" sz="30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Hacer un scatterplot del Intervalo(desde-hasta) y el total</a:t>
            </a:r>
            <a:endParaRPr sz="30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687575" y="342400"/>
            <a:ext cx="7831500" cy="443010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Rubik"/>
                <a:ea typeface="Rubik"/>
                <a:cs typeface="Rubik"/>
                <a:sym typeface="Rubik"/>
              </a:rPr>
              <a:t>Consigna (</a:t>
            </a:r>
            <a:r>
              <a:rPr lang="en" sz="3000">
                <a:latin typeface="Rubik"/>
                <a:ea typeface="Rubik"/>
                <a:cs typeface="Rubik"/>
                <a:sym typeface="Rubik"/>
              </a:rPr>
              <a:t>Continuar con el Dataset de molinetes</a:t>
            </a:r>
            <a:r>
              <a:rPr lang="en" sz="3400">
                <a:latin typeface="Rubik"/>
                <a:ea typeface="Rubik"/>
                <a:cs typeface="Rubik"/>
                <a:sym typeface="Rubik"/>
              </a:rPr>
              <a:t>):</a:t>
            </a:r>
            <a:endParaRPr sz="3400">
              <a:latin typeface="Rubik"/>
              <a:ea typeface="Rubik"/>
              <a:cs typeface="Rubik"/>
              <a:sym typeface="Rubik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ubik"/>
              <a:buChar char="●"/>
            </a:pPr>
            <a:r>
              <a:rPr lang="en" sz="30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Analizar Outliers del Total. </a:t>
            </a:r>
            <a:endParaRPr sz="30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ubik"/>
              <a:buChar char="●"/>
            </a:pPr>
            <a:r>
              <a:rPr lang="en" sz="30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Utilizar la técnica del </a:t>
            </a:r>
            <a:r>
              <a:rPr b="1" lang="en" sz="30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rango intercuartílico</a:t>
            </a:r>
            <a:r>
              <a:rPr lang="en" sz="30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 para eliminar los Outliers</a:t>
            </a:r>
            <a:endParaRPr sz="30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ubik"/>
              <a:buChar char="●"/>
            </a:pPr>
            <a:r>
              <a:rPr lang="en" sz="30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Analizar si segun la tecnica del rango intercuartílico existe o no Outliers</a:t>
            </a:r>
            <a:endParaRPr sz="30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656250" y="181675"/>
            <a:ext cx="7831500" cy="489990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ubik"/>
                <a:ea typeface="Rubik"/>
                <a:cs typeface="Rubik"/>
                <a:sym typeface="Rubik"/>
              </a:rPr>
              <a:t>Generar Variables Derivadas.</a:t>
            </a:r>
            <a:endParaRPr sz="3000"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Rubik"/>
                <a:ea typeface="Rubik"/>
                <a:cs typeface="Rubik"/>
                <a:sym typeface="Rubik"/>
              </a:rPr>
              <a:t>Ejemplos:</a:t>
            </a:r>
            <a:endParaRPr sz="2600">
              <a:latin typeface="Rubik"/>
              <a:ea typeface="Rubik"/>
              <a:cs typeface="Rubik"/>
              <a:sym typeface="Rubik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Rubik"/>
              <a:buChar char="-"/>
            </a:pPr>
            <a:r>
              <a:rPr lang="en" sz="2600">
                <a:latin typeface="Rubik"/>
                <a:ea typeface="Rubik"/>
                <a:cs typeface="Rubik"/>
                <a:sym typeface="Rubik"/>
              </a:rPr>
              <a:t>Clima Del dia.</a:t>
            </a:r>
            <a:endParaRPr sz="2600">
              <a:latin typeface="Rubik"/>
              <a:ea typeface="Rubik"/>
              <a:cs typeface="Rubik"/>
              <a:sym typeface="Rubik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Rubik"/>
              <a:buChar char="-"/>
            </a:pPr>
            <a:r>
              <a:rPr lang="en" sz="2600">
                <a:latin typeface="Rubik"/>
                <a:ea typeface="Rubik"/>
                <a:cs typeface="Rubik"/>
                <a:sym typeface="Rubik"/>
              </a:rPr>
              <a:t>Feriados.</a:t>
            </a:r>
            <a:endParaRPr sz="2600">
              <a:latin typeface="Rubik"/>
              <a:ea typeface="Rubik"/>
              <a:cs typeface="Rubik"/>
              <a:sym typeface="Rubik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Rubik"/>
              <a:buChar char="-"/>
            </a:pPr>
            <a:r>
              <a:rPr lang="en" sz="2600">
                <a:latin typeface="Rubik"/>
                <a:ea typeface="Rubik"/>
                <a:cs typeface="Rubik"/>
                <a:sym typeface="Rubik"/>
              </a:rPr>
              <a:t>Eventos cercanos a la estación.</a:t>
            </a:r>
            <a:endParaRPr sz="2600">
              <a:latin typeface="Rubik"/>
              <a:ea typeface="Rubik"/>
              <a:cs typeface="Rubik"/>
              <a:sym typeface="Rubik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Rubik"/>
              <a:buChar char="-"/>
            </a:pPr>
            <a:r>
              <a:rPr lang="en" sz="2600">
                <a:latin typeface="Rubik"/>
                <a:ea typeface="Rubik"/>
                <a:cs typeface="Rubik"/>
                <a:sym typeface="Rubik"/>
              </a:rPr>
              <a:t>Entre otros...</a:t>
            </a:r>
            <a:endParaRPr sz="26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