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Rubik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Rubik-bold.fntdata"/><Relationship Id="rId10" Type="http://schemas.openxmlformats.org/officeDocument/2006/relationships/slide" Target="slides/slide5.xml"/><Relationship Id="rId21" Type="http://schemas.openxmlformats.org/officeDocument/2006/relationships/font" Target="fonts/Rubik-regular.fntdata"/><Relationship Id="rId13" Type="http://schemas.openxmlformats.org/officeDocument/2006/relationships/slide" Target="slides/slide8.xml"/><Relationship Id="rId24" Type="http://schemas.openxmlformats.org/officeDocument/2006/relationships/font" Target="fonts/Rubik-boldItalic.fntdata"/><Relationship Id="rId12" Type="http://schemas.openxmlformats.org/officeDocument/2006/relationships/slide" Target="slides/slide7.xml"/><Relationship Id="rId23" Type="http://schemas.openxmlformats.org/officeDocument/2006/relationships/font" Target="fonts/Rubik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60ee7a6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60ee7a6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a50376fe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a50376fe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a50376fe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a50376fe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60ee7a69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60ee7a69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0ee7a69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0ee7a69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a5c973d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a5c973d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60ee7a69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60ee7a69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0ee7a69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0ee7a69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hyperlink" Target="http://datos.gob.ar/dataset/sspm-demanda-electricidad" TargetMode="External"/><Relationship Id="rId6" Type="http://schemas.openxmlformats.org/officeDocument/2006/relationships/hyperlink" Target="http://datos.gob.ar/dataset/sspm-demanda-electricida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09900" y="2393225"/>
            <a:ext cx="5228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Introducción a Entornos y Herramientas de un Data Scientist</a:t>
            </a:r>
            <a:endParaRPr sz="24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123625" y="21994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43550" y="3077175"/>
            <a:ext cx="28827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Jupyter, Numpy, Pandas.</a:t>
            </a:r>
            <a:endParaRPr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43550" y="1717525"/>
            <a:ext cx="3305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1CC44"/>
                </a:solidFill>
                <a:latin typeface="Rubik"/>
                <a:ea typeface="Rubik"/>
                <a:cs typeface="Rubik"/>
                <a:sym typeface="Rubik"/>
              </a:rPr>
              <a:t>D A T A  S C I E N C E</a:t>
            </a:r>
            <a:endParaRPr sz="1000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117100" y="4188275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Comisión/Clase/Versión/Autor</a:t>
            </a:r>
            <a:endParaRPr sz="100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223500" y="2598550"/>
            <a:ext cx="5143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caso de usar una foto particular,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914399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91CC44">
                  <a:alpha val="74901"/>
                </a:srgbClr>
              </a:gs>
              <a:gs pos="100000">
                <a:srgbClr val="3DA5B1">
                  <a:alpha val="69803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87575" y="1785950"/>
            <a:ext cx="6862200" cy="13215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¿Quienes Instalaron las herramientas? </a:t>
            </a:r>
            <a:endParaRPr sz="2400"/>
          </a:p>
          <a:p>
            <a:pPr indent="1435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¿Problemas?</a:t>
            </a:r>
            <a:endParaRPr sz="2400"/>
          </a:p>
          <a:p>
            <a:pPr indent="1435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3975" y="4641700"/>
            <a:ext cx="252300" cy="3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075" y="3708500"/>
            <a:ext cx="2512225" cy="9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6474" y="3854190"/>
            <a:ext cx="2617200" cy="641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54025" y="3887362"/>
            <a:ext cx="2762250" cy="575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2350350" y="1785950"/>
            <a:ext cx="5135700" cy="24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Char char="●"/>
            </a:pPr>
            <a:r>
              <a:rPr lang="en" sz="3000">
                <a:solidFill>
                  <a:srgbClr val="F3F3F3"/>
                </a:solidFill>
              </a:rPr>
              <a:t>Python</a:t>
            </a:r>
            <a:endParaRPr sz="3000">
              <a:solidFill>
                <a:srgbClr val="F3F3F3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Char char="●"/>
            </a:pPr>
            <a:r>
              <a:rPr lang="en" sz="3000">
                <a:solidFill>
                  <a:srgbClr val="F3F3F3"/>
                </a:solidFill>
              </a:rPr>
              <a:t>Jupyter</a:t>
            </a:r>
            <a:endParaRPr sz="3000">
              <a:solidFill>
                <a:srgbClr val="F3F3F3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Char char="●"/>
            </a:pPr>
            <a:r>
              <a:rPr lang="en" sz="3000">
                <a:solidFill>
                  <a:srgbClr val="F3F3F3"/>
                </a:solidFill>
              </a:rPr>
              <a:t>NumPy</a:t>
            </a:r>
            <a:endParaRPr sz="3000">
              <a:solidFill>
                <a:srgbClr val="F3F3F3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Char char="●"/>
            </a:pPr>
            <a:r>
              <a:rPr lang="en" sz="3000">
                <a:solidFill>
                  <a:srgbClr val="F3F3F3"/>
                </a:solidFill>
              </a:rPr>
              <a:t>Pandas</a:t>
            </a:r>
            <a:endParaRPr sz="3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801775" y="464450"/>
            <a:ext cx="77916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F3F3"/>
                </a:solidFill>
              </a:rPr>
              <a:t>Cuentenme sus Experiencias</a:t>
            </a:r>
            <a:endParaRPr sz="3600">
              <a:solidFill>
                <a:srgbClr val="F3F3F3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1009900" y="910975"/>
            <a:ext cx="3068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Explicación </a:t>
            </a:r>
            <a:endParaRPr sz="30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1009900" y="1773225"/>
            <a:ext cx="5135700" cy="24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Python</a:t>
            </a:r>
            <a:endParaRPr sz="2400"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Jupyter</a:t>
            </a:r>
            <a:endParaRPr sz="2400"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NumPy</a:t>
            </a:r>
            <a:endParaRPr sz="2400"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Pandas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3037650" y="2162850"/>
            <a:ext cx="3068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Hora del Break</a:t>
            </a:r>
            <a:endParaRPr sz="30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1009900" y="1628250"/>
            <a:ext cx="3068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Explicación </a:t>
            </a:r>
            <a:endParaRPr sz="30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575" y="1047750"/>
            <a:ext cx="7868022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712950" y="1909725"/>
            <a:ext cx="2202600" cy="1871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2223500" y="2598550"/>
            <a:ext cx="5143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caso de usar una foto particular, 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914399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91CC44">
                  <a:alpha val="74901"/>
                </a:srgbClr>
              </a:gs>
              <a:gs pos="100000">
                <a:srgbClr val="3DA5B1">
                  <a:alpha val="69803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1324050" y="627375"/>
            <a:ext cx="6709500" cy="6711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Explorar Dataset en grupos y debatir</a:t>
            </a:r>
            <a:endParaRPr sz="34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3975" y="4641700"/>
            <a:ext cx="252300" cy="3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700325" y="1473450"/>
            <a:ext cx="73332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ubik"/>
                <a:ea typeface="Rubik"/>
                <a:cs typeface="Rubik"/>
                <a:sym typeface="Rubik"/>
              </a:rPr>
              <a:t>*</a:t>
            </a:r>
            <a:r>
              <a:rPr b="1" i="1" lang="en" sz="180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b="1" lang="en" sz="1800"/>
              <a:t>Descarga el dataset </a:t>
            </a:r>
            <a:r>
              <a:rPr b="1" lang="en" sz="1800" u="sng">
                <a:latin typeface="Roboto"/>
                <a:ea typeface="Roboto"/>
                <a:cs typeface="Roboto"/>
                <a:sym typeface="Roboto"/>
                <a:hlinkClick r:id="rId5"/>
              </a:rPr>
              <a:t>Demanda de electricidad mensual</a:t>
            </a:r>
            <a:r>
              <a:rPr b="1" lang="en" sz="1800"/>
              <a:t>,</a:t>
            </a:r>
            <a:r>
              <a:rPr b="1" i="1" lang="en" sz="1800">
                <a:latin typeface="Rubik"/>
                <a:ea typeface="Rubik"/>
                <a:cs typeface="Rubik"/>
                <a:sym typeface="Rubik"/>
              </a:rPr>
              <a:t> </a:t>
            </a:r>
            <a:endParaRPr b="1" i="1" sz="1800">
              <a:latin typeface="Rubik"/>
              <a:ea typeface="Rubik"/>
              <a:cs typeface="Rubik"/>
              <a:sym typeface="Rubik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/>
              </a:rPr>
              <a:t>http://datos.gob.ar/dataset/sspm-demanda-electricidad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i="1" sz="1800">
              <a:latin typeface="Rubik"/>
              <a:ea typeface="Rubik"/>
              <a:cs typeface="Rubik"/>
              <a:sym typeface="Rubik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Rubik"/>
              <a:ea typeface="Rubik"/>
              <a:cs typeface="Rubik"/>
              <a:sym typeface="Rubik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AutoNum type="arabicPeriod"/>
            </a:pPr>
            <a:r>
              <a:rPr i="1" lang="en" sz="1800">
                <a:latin typeface="Rubik"/>
                <a:ea typeface="Rubik"/>
                <a:cs typeface="Rubik"/>
                <a:sym typeface="Rubik"/>
              </a:rPr>
              <a:t>Leer Dataset con pandas (pd.read_csv).</a:t>
            </a:r>
            <a:endParaRPr i="1"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AutoNum type="arabicPeriod"/>
            </a:pPr>
            <a:r>
              <a:rPr i="1" lang="en" sz="1800">
                <a:latin typeface="Rubik"/>
                <a:ea typeface="Rubik"/>
                <a:cs typeface="Rubik"/>
                <a:sym typeface="Rubik"/>
              </a:rPr>
              <a:t>¿Cuantas columnas tiene el dataset y los nombres?. </a:t>
            </a:r>
            <a:r>
              <a:rPr lang="en" sz="1800">
                <a:latin typeface="Rubik"/>
                <a:ea typeface="Rubik"/>
                <a:cs typeface="Rubik"/>
                <a:sym typeface="Rubik"/>
              </a:rPr>
              <a:t> 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AutoNum type="arabicPeriod"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Qué tipos de datos tiene las columnas. 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2223500" y="2598550"/>
            <a:ext cx="5143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caso de usar una foto particular, 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914399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91CC44">
                  <a:alpha val="74901"/>
                </a:srgbClr>
              </a:gs>
              <a:gs pos="100000">
                <a:srgbClr val="3DA5B1">
                  <a:alpha val="69803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3975" y="4641700"/>
            <a:ext cx="252300" cy="3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5370575" y="3440350"/>
            <a:ext cx="3385500" cy="11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https://github.com/Andreslos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94875" y="15301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DEMO CON JUPYTER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2223500" y="2598550"/>
            <a:ext cx="5143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caso de usar una foto particular, 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914399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91CC44">
                  <a:alpha val="74901"/>
                </a:srgbClr>
              </a:gs>
              <a:gs pos="100000">
                <a:srgbClr val="3DA5B1">
                  <a:alpha val="69803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3975" y="4641700"/>
            <a:ext cx="252300" cy="3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Muchas Gracias.!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5370575" y="3440350"/>
            <a:ext cx="3385500" cy="11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https://github.com/Andreslos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494875" y="15301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¿Alguna Duda?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