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77" r:id="rId12"/>
    <p:sldId id="284" r:id="rId13"/>
    <p:sldId id="285" r:id="rId14"/>
    <p:sldId id="286" r:id="rId15"/>
    <p:sldId id="287" r:id="rId16"/>
    <p:sldId id="288" r:id="rId17"/>
    <p:sldId id="289" r:id="rId18"/>
    <p:sldId id="290" r:id="rId19"/>
    <p:sldId id="291" r:id="rId20"/>
    <p:sldId id="292" r:id="rId21"/>
    <p:sldId id="293" r:id="rId22"/>
    <p:sldId id="278" r:id="rId23"/>
    <p:sldId id="279" r:id="rId24"/>
    <p:sldId id="280" r:id="rId25"/>
    <p:sldId id="281" r:id="rId26"/>
    <p:sldId id="282" r:id="rId27"/>
    <p:sldId id="283" r:id="rId28"/>
  </p:sldIdLst>
  <p:sldSz cx="7772400" cy="10058400"/>
  <p:notesSz cx="7772400" cy="10058400"/>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172"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otes Placeholder">
            <a:extLst>
              <a:ext uri="{FF2B5EF4-FFF2-40B4-BE49-F238E27FC236}">
                <a16:creationId xmlns:a16="http://schemas.microsoft.com/office/drawing/2014/main" id="{2BBB233F-8C3E-08CF-BB9F-AC4772B47221}"/>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a:extLst>
              <a:ext uri="{FF2B5EF4-FFF2-40B4-BE49-F238E27FC236}">
                <a16:creationId xmlns:a16="http://schemas.microsoft.com/office/drawing/2014/main" id="{517D420F-4686-9249-4757-A40569000F27}"/>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a:extLst>
              <a:ext uri="{FF2B5EF4-FFF2-40B4-BE49-F238E27FC236}">
                <a16:creationId xmlns:a16="http://schemas.microsoft.com/office/drawing/2014/main" id="{41AAAADC-4712-9608-B450-480320BAFE83}"/>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a:extLst>
              <a:ext uri="{FF2B5EF4-FFF2-40B4-BE49-F238E27FC236}">
                <a16:creationId xmlns:a16="http://schemas.microsoft.com/office/drawing/2014/main" id="{43316A5C-48A7-4FEE-E29D-0C138DFD6413}"/>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a:extLst>
              <a:ext uri="{FF2B5EF4-FFF2-40B4-BE49-F238E27FC236}">
                <a16:creationId xmlns:a16="http://schemas.microsoft.com/office/drawing/2014/main" id="{5D949B17-55A6-C2E2-B228-B069360A09E4}"/>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id="{11502C21-9325-2640-7DEE-F82F90CBC48D}"/>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23D0D9B4-9E48-6760-3F49-BAD99E12EF39}"/>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AE86004C-B04E-9D4E-958E-1C308FD57AE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id="{DB90F83A-5CAF-AFE7-E778-C5BDCCC10522}"/>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a:extLst>
              <a:ext uri="{FF2B5EF4-FFF2-40B4-BE49-F238E27FC236}">
                <a16:creationId xmlns:a16="http://schemas.microsoft.com/office/drawing/2014/main" id="{565C24CC-7156-EF11-878E-6F148EF67CD0}"/>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Notes Placeholder">
            <a:extLst>
              <a:ext uri="{FF2B5EF4-FFF2-40B4-BE49-F238E27FC236}">
                <a16:creationId xmlns:a16="http://schemas.microsoft.com/office/drawing/2014/main" id="{5F4ECFAB-AB00-07C2-A2C1-4FBA586A6FA0}"/>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a:extLst>
              <a:ext uri="{FF2B5EF4-FFF2-40B4-BE49-F238E27FC236}">
                <a16:creationId xmlns:a16="http://schemas.microsoft.com/office/drawing/2014/main" id="{1D2658B5-4D57-BF70-8935-D816784F62F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5D8C8DCA-8DEF-3A92-5F05-CCCD1EDFD232}"/>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4A1AA99A-A39A-B054-9CED-7C17D4FFA6F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a:extLst>
              <a:ext uri="{FF2B5EF4-FFF2-40B4-BE49-F238E27FC236}">
                <a16:creationId xmlns:a16="http://schemas.microsoft.com/office/drawing/2014/main" id="{68DBA5D8-12F4-2BDF-9CCF-A80231F4FFE8}"/>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a:extLst>
              <a:ext uri="{FF2B5EF4-FFF2-40B4-BE49-F238E27FC236}">
                <a16:creationId xmlns:a16="http://schemas.microsoft.com/office/drawing/2014/main" id="{28FB7E03-B8DC-0BDB-6F7F-F54A213EBA33}"/>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a:extLst>
              <a:ext uri="{FF2B5EF4-FFF2-40B4-BE49-F238E27FC236}">
                <a16:creationId xmlns:a16="http://schemas.microsoft.com/office/drawing/2014/main" id="{AE7E45DA-614B-5659-C94E-7DFA21B739D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3"/>
          </a:xfrm>
          <a:prstGeom prst="rect">
            <a:avLst/>
          </a:prstGeom>
        </p:spPr>
        <p:txBody>
          <a:bodyPr/>
          <a:lstStyle>
            <a:lvl1pPr>
              <a:defRPr/>
            </a:lvl1pPr>
          </a:lstStyle>
          <a:p>
            <a:endParaRPr/>
          </a:p>
        </p:txBody>
      </p:sp>
      <p:sp>
        <p:nvSpPr>
          <p:cNvPr id="3" name="Holder 3"/>
          <p:cNvSpPr>
            <a:spLocks noGrp="1"/>
          </p:cNvSpPr>
          <p:nvPr>
            <p:ph type="subTitle" idx="4"/>
          </p:nvPr>
        </p:nvSpPr>
        <p:spPr>
          <a:xfrm>
            <a:off x="1165860" y="5632704"/>
            <a:ext cx="5440679" cy="25146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361DC796-92B8-5238-F2D0-E4722F3C1DF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F7DA7CE3-F257-2BC6-6B7A-83C824F97210}"/>
              </a:ext>
            </a:extLst>
          </p:cNvPr>
          <p:cNvSpPr>
            <a:spLocks noGrp="1"/>
          </p:cNvSpPr>
          <p:nvPr>
            <p:ph type="dt" sz="half" idx="11"/>
          </p:nvPr>
        </p:nvSpPr>
        <p:spPr/>
        <p:txBody>
          <a:bodyPr/>
          <a:lstStyle>
            <a:lvl1pPr>
              <a:defRPr/>
            </a:lvl1pPr>
          </a:lstStyle>
          <a:p>
            <a:pPr>
              <a:defRPr/>
            </a:pPr>
            <a:fld id="{4A8F51E7-200B-46FB-9ACC-B6C90F0D6C7C}" type="datetimeFigureOut">
              <a:rPr lang="en-US"/>
              <a:pPr>
                <a:defRPr/>
              </a:pPr>
              <a:t>11/10/2024</a:t>
            </a:fld>
            <a:endParaRPr lang="en-US"/>
          </a:p>
        </p:txBody>
      </p:sp>
      <p:sp>
        <p:nvSpPr>
          <p:cNvPr id="6" name="Holder 6">
            <a:extLst>
              <a:ext uri="{FF2B5EF4-FFF2-40B4-BE49-F238E27FC236}">
                <a16:creationId xmlns:a16="http://schemas.microsoft.com/office/drawing/2014/main" id="{84A8D3F0-EF0C-FCC7-ACBF-7461A626AE14}"/>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5FF8CC58-1159-49F4-A688-FFCE054F85D4}" type="slidenum">
              <a:rPr/>
              <a:pPr>
                <a:defRPr/>
              </a:pPr>
              <a:t>‹#›</a:t>
            </a:fld>
            <a:endParaRPr/>
          </a:p>
        </p:txBody>
      </p:sp>
    </p:spTree>
    <p:extLst>
      <p:ext uri="{BB962C8B-B14F-4D97-AF65-F5344CB8AC3E}">
        <p14:creationId xmlns:p14="http://schemas.microsoft.com/office/powerpoint/2010/main" val="81556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678B659D-8ECE-23D2-3E96-D9A0D9A43A60}"/>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4A58B114-4C9C-C798-E8E2-AB8572B84E9B}"/>
              </a:ext>
            </a:extLst>
          </p:cNvPr>
          <p:cNvSpPr>
            <a:spLocks noGrp="1"/>
          </p:cNvSpPr>
          <p:nvPr>
            <p:ph type="dt" sz="half" idx="11"/>
          </p:nvPr>
        </p:nvSpPr>
        <p:spPr/>
        <p:txBody>
          <a:bodyPr/>
          <a:lstStyle>
            <a:lvl1pPr>
              <a:defRPr/>
            </a:lvl1pPr>
          </a:lstStyle>
          <a:p>
            <a:pPr>
              <a:defRPr/>
            </a:pPr>
            <a:fld id="{133540FA-6832-4359-A4C6-9A67F3C36EE7}" type="datetimeFigureOut">
              <a:rPr lang="en-US"/>
              <a:pPr>
                <a:defRPr/>
              </a:pPr>
              <a:t>11/10/2024</a:t>
            </a:fld>
            <a:endParaRPr lang="en-US"/>
          </a:p>
        </p:txBody>
      </p:sp>
      <p:sp>
        <p:nvSpPr>
          <p:cNvPr id="6" name="Holder 6">
            <a:extLst>
              <a:ext uri="{FF2B5EF4-FFF2-40B4-BE49-F238E27FC236}">
                <a16:creationId xmlns:a16="http://schemas.microsoft.com/office/drawing/2014/main" id="{EA72C384-4CE3-0831-C717-6A4A27EFE4AE}"/>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183D8F29-7056-4E0C-978C-70DF79D426BE}" type="slidenum">
              <a:rPr/>
              <a:pPr>
                <a:defRPr/>
              </a:pPr>
              <a:t>‹#›</a:t>
            </a:fld>
            <a:endParaRPr/>
          </a:p>
        </p:txBody>
      </p:sp>
    </p:spTree>
    <p:extLst>
      <p:ext uri="{BB962C8B-B14F-4D97-AF65-F5344CB8AC3E}">
        <p14:creationId xmlns:p14="http://schemas.microsoft.com/office/powerpoint/2010/main" val="232162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a:lstStyle>
            <a:lvl1pPr>
              <a:defRPr/>
            </a:lvl1pPr>
          </a:lstStyle>
          <a:p>
            <a:endParaRPr/>
          </a:p>
        </p:txBody>
      </p:sp>
      <p:sp>
        <p:nvSpPr>
          <p:cNvPr id="4" name="Holder 4"/>
          <p:cNvSpPr>
            <a:spLocks noGrp="1"/>
          </p:cNvSpPr>
          <p:nvPr>
            <p:ph sz="half" idx="3"/>
          </p:nvPr>
        </p:nvSpPr>
        <p:spPr>
          <a:xfrm>
            <a:off x="4002785" y="2313432"/>
            <a:ext cx="3380994" cy="6638544"/>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6B2A2FD8-CF09-AC9B-5224-555989C89743}"/>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5F382719-7FA3-187F-E948-E3C5AB557B46}"/>
              </a:ext>
            </a:extLst>
          </p:cNvPr>
          <p:cNvSpPr>
            <a:spLocks noGrp="1"/>
          </p:cNvSpPr>
          <p:nvPr>
            <p:ph type="dt" sz="half" idx="11"/>
          </p:nvPr>
        </p:nvSpPr>
        <p:spPr/>
        <p:txBody>
          <a:bodyPr/>
          <a:lstStyle>
            <a:lvl1pPr>
              <a:defRPr/>
            </a:lvl1pPr>
          </a:lstStyle>
          <a:p>
            <a:pPr>
              <a:defRPr/>
            </a:pPr>
            <a:fld id="{E3B7B50C-5CBA-4573-8FF2-BE2E2B0DA444}" type="datetimeFigureOut">
              <a:rPr lang="en-US"/>
              <a:pPr>
                <a:defRPr/>
              </a:pPr>
              <a:t>11/10/2024</a:t>
            </a:fld>
            <a:endParaRPr lang="en-US"/>
          </a:p>
        </p:txBody>
      </p:sp>
      <p:sp>
        <p:nvSpPr>
          <p:cNvPr id="7" name="Holder 6">
            <a:extLst>
              <a:ext uri="{FF2B5EF4-FFF2-40B4-BE49-F238E27FC236}">
                <a16:creationId xmlns:a16="http://schemas.microsoft.com/office/drawing/2014/main" id="{E2DDC9A6-4B8A-C754-D690-55FEF3E9EF11}"/>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50D9FC6F-EC44-4701-9332-81580D7A723D}" type="slidenum">
              <a:rPr/>
              <a:pPr>
                <a:defRPr/>
              </a:pPr>
              <a:t>‹#›</a:t>
            </a:fld>
            <a:endParaRPr/>
          </a:p>
        </p:txBody>
      </p:sp>
    </p:spTree>
    <p:extLst>
      <p:ext uri="{BB962C8B-B14F-4D97-AF65-F5344CB8AC3E}">
        <p14:creationId xmlns:p14="http://schemas.microsoft.com/office/powerpoint/2010/main" val="64193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A80523DF-E0E5-C9F5-AAD1-F830C9FE2533}"/>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3E347367-C860-3F6C-4A80-E4771A05081F}"/>
              </a:ext>
            </a:extLst>
          </p:cNvPr>
          <p:cNvSpPr>
            <a:spLocks noGrp="1"/>
          </p:cNvSpPr>
          <p:nvPr>
            <p:ph type="dt" sz="half" idx="11"/>
          </p:nvPr>
        </p:nvSpPr>
        <p:spPr/>
        <p:txBody>
          <a:bodyPr/>
          <a:lstStyle>
            <a:lvl1pPr>
              <a:defRPr/>
            </a:lvl1pPr>
          </a:lstStyle>
          <a:p>
            <a:pPr>
              <a:defRPr/>
            </a:pPr>
            <a:fld id="{2928C0B6-D201-4380-9B06-855288D2D576}" type="datetimeFigureOut">
              <a:rPr lang="en-US"/>
              <a:pPr>
                <a:defRPr/>
              </a:pPr>
              <a:t>11/10/2024</a:t>
            </a:fld>
            <a:endParaRPr lang="en-US"/>
          </a:p>
        </p:txBody>
      </p:sp>
      <p:sp>
        <p:nvSpPr>
          <p:cNvPr id="5" name="Holder 6">
            <a:extLst>
              <a:ext uri="{FF2B5EF4-FFF2-40B4-BE49-F238E27FC236}">
                <a16:creationId xmlns:a16="http://schemas.microsoft.com/office/drawing/2014/main" id="{5FC8E94A-EFC4-0332-A852-698B1D0FE97A}"/>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934BB92F-0F21-4762-9408-8E1355F129F9}" type="slidenum">
              <a:rPr/>
              <a:pPr>
                <a:defRPr/>
              </a:pPr>
              <a:t>‹#›</a:t>
            </a:fld>
            <a:endParaRPr/>
          </a:p>
        </p:txBody>
      </p:sp>
    </p:spTree>
    <p:extLst>
      <p:ext uri="{BB962C8B-B14F-4D97-AF65-F5344CB8AC3E}">
        <p14:creationId xmlns:p14="http://schemas.microsoft.com/office/powerpoint/2010/main" val="211855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D9C8FFF-DD11-41F6-9305-1CCF8F9AEC81}"/>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A2F0F6F5-C5D7-49DC-210B-0B891426A63C}"/>
              </a:ext>
            </a:extLst>
          </p:cNvPr>
          <p:cNvSpPr>
            <a:spLocks noGrp="1"/>
          </p:cNvSpPr>
          <p:nvPr>
            <p:ph type="dt" sz="half" idx="11"/>
          </p:nvPr>
        </p:nvSpPr>
        <p:spPr/>
        <p:txBody>
          <a:bodyPr/>
          <a:lstStyle>
            <a:lvl1pPr>
              <a:defRPr/>
            </a:lvl1pPr>
          </a:lstStyle>
          <a:p>
            <a:pPr>
              <a:defRPr/>
            </a:pPr>
            <a:fld id="{CA9080C4-3228-4A13-A3D0-06B2E7FF5A38}" type="datetimeFigureOut">
              <a:rPr lang="en-US"/>
              <a:pPr>
                <a:defRPr/>
              </a:pPr>
              <a:t>11/10/2024</a:t>
            </a:fld>
            <a:endParaRPr lang="en-US"/>
          </a:p>
        </p:txBody>
      </p:sp>
      <p:sp>
        <p:nvSpPr>
          <p:cNvPr id="4" name="Holder 6">
            <a:extLst>
              <a:ext uri="{FF2B5EF4-FFF2-40B4-BE49-F238E27FC236}">
                <a16:creationId xmlns:a16="http://schemas.microsoft.com/office/drawing/2014/main" id="{FBDF1505-7DCA-DE8D-3287-E8DCF4A0AC85}"/>
              </a:ext>
            </a:extLst>
          </p:cNvPr>
          <p:cNvSpPr>
            <a:spLocks noGrp="1"/>
          </p:cNvSpPr>
          <p:nvPr>
            <p:ph type="sldNum" sz="quarter" idx="12"/>
          </p:nvPr>
        </p:nvSpPr>
        <p:spPr/>
        <p:txBody>
          <a:bodyPr/>
          <a:lstStyle>
            <a:lvl1pPr>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E5E15AAC-96F1-4257-AEC2-3C4E665445B9}" type="slidenum">
              <a:rPr/>
              <a:pPr>
                <a:defRPr/>
              </a:pPr>
              <a:t>‹#›</a:t>
            </a:fld>
            <a:endParaRPr/>
          </a:p>
        </p:txBody>
      </p:sp>
    </p:spTree>
    <p:extLst>
      <p:ext uri="{BB962C8B-B14F-4D97-AF65-F5344CB8AC3E}">
        <p14:creationId xmlns:p14="http://schemas.microsoft.com/office/powerpoint/2010/main" val="382117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D3983ACC-E33A-E572-9A0E-D0D11B8E9BAB}"/>
              </a:ext>
            </a:extLst>
          </p:cNvPr>
          <p:cNvSpPr>
            <a:spLocks noChangeArrowheads="1"/>
          </p:cNvSpPr>
          <p:nvPr/>
        </p:nvSpPr>
        <p:spPr bwMode="auto">
          <a:xfrm>
            <a:off x="849313" y="409575"/>
            <a:ext cx="1706562" cy="388938"/>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7" name="bk object 17">
            <a:extLst>
              <a:ext uri="{FF2B5EF4-FFF2-40B4-BE49-F238E27FC236}">
                <a16:creationId xmlns:a16="http://schemas.microsoft.com/office/drawing/2014/main" id="{1C050D65-D16C-532B-51BB-349943593BA5}"/>
              </a:ext>
            </a:extLst>
          </p:cNvPr>
          <p:cNvSpPr>
            <a:spLocks noChangeArrowheads="1"/>
          </p:cNvSpPr>
          <p:nvPr/>
        </p:nvSpPr>
        <p:spPr bwMode="auto">
          <a:xfrm>
            <a:off x="2873375" y="409575"/>
            <a:ext cx="757238" cy="401638"/>
          </a:xfrm>
          <a:prstGeom prst="rect">
            <a:avLst/>
          </a:prstGeom>
          <a:blipFill dpi="0" rotWithShape="1">
            <a:blip r:embed="rId8"/>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8" name="bk object 18">
            <a:extLst>
              <a:ext uri="{FF2B5EF4-FFF2-40B4-BE49-F238E27FC236}">
                <a16:creationId xmlns:a16="http://schemas.microsoft.com/office/drawing/2014/main" id="{0AB7D04F-CFAA-6659-991B-EB60E7EE34F6}"/>
              </a:ext>
            </a:extLst>
          </p:cNvPr>
          <p:cNvSpPr>
            <a:spLocks noChangeArrowheads="1"/>
          </p:cNvSpPr>
          <p:nvPr/>
        </p:nvSpPr>
        <p:spPr bwMode="auto">
          <a:xfrm>
            <a:off x="3965575" y="447675"/>
            <a:ext cx="1035050" cy="314325"/>
          </a:xfrm>
          <a:prstGeom prst="rect">
            <a:avLst/>
          </a:prstGeom>
          <a:blipFill dpi="0" rotWithShape="1">
            <a:blip r:embed="rId9"/>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29" name="bk object 19">
            <a:extLst>
              <a:ext uri="{FF2B5EF4-FFF2-40B4-BE49-F238E27FC236}">
                <a16:creationId xmlns:a16="http://schemas.microsoft.com/office/drawing/2014/main" id="{6BFD4000-7217-D295-DAA3-C5955C9171C6}"/>
              </a:ext>
            </a:extLst>
          </p:cNvPr>
          <p:cNvSpPr>
            <a:spLocks noChangeArrowheads="1"/>
          </p:cNvSpPr>
          <p:nvPr/>
        </p:nvSpPr>
        <p:spPr bwMode="auto">
          <a:xfrm>
            <a:off x="5368925" y="447675"/>
            <a:ext cx="1287463" cy="309563"/>
          </a:xfrm>
          <a:prstGeom prst="rect">
            <a:avLst/>
          </a:prstGeom>
          <a:blipFill dpi="0" rotWithShape="1">
            <a:blip r:embed="rId10"/>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1030" name="Holder 2">
            <a:extLst>
              <a:ext uri="{FF2B5EF4-FFF2-40B4-BE49-F238E27FC236}">
                <a16:creationId xmlns:a16="http://schemas.microsoft.com/office/drawing/2014/main" id="{A19F0921-F9B4-3E82-5379-BDBF1797B39B}"/>
              </a:ext>
            </a:extLst>
          </p:cNvPr>
          <p:cNvSpPr>
            <a:spLocks noGrp="1" noChangeArrowheads="1"/>
          </p:cNvSpPr>
          <p:nvPr>
            <p:ph type="title"/>
          </p:nvPr>
        </p:nvSpPr>
        <p:spPr bwMode="auto">
          <a:xfrm>
            <a:off x="388938" y="401638"/>
            <a:ext cx="69945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1" name="Holder 3">
            <a:extLst>
              <a:ext uri="{FF2B5EF4-FFF2-40B4-BE49-F238E27FC236}">
                <a16:creationId xmlns:a16="http://schemas.microsoft.com/office/drawing/2014/main" id="{1BD58FD2-8C92-4A96-C241-D283E7326C2B}"/>
              </a:ext>
            </a:extLst>
          </p:cNvPr>
          <p:cNvSpPr>
            <a:spLocks noGrp="1" noChangeArrowheads="1"/>
          </p:cNvSpPr>
          <p:nvPr>
            <p:ph type="body" idx="1"/>
          </p:nvPr>
        </p:nvSpPr>
        <p:spPr bwMode="auto">
          <a:xfrm>
            <a:off x="388938" y="2312988"/>
            <a:ext cx="6994525"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6E5CCCF6-6381-2A51-EDB6-088D5F4097BA}"/>
              </a:ext>
            </a:extLst>
          </p:cNvPr>
          <p:cNvSpPr>
            <a:spLocks noGrp="1"/>
          </p:cNvSpPr>
          <p:nvPr>
            <p:ph type="ftr" sz="quarter" idx="5"/>
          </p:nvPr>
        </p:nvSpPr>
        <p:spPr>
          <a:xfrm>
            <a:off x="2643188" y="9353550"/>
            <a:ext cx="2486025" cy="503238"/>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defRPr>
            </a:lvl1pPr>
          </a:lstStyle>
          <a:p>
            <a:pPr>
              <a:defRPr/>
            </a:pPr>
            <a:endParaRPr/>
          </a:p>
        </p:txBody>
      </p:sp>
      <p:sp>
        <p:nvSpPr>
          <p:cNvPr id="5" name="Holder 5">
            <a:extLst>
              <a:ext uri="{FF2B5EF4-FFF2-40B4-BE49-F238E27FC236}">
                <a16:creationId xmlns:a16="http://schemas.microsoft.com/office/drawing/2014/main" id="{905746E5-F567-6B70-5717-CB422898E55B}"/>
              </a:ext>
            </a:extLst>
          </p:cNvPr>
          <p:cNvSpPr>
            <a:spLocks noGrp="1"/>
          </p:cNvSpPr>
          <p:nvPr>
            <p:ph type="dt" sz="half" idx="6"/>
          </p:nvPr>
        </p:nvSpPr>
        <p:spPr>
          <a:xfrm>
            <a:off x="388938" y="9353550"/>
            <a:ext cx="1787525" cy="503238"/>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defRPr>
            </a:lvl1pPr>
          </a:lstStyle>
          <a:p>
            <a:pPr>
              <a:defRPr/>
            </a:pPr>
            <a:fld id="{423974E8-183C-4520-9604-C6E945B1C667}" type="datetimeFigureOut">
              <a:rPr lang="en-US"/>
              <a:pPr>
                <a:defRPr/>
              </a:pPr>
              <a:t>11/10/2024</a:t>
            </a:fld>
            <a:endParaRPr lang="en-US"/>
          </a:p>
        </p:txBody>
      </p:sp>
      <p:sp>
        <p:nvSpPr>
          <p:cNvPr id="6" name="Holder 6">
            <a:extLst>
              <a:ext uri="{FF2B5EF4-FFF2-40B4-BE49-F238E27FC236}">
                <a16:creationId xmlns:a16="http://schemas.microsoft.com/office/drawing/2014/main" id="{031DB9DD-3939-A054-8540-2D270DC6E819}"/>
              </a:ext>
            </a:extLst>
          </p:cNvPr>
          <p:cNvSpPr>
            <a:spLocks noGrp="1"/>
          </p:cNvSpPr>
          <p:nvPr>
            <p:ph type="sldNum" sz="quarter" idx="7"/>
          </p:nvPr>
        </p:nvSpPr>
        <p:spPr>
          <a:xfrm>
            <a:off x="6302375" y="9740900"/>
            <a:ext cx="584200" cy="165100"/>
          </a:xfrm>
          <a:prstGeom prst="rect">
            <a:avLst/>
          </a:prstGeom>
        </p:spPr>
        <p:txBody>
          <a:bodyPr wrap="square" lIns="0" tIns="0" rIns="0" bIns="0">
            <a:spAutoFit/>
          </a:bodyPr>
          <a:lstStyle>
            <a:lvl1pPr marL="12700" eaLnBrk="1" fontAlgn="auto" hangingPunct="1">
              <a:spcBef>
                <a:spcPts val="0"/>
              </a:spcBef>
              <a:spcAft>
                <a:spcPts val="0"/>
              </a:spcAft>
              <a:defRPr sz="1100" b="0" i="0">
                <a:solidFill>
                  <a:schemeClr val="tx1"/>
                </a:solidFill>
                <a:latin typeface="Calibri"/>
                <a:cs typeface="Calibri"/>
              </a:defRPr>
            </a:lvl1pPr>
          </a:lstStyle>
          <a:p>
            <a:pPr>
              <a:defRPr/>
            </a:pPr>
            <a:r>
              <a:t>Pa</a:t>
            </a:r>
            <a:r>
              <a:rPr spc="-5"/>
              <a:t>g</a:t>
            </a:r>
            <a:r>
              <a:t>e</a:t>
            </a:r>
            <a:r>
              <a:rPr spc="-25">
                <a:latin typeface="Times New Roman"/>
                <a:cs typeface="Times New Roman"/>
              </a:rPr>
              <a:t> </a:t>
            </a:r>
            <a:r>
              <a:t>|</a:t>
            </a:r>
            <a:r>
              <a:rPr spc="-40">
                <a:latin typeface="Times New Roman"/>
                <a:cs typeface="Times New Roman"/>
              </a:rPr>
              <a:t> </a:t>
            </a:r>
            <a:fld id="{9055C615-A0CA-4FCB-9F71-54FC4B4B5FF5}"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ariprasathvasudevan@gmail.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object 2">
            <a:extLst>
              <a:ext uri="{FF2B5EF4-FFF2-40B4-BE49-F238E27FC236}">
                <a16:creationId xmlns:a16="http://schemas.microsoft.com/office/drawing/2014/main" id="{6574F807-2A1E-12A0-2B48-C82BB41FA115}"/>
              </a:ext>
            </a:extLst>
          </p:cNvPr>
          <p:cNvSpPr>
            <a:spLocks noChangeArrowheads="1"/>
          </p:cNvSpPr>
          <p:nvPr/>
        </p:nvSpPr>
        <p:spPr bwMode="auto">
          <a:xfrm>
            <a:off x="849313" y="866775"/>
            <a:ext cx="1706562" cy="3889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1" name="object 3">
            <a:extLst>
              <a:ext uri="{FF2B5EF4-FFF2-40B4-BE49-F238E27FC236}">
                <a16:creationId xmlns:a16="http://schemas.microsoft.com/office/drawing/2014/main" id="{4D886555-6F28-ECEC-54FE-4F15EEB2702D}"/>
              </a:ext>
            </a:extLst>
          </p:cNvPr>
          <p:cNvSpPr>
            <a:spLocks noChangeArrowheads="1"/>
          </p:cNvSpPr>
          <p:nvPr/>
        </p:nvSpPr>
        <p:spPr bwMode="auto">
          <a:xfrm>
            <a:off x="2873375" y="866775"/>
            <a:ext cx="757238" cy="4016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2" name="object 4">
            <a:extLst>
              <a:ext uri="{FF2B5EF4-FFF2-40B4-BE49-F238E27FC236}">
                <a16:creationId xmlns:a16="http://schemas.microsoft.com/office/drawing/2014/main" id="{C4D45CA5-156D-0937-B83C-9E16F2233BC3}"/>
              </a:ext>
            </a:extLst>
          </p:cNvPr>
          <p:cNvSpPr>
            <a:spLocks noChangeArrowheads="1"/>
          </p:cNvSpPr>
          <p:nvPr/>
        </p:nvSpPr>
        <p:spPr bwMode="auto">
          <a:xfrm>
            <a:off x="3965575" y="904875"/>
            <a:ext cx="1035050" cy="3143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3" name="object 5">
            <a:extLst>
              <a:ext uri="{FF2B5EF4-FFF2-40B4-BE49-F238E27FC236}">
                <a16:creationId xmlns:a16="http://schemas.microsoft.com/office/drawing/2014/main" id="{F583DD66-5C92-6B98-47B9-24280B809A8F}"/>
              </a:ext>
            </a:extLst>
          </p:cNvPr>
          <p:cNvSpPr>
            <a:spLocks noChangeArrowheads="1"/>
          </p:cNvSpPr>
          <p:nvPr/>
        </p:nvSpPr>
        <p:spPr bwMode="auto">
          <a:xfrm>
            <a:off x="5368925" y="904875"/>
            <a:ext cx="1287463" cy="3095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54" name="object 6">
            <a:extLst>
              <a:ext uri="{FF2B5EF4-FFF2-40B4-BE49-F238E27FC236}">
                <a16:creationId xmlns:a16="http://schemas.microsoft.com/office/drawing/2014/main" id="{D852CC29-1683-39F3-5A59-9491BB945D55}"/>
              </a:ext>
            </a:extLst>
          </p:cNvPr>
          <p:cNvSpPr txBox="1">
            <a:spLocks noChangeArrowheads="1"/>
          </p:cNvSpPr>
          <p:nvPr/>
        </p:nvSpPr>
        <p:spPr bwMode="auto">
          <a:xfrm>
            <a:off x="817563" y="2159000"/>
            <a:ext cx="6138862" cy="5656263"/>
          </a:xfrm>
          <a:prstGeom prst="rect">
            <a:avLst/>
          </a:prstGeom>
          <a:noFill/>
          <a:ln w="5777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Times New Roman" panose="02020603050405020304" pitchFamily="18" charset="0"/>
                <a:cs typeface="Times New Roman" panose="02020603050405020304" pitchFamily="18" charset="0"/>
              </a:rPr>
              <a:t>E-COMMERCE SALES ANALYSIS</a:t>
            </a:r>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1900" dirty="0">
              <a:latin typeface="Times New Roman" panose="02020603050405020304" pitchFamily="18" charset="0"/>
              <a:cs typeface="Times New Roman" panose="02020603050405020304" pitchFamily="18" charset="0"/>
            </a:endParaRPr>
          </a:p>
          <a:p>
            <a:pPr eaLnBrk="1" hangingPunct="1">
              <a:lnSpc>
                <a:spcPct val="144000"/>
              </a:lnSpc>
            </a:pPr>
            <a:r>
              <a:rPr lang="en-US" altLang="en-US" sz="1400" dirty="0">
                <a:latin typeface="Times New Roman" panose="02020603050405020304" pitchFamily="18" charset="0"/>
                <a:cs typeface="Times New Roman" panose="02020603050405020304" pitchFamily="18" charset="0"/>
              </a:rPr>
              <a:t>     A PROJECT REPORT SUBMITTED IN PARTIAL FULLFILLMENT OF THE                                  REQUIREMENTS OF</a:t>
            </a: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algn="ctr" eaLnBrk="1" hangingPunct="1">
              <a:lnSpc>
                <a:spcPct val="179000"/>
              </a:lnSpc>
              <a:spcBef>
                <a:spcPts val="1000"/>
              </a:spcBef>
            </a:pPr>
            <a:r>
              <a:rPr lang="en-US" altLang="en-US" sz="1400" dirty="0">
                <a:latin typeface="Times New Roman" panose="02020603050405020304" pitchFamily="18" charset="0"/>
                <a:cs typeface="Times New Roman" panose="02020603050405020304" pitchFamily="18" charset="0"/>
              </a:rPr>
              <a:t>BY B.ARIPRASATH </a:t>
            </a:r>
          </a:p>
          <a:p>
            <a:pPr eaLnBrk="1" hangingPunct="1">
              <a:spcBef>
                <a:spcPts val="50"/>
              </a:spcBef>
            </a:pPr>
            <a:endParaRPr lang="en-US" altLang="en-US" sz="1300" dirty="0">
              <a:latin typeface="Times New Roman" panose="02020603050405020304" pitchFamily="18" charset="0"/>
              <a:cs typeface="Times New Roman" panose="02020603050405020304" pitchFamily="18" charset="0"/>
            </a:endParaRPr>
          </a:p>
          <a:p>
            <a:pPr algn="ctr" eaLnBrk="1" hangingPunct="1"/>
            <a:r>
              <a:rPr lang="en-US" altLang="en-US" sz="1400" u="sng" dirty="0">
                <a:solidFill>
                  <a:srgbClr val="0000FF"/>
                </a:solidFill>
                <a:latin typeface="Times New Roman" panose="02020603050405020304" pitchFamily="18" charset="0"/>
                <a:cs typeface="Times New Roman" panose="02020603050405020304" pitchFamily="18" charset="0"/>
                <a:hlinkClick r:id="rId7"/>
              </a:rPr>
              <a:t>ariprasathvasudevan@gmail.com</a:t>
            </a:r>
            <a:r>
              <a:rPr lang="en-US" altLang="en-US" sz="1400" u="sng" dirty="0">
                <a:solidFill>
                  <a:srgbClr val="0000FF"/>
                </a:solidFill>
                <a:latin typeface="Times New Roman" panose="02020603050405020304" pitchFamily="18" charset="0"/>
                <a:cs typeface="Times New Roman" panose="02020603050405020304" pitchFamily="18" charset="0"/>
              </a:rPr>
              <a:t> </a:t>
            </a:r>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endParaRPr lang="en-US" altLang="en-US" sz="1400" dirty="0">
              <a:latin typeface="Times New Roman" panose="02020603050405020304" pitchFamily="18" charset="0"/>
              <a:cs typeface="Times New Roman" panose="02020603050405020304" pitchFamily="18" charset="0"/>
            </a:endParaRPr>
          </a:p>
          <a:p>
            <a:pPr algn="ctr" eaLnBrk="1" hangingPunct="1"/>
            <a:r>
              <a:rPr lang="en-US" altLang="en-US" b="1" dirty="0">
                <a:latin typeface="Times New Roman" panose="02020603050405020304" pitchFamily="18" charset="0"/>
                <a:cs typeface="Times New Roman" panose="02020603050405020304" pitchFamily="18" charset="0"/>
              </a:rPr>
              <a:t>au810021114010</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2300" dirty="0">
              <a:latin typeface="Times New Roman" panose="02020603050405020304" pitchFamily="18" charset="0"/>
              <a:cs typeface="Times New Roman" panose="02020603050405020304" pitchFamily="18" charset="0"/>
            </a:endParaRPr>
          </a:p>
          <a:p>
            <a:pPr algn="ctr" eaLnBrk="1" hangingPunct="1"/>
            <a:r>
              <a:rPr lang="en-US" altLang="en-US" sz="1400" dirty="0">
                <a:latin typeface="Times New Roman" panose="02020603050405020304" pitchFamily="18" charset="0"/>
                <a:cs typeface="Times New Roman" panose="02020603050405020304" pitchFamily="18" charset="0"/>
              </a:rPr>
              <a:t>Under the guidance of</a:t>
            </a:r>
          </a:p>
          <a:p>
            <a:pPr eaLnBrk="1" hangingPunct="1">
              <a:spcBef>
                <a:spcPts val="13"/>
              </a:spcBef>
            </a:pPr>
            <a:endParaRPr lang="en-US" altLang="en-US" sz="1200" dirty="0">
              <a:latin typeface="Times New Roman" panose="02020603050405020304" pitchFamily="18" charset="0"/>
              <a:cs typeface="Times New Roman" panose="02020603050405020304" pitchFamily="18" charset="0"/>
            </a:endParaRPr>
          </a:p>
          <a:p>
            <a:pPr algn="ctr" eaLnBrk="1" hangingPunct="1"/>
            <a:r>
              <a:rPr lang="en-US" altLang="en-US" sz="1400" b="1" dirty="0" err="1">
                <a:cs typeface="Calibri" panose="020F0502020204030204" pitchFamily="34" charset="0"/>
              </a:rPr>
              <a:t>P.Raja</a:t>
            </a:r>
            <a:r>
              <a:rPr lang="en-US" altLang="en-US" sz="1400" b="1" dirty="0">
                <a:cs typeface="Calibri" panose="020F0502020204030204" pitchFamily="34" charset="0"/>
              </a:rPr>
              <a:t>,</a:t>
            </a:r>
            <a:r>
              <a:rPr lang="en-US" altLang="en-US" sz="1400" b="1" dirty="0">
                <a:latin typeface="Times New Roman" panose="02020603050405020304" pitchFamily="18" charset="0"/>
                <a:cs typeface="Times New Roman" panose="02020603050405020304" pitchFamily="18" charset="0"/>
              </a:rPr>
              <a:t> </a:t>
            </a:r>
            <a:r>
              <a:rPr lang="en-US" altLang="en-US" sz="1400" b="1" dirty="0">
                <a:cs typeface="Calibri" panose="020F0502020204030204" pitchFamily="34" charset="0"/>
              </a:rPr>
              <a:t>Master</a:t>
            </a:r>
            <a:r>
              <a:rPr lang="en-US" altLang="en-US" sz="1400" b="1" dirty="0">
                <a:latin typeface="Times New Roman" panose="02020603050405020304" pitchFamily="18" charset="0"/>
                <a:cs typeface="Times New Roman" panose="02020603050405020304" pitchFamily="18" charset="0"/>
              </a:rPr>
              <a:t> </a:t>
            </a:r>
            <a:r>
              <a:rPr lang="en-US" altLang="en-US" sz="1400" b="1" dirty="0">
                <a:cs typeface="Calibri" panose="020F0502020204030204" pitchFamily="34" charset="0"/>
              </a:rPr>
              <a:t>Trainer</a:t>
            </a:r>
            <a:endParaRPr lang="en-US" altLang="en-US" sz="1400" dirty="0">
              <a:cs typeface="Calibri" panose="020F0502020204030204" pitchFamily="34" charset="0"/>
            </a:endParaRPr>
          </a:p>
        </p:txBody>
      </p:sp>
      <p:sp>
        <p:nvSpPr>
          <p:cNvPr id="2055" name="object 7">
            <a:extLst>
              <a:ext uri="{FF2B5EF4-FFF2-40B4-BE49-F238E27FC236}">
                <a16:creationId xmlns:a16="http://schemas.microsoft.com/office/drawing/2014/main" id="{A4C67EA6-DBF5-AE71-8241-C1BAC75F5A7C}"/>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6" name="object 8">
            <a:extLst>
              <a:ext uri="{FF2B5EF4-FFF2-40B4-BE49-F238E27FC236}">
                <a16:creationId xmlns:a16="http://schemas.microsoft.com/office/drawing/2014/main" id="{9E8DA365-B46E-E3BA-C711-FD1A7FCE682D}"/>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7" name="object 9">
            <a:extLst>
              <a:ext uri="{FF2B5EF4-FFF2-40B4-BE49-F238E27FC236}">
                <a16:creationId xmlns:a16="http://schemas.microsoft.com/office/drawing/2014/main" id="{77D27A0D-42C4-0B9E-417A-E2ED9B373D50}"/>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58" name="object 10">
            <a:extLst>
              <a:ext uri="{FF2B5EF4-FFF2-40B4-BE49-F238E27FC236}">
                <a16:creationId xmlns:a16="http://schemas.microsoft.com/office/drawing/2014/main" id="{34A73B6F-2CD4-FE54-32BB-F1666E2E9C14}"/>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1" name="object 11">
            <a:extLst>
              <a:ext uri="{FF2B5EF4-FFF2-40B4-BE49-F238E27FC236}">
                <a16:creationId xmlns:a16="http://schemas.microsoft.com/office/drawing/2014/main" id="{9B750FDA-F025-FC99-7745-34A9F16930F3}"/>
              </a:ext>
            </a:extLst>
          </p:cNvPr>
          <p:cNvSpPr txBox="1"/>
          <p:nvPr/>
        </p:nvSpPr>
        <p:spPr>
          <a:xfrm>
            <a:off x="6302375" y="9740900"/>
            <a:ext cx="498475" cy="165100"/>
          </a:xfrm>
          <a:prstGeom prst="rect">
            <a:avLst/>
          </a:prstGeom>
        </p:spPr>
        <p:txBody>
          <a:bodyPr lIns="0" tIns="0" rIns="0" bIns="0">
            <a:spAutoFit/>
          </a:bodyPr>
          <a:lstStyle/>
          <a:p>
            <a:pPr marL="12700" eaLnBrk="1" fontAlgn="auto" hangingPunct="1">
              <a:spcBef>
                <a:spcPts val="0"/>
              </a:spcBef>
              <a:spcAft>
                <a:spcPts val="0"/>
              </a:spcAft>
              <a:defRPr/>
            </a:pPr>
            <a:r>
              <a:rPr sz="1100" dirty="0">
                <a:latin typeface="Calibri"/>
                <a:cs typeface="Calibri"/>
              </a:rPr>
              <a:t>Pa</a:t>
            </a:r>
            <a:r>
              <a:rPr sz="1100" spc="-5" dirty="0">
                <a:latin typeface="Calibri"/>
                <a:cs typeface="Calibri"/>
              </a:rPr>
              <a:t>g</a:t>
            </a:r>
            <a:r>
              <a:rPr sz="1100" dirty="0">
                <a:latin typeface="Calibri"/>
                <a:cs typeface="Calibri"/>
              </a:rPr>
              <a:t>e</a:t>
            </a:r>
            <a:r>
              <a:rPr sz="1100" spc="-25" dirty="0">
                <a:latin typeface="Times New Roman"/>
                <a:cs typeface="Times New Roman"/>
              </a:rPr>
              <a:t> </a:t>
            </a:r>
            <a:r>
              <a:rPr sz="1100" dirty="0">
                <a:latin typeface="Calibri"/>
                <a:cs typeface="Calibri"/>
              </a:rPr>
              <a:t>|</a:t>
            </a:r>
            <a:r>
              <a:rPr sz="1100" spc="-40" dirty="0">
                <a:latin typeface="Times New Roman"/>
                <a:cs typeface="Times New Roman"/>
              </a:rPr>
              <a:t> </a:t>
            </a:r>
            <a:r>
              <a:rPr sz="1100" dirty="0">
                <a:latin typeface="Calibri"/>
                <a:cs typeface="Calibri"/>
              </a:rPr>
              <a:t>1</a:t>
            </a:r>
            <a:endParaRPr sz="11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89C86125-3714-038F-EC5D-9EB2BF07DF6D}"/>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9</a:t>
            </a:r>
          </a:p>
        </p:txBody>
      </p:sp>
      <p:sp>
        <p:nvSpPr>
          <p:cNvPr id="20483" name="object 3">
            <a:extLst>
              <a:ext uri="{FF2B5EF4-FFF2-40B4-BE49-F238E27FC236}">
                <a16:creationId xmlns:a16="http://schemas.microsoft.com/office/drawing/2014/main" id="{F9D1FB91-F34E-6F12-37E4-314F104DCA29}"/>
              </a:ext>
            </a:extLst>
          </p:cNvPr>
          <p:cNvSpPr txBox="1">
            <a:spLocks noChangeArrowheads="1"/>
          </p:cNvSpPr>
          <p:nvPr/>
        </p:nvSpPr>
        <p:spPr bwMode="auto">
          <a:xfrm>
            <a:off x="776288" y="1884363"/>
            <a:ext cx="6146800" cy="703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513">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6</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Impact of Technology on E-Commerce Sales</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Mobile Commerce and Mobile Optionimizat</a:t>
            </a:r>
            <a:r>
              <a:rPr lang="en-US" altLang="en-US" sz="1200" b="1">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Mobile commerce, or m-commerce, has become a significant driver of e-commerce sales as more consumers shift to using mobile devices  for online shopping. With the increase in smartphone and tablet usage, mobile commerce now represents a substantial portion of total e-commerce revenue. This trend underscores the need for e- commerce businesses to prioritize mobile optimization to ensure seamless user experiences and maximize sales potential.</a:t>
            </a:r>
          </a:p>
          <a:p>
            <a:pPr lvl="1" eaLnBrk="1" hangingPunct="1">
              <a:spcBef>
                <a:spcPts val="13"/>
              </a:spcBef>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The Rise of Mobile Commerce</a:t>
            </a:r>
            <a:r>
              <a:rPr lang="en-US" altLang="en-US" sz="1200">
                <a:latin typeface="Times New Roman" panose="02020603050405020304" pitchFamily="18" charset="0"/>
                <a:cs typeface="Times New Roman" panose="02020603050405020304" pitchFamily="18" charset="0"/>
              </a:rPr>
              <a:t>: Mobile commerce allows consumers to shop anytime and anywhere, providing unparalleled convenience. Many e-commerce companies report that a majority of their traffic and sales now come from mobile devices, reflecting changing consumer behavior. Factors contributing to the rise of mobile commerce include the convenience of shopping on-the-go, improved mobile technology, and the growing use of digital wallets that simplify the checkout process.</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The Role of Artificial Intelligence and Chatbots: </a:t>
            </a:r>
            <a:r>
              <a:rPr lang="en-US" altLang="en-US" sz="1200">
                <a:latin typeface="Times New Roman" panose="02020603050405020304" pitchFamily="18" charset="0"/>
                <a:cs typeface="Times New Roman" panose="02020603050405020304" pitchFamily="18" charset="0"/>
              </a:rPr>
              <a:t>Discusses how AI and chatbots improve customer service, personalization, and sales efficiency.</a:t>
            </a:r>
          </a:p>
          <a:p>
            <a:pPr lvl="1" eaLnBrk="1" hangingPunct="1">
              <a:lnSpc>
                <a:spcPct val="146000"/>
              </a:lnSpc>
              <a:spcBef>
                <a:spcPts val="1050"/>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Augmented Reality (AR) and Virtual Try-Ons: </a:t>
            </a:r>
            <a:r>
              <a:rPr lang="en-US" altLang="en-US" sz="1100">
                <a:latin typeface="Times New Roman" panose="02020603050405020304" pitchFamily="18" charset="0"/>
                <a:cs typeface="Times New Roman" panose="02020603050405020304" pitchFamily="18" charset="0"/>
              </a:rPr>
              <a:t>Highlights the use of AR technology in e-commerce, such as virtual fitting rooms or interactive product demos.</a:t>
            </a:r>
          </a:p>
          <a:p>
            <a:pPr lvl="1" eaLnBrk="1" hangingPunct="1">
              <a:spcBef>
                <a:spcPts val="38"/>
              </a:spcBef>
              <a:buFont typeface="Times New Roman" panose="02020603050405020304" pitchFamily="18" charset="0"/>
              <a:buAutoNum type="arabicPeriod" startAt="2"/>
            </a:pPr>
            <a:endParaRPr lang="en-US" altLang="en-US" sz="8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Blockchain and E-Commerce Security: </a:t>
            </a:r>
            <a:r>
              <a:rPr lang="en-US" altLang="en-US" sz="1200">
                <a:latin typeface="Times New Roman" panose="02020603050405020304" pitchFamily="18" charset="0"/>
                <a:cs typeface="Times New Roman" panose="02020603050405020304" pitchFamily="18" charset="0"/>
              </a:rPr>
              <a:t>Explores how blockchain technology is improving security, transparency, and trust in online transactions.</a:t>
            </a:r>
          </a:p>
          <a:p>
            <a:pPr lvl="1" eaLnBrk="1" hangingPunct="1">
              <a:lnSpc>
                <a:spcPct val="145000"/>
              </a:lnSpc>
              <a:spcBef>
                <a:spcPts val="1063"/>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Payment Systems and Digital Wallets: </a:t>
            </a:r>
            <a:r>
              <a:rPr lang="en-US" altLang="en-US" sz="1200">
                <a:latin typeface="Times New Roman" panose="02020603050405020304" pitchFamily="18" charset="0"/>
                <a:cs typeface="Times New Roman" panose="02020603050405020304" pitchFamily="18" charset="0"/>
              </a:rPr>
              <a:t>Examines the growth of alternative payment methods (e.g., Apple Pay, cryptocurrency) and their impact on customer convenience and sales.</a:t>
            </a:r>
          </a:p>
        </p:txBody>
      </p:sp>
      <p:sp>
        <p:nvSpPr>
          <p:cNvPr id="20484" name="object 4">
            <a:extLst>
              <a:ext uri="{FF2B5EF4-FFF2-40B4-BE49-F238E27FC236}">
                <a16:creationId xmlns:a16="http://schemas.microsoft.com/office/drawing/2014/main" id="{BB072D12-F2F6-693D-F00A-AAA0A75C1E38}"/>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5" name="object 5">
            <a:extLst>
              <a:ext uri="{FF2B5EF4-FFF2-40B4-BE49-F238E27FC236}">
                <a16:creationId xmlns:a16="http://schemas.microsoft.com/office/drawing/2014/main" id="{F22D8D17-E8E1-ECAC-E356-AEB239F31FAE}"/>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6" name="object 6">
            <a:extLst>
              <a:ext uri="{FF2B5EF4-FFF2-40B4-BE49-F238E27FC236}">
                <a16:creationId xmlns:a16="http://schemas.microsoft.com/office/drawing/2014/main" id="{7BC9704F-C742-9551-7FD9-E68281B85AC4}"/>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7" name="object 7">
            <a:extLst>
              <a:ext uri="{FF2B5EF4-FFF2-40B4-BE49-F238E27FC236}">
                <a16:creationId xmlns:a16="http://schemas.microsoft.com/office/drawing/2014/main" id="{F5CF646D-4B32-479F-7A9B-D6AFF90F6690}"/>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8865AA07-58B3-1151-0959-26587C5BDFF3}"/>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3F0AFD8-8F16-4AF6-AF22-9D6632740A8B}"/>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 name="object 3">
            <a:extLst>
              <a:ext uri="{FF2B5EF4-FFF2-40B4-BE49-F238E27FC236}">
                <a16:creationId xmlns:a16="http://schemas.microsoft.com/office/drawing/2014/main" id="{27AABD19-FB3F-7F4F-896B-7ABE2F39CA91}"/>
              </a:ext>
            </a:extLst>
          </p:cNvPr>
          <p:cNvSpPr txBox="1"/>
          <p:nvPr/>
        </p:nvSpPr>
        <p:spPr>
          <a:xfrm>
            <a:off x="2424113" y="1382713"/>
            <a:ext cx="2886075" cy="730250"/>
          </a:xfrm>
          <a:prstGeom prst="rect">
            <a:avLst/>
          </a:prstGeom>
        </p:spPr>
        <p:txBody>
          <a:bodyPr lIns="0" tIns="0" rIns="0" bIns="0">
            <a:spAutoFit/>
          </a:bodyPr>
          <a:lstStyle/>
          <a:p>
            <a:pPr algn="ctr" eaLnBrk="1" fontAlgn="auto" hangingPunct="1">
              <a:spcBef>
                <a:spcPts val="0"/>
              </a:spcBef>
              <a:spcAft>
                <a:spcPts val="0"/>
              </a:spcAft>
              <a:defRPr/>
            </a:pPr>
            <a:r>
              <a:rPr sz="1600" b="1" spc="-20" dirty="0">
                <a:latin typeface="Times New Roman"/>
                <a:cs typeface="Times New Roman"/>
              </a:rPr>
              <a:t>C</a:t>
            </a:r>
            <a:r>
              <a:rPr sz="1600" b="1" spc="-25" dirty="0">
                <a:latin typeface="Times New Roman"/>
                <a:cs typeface="Times New Roman"/>
              </a:rPr>
              <a:t>H</a:t>
            </a:r>
            <a:r>
              <a:rPr sz="1600" b="1" spc="-10" dirty="0">
                <a:latin typeface="Times New Roman"/>
                <a:cs typeface="Times New Roman"/>
              </a:rPr>
              <a:t>A</a:t>
            </a:r>
            <a:r>
              <a:rPr sz="1600" b="1" spc="-15" dirty="0">
                <a:latin typeface="Times New Roman"/>
                <a:cs typeface="Times New Roman"/>
              </a:rPr>
              <a:t>PTER</a:t>
            </a:r>
            <a:r>
              <a:rPr sz="1600" b="1" spc="-5" dirty="0">
                <a:latin typeface="Times New Roman"/>
                <a:cs typeface="Times New Roman"/>
              </a:rPr>
              <a:t> </a:t>
            </a:r>
            <a:r>
              <a:rPr sz="1600" b="1" spc="-10" dirty="0">
                <a:latin typeface="Times New Roman"/>
                <a:cs typeface="Times New Roman"/>
              </a:rPr>
              <a:t>7</a:t>
            </a:r>
            <a:endParaRPr sz="1600">
              <a:latin typeface="Times New Roman"/>
              <a:cs typeface="Times New Roman"/>
            </a:endParaRPr>
          </a:p>
          <a:p>
            <a:pPr eaLnBrk="1" fontAlgn="auto" hangingPunct="1">
              <a:spcBef>
                <a:spcPts val="27"/>
              </a:spcBef>
              <a:spcAft>
                <a:spcPts val="0"/>
              </a:spcAft>
              <a:defRPr/>
            </a:pPr>
            <a:endParaRPr sz="1750">
              <a:latin typeface="Times New Roman"/>
              <a:cs typeface="Times New Roman"/>
            </a:endParaRPr>
          </a:p>
          <a:p>
            <a:pPr algn="ctr" eaLnBrk="1" fontAlgn="auto" hangingPunct="1">
              <a:spcBef>
                <a:spcPts val="0"/>
              </a:spcBef>
              <a:spcAft>
                <a:spcPts val="0"/>
              </a:spcAft>
              <a:defRPr/>
            </a:pPr>
            <a:r>
              <a:rPr sz="1600" b="1" spc="-20" dirty="0">
                <a:latin typeface="Times New Roman"/>
                <a:cs typeface="Times New Roman"/>
              </a:rPr>
              <a:t>Ch</a:t>
            </a:r>
            <a:r>
              <a:rPr sz="1600" b="1" spc="-10" dirty="0">
                <a:latin typeface="Times New Roman"/>
                <a:cs typeface="Times New Roman"/>
              </a:rPr>
              <a:t>allenges</a:t>
            </a:r>
            <a:r>
              <a:rPr sz="1600" b="1" spc="-5" dirty="0">
                <a:latin typeface="Times New Roman"/>
                <a:cs typeface="Times New Roman"/>
              </a:rPr>
              <a:t> </a:t>
            </a:r>
            <a:r>
              <a:rPr sz="1600" b="1" spc="-10" dirty="0">
                <a:latin typeface="Times New Roman"/>
                <a:cs typeface="Times New Roman"/>
              </a:rPr>
              <a:t>in</a:t>
            </a:r>
            <a:r>
              <a:rPr sz="1600" b="1" spc="-5" dirty="0">
                <a:latin typeface="Times New Roman"/>
                <a:cs typeface="Times New Roman"/>
              </a:rPr>
              <a:t> </a:t>
            </a:r>
            <a:r>
              <a:rPr sz="1600" b="1" dirty="0">
                <a:latin typeface="Times New Roman"/>
                <a:cs typeface="Times New Roman"/>
              </a:rPr>
              <a:t>E</a:t>
            </a:r>
            <a:r>
              <a:rPr sz="1600" b="1" spc="-5" dirty="0">
                <a:latin typeface="Times New Roman"/>
                <a:cs typeface="Times New Roman"/>
              </a:rPr>
              <a:t>-</a:t>
            </a:r>
            <a:r>
              <a:rPr sz="1600" b="1" spc="-20" dirty="0">
                <a:latin typeface="Times New Roman"/>
                <a:cs typeface="Times New Roman"/>
              </a:rPr>
              <a:t>C</a:t>
            </a:r>
            <a:r>
              <a:rPr sz="1600" b="1" spc="-10" dirty="0">
                <a:latin typeface="Times New Roman"/>
                <a:cs typeface="Times New Roman"/>
              </a:rPr>
              <a:t>ommerce </a:t>
            </a:r>
            <a:r>
              <a:rPr sz="1600" b="1" spc="-15" dirty="0">
                <a:latin typeface="Times New Roman"/>
                <a:cs typeface="Times New Roman"/>
              </a:rPr>
              <a:t>S</a:t>
            </a:r>
            <a:r>
              <a:rPr sz="1600" b="1" spc="-10" dirty="0">
                <a:latin typeface="Times New Roman"/>
                <a:cs typeface="Times New Roman"/>
              </a:rPr>
              <a:t>ales</a:t>
            </a:r>
            <a:endParaRPr sz="1600">
              <a:latin typeface="Times New Roman"/>
              <a:cs typeface="Times New Roman"/>
            </a:endParaRPr>
          </a:p>
        </p:txBody>
      </p:sp>
      <p:sp>
        <p:nvSpPr>
          <p:cNvPr id="22532" name="object 4">
            <a:extLst>
              <a:ext uri="{FF2B5EF4-FFF2-40B4-BE49-F238E27FC236}">
                <a16:creationId xmlns:a16="http://schemas.microsoft.com/office/drawing/2014/main" id="{2E9ED2A4-AAC2-EC24-1F94-13752B917A57}"/>
              </a:ext>
            </a:extLst>
          </p:cNvPr>
          <p:cNvSpPr txBox="1">
            <a:spLocks noChangeArrowheads="1"/>
          </p:cNvSpPr>
          <p:nvPr/>
        </p:nvSpPr>
        <p:spPr bwMode="auto">
          <a:xfrm>
            <a:off x="776288" y="2836863"/>
            <a:ext cx="6156325"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279400" algn="l"/>
              </a:tabLst>
              <a:defRPr>
                <a:solidFill>
                  <a:schemeClr val="tx1"/>
                </a:solidFill>
                <a:latin typeface="Calibri" panose="020F0502020204030204" pitchFamily="34" charset="0"/>
              </a:defRPr>
            </a:lvl1pPr>
            <a:lvl2pPr marL="12700">
              <a:tabLst>
                <a:tab pos="279400" algn="l"/>
              </a:tabLst>
              <a:defRPr>
                <a:solidFill>
                  <a:schemeClr val="tx1"/>
                </a:solidFill>
                <a:latin typeface="Calibri" panose="020F0502020204030204" pitchFamily="34" charset="0"/>
              </a:defRPr>
            </a:lvl2pPr>
            <a:lvl3pPr marL="1143000" indent="-228600">
              <a:tabLst>
                <a:tab pos="279400" algn="l"/>
              </a:tabLst>
              <a:defRPr>
                <a:solidFill>
                  <a:schemeClr val="tx1"/>
                </a:solidFill>
                <a:latin typeface="Calibri" panose="020F0502020204030204" pitchFamily="34" charset="0"/>
              </a:defRPr>
            </a:lvl3pPr>
            <a:lvl4pPr marL="1600200" indent="-228600">
              <a:tabLst>
                <a:tab pos="279400" algn="l"/>
              </a:tabLst>
              <a:defRPr>
                <a:solidFill>
                  <a:schemeClr val="tx1"/>
                </a:solidFill>
                <a:latin typeface="Calibri" panose="020F0502020204030204" pitchFamily="34" charset="0"/>
              </a:defRPr>
            </a:lvl4pPr>
            <a:lvl5pPr marL="2057400" indent="-228600">
              <a:tabLst>
                <a:tab pos="279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9pPr>
          </a:lstStyle>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Competition and Market Saturation:</a:t>
            </a:r>
            <a:r>
              <a:rPr lang="en-US" altLang="en-US" sz="1200">
                <a:latin typeface="Times New Roman" panose="02020603050405020304" pitchFamily="18" charset="0"/>
                <a:cs typeface="Times New Roman" panose="02020603050405020304" pitchFamily="18" charset="0"/>
              </a:rPr>
              <a:t>The e-commerce industry is highly competitive and increasingly saturated, posing significant challenges for businesses trying to attract and retain customers. With the rise of digital transformation, nearly every retailer now operates an online store, and many new brands emerge daily, intensifying competition across all product categories.</a:t>
            </a:r>
          </a:p>
          <a:p>
            <a:pPr lvl="1" eaLnBrk="1" hangingPunct="1">
              <a:spcBef>
                <a:spcPts val="25"/>
              </a:spcBef>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Intense Competition</a:t>
            </a:r>
            <a:r>
              <a:rPr lang="en-US" altLang="en-US" sz="1200">
                <a:latin typeface="Times New Roman" panose="02020603050405020304" pitchFamily="18" charset="0"/>
                <a:cs typeface="Times New Roman" panose="02020603050405020304" pitchFamily="18" charset="0"/>
              </a:rPr>
              <a:t>: E-commerce giants like Amazon, Alibaba, and Walmart dominate the  market, creating challenges for smaller retailers. These large platforms can leverage economies of scale, advanced logistics, and vast resources to provide a seamless customer experience at lower prices, making it difficult for smaller businesses to compete on price and convenience. Additionally, the extensive product range and personalized recommendations offered by these companies make them a one-stop-shop for many consumers, reducing the need to browse other sites.</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Supply Chain and Logistics Issues: </a:t>
            </a:r>
            <a:r>
              <a:rPr lang="en-US" altLang="en-US" sz="1200">
                <a:latin typeface="Times New Roman" panose="02020603050405020304" pitchFamily="18" charset="0"/>
                <a:cs typeface="Times New Roman" panose="02020603050405020304" pitchFamily="18" charset="0"/>
              </a:rPr>
              <a:t>Analyzes challenges in fulfilling e-commerce orders, including inventory management, shipping delays, and returns.</a:t>
            </a:r>
          </a:p>
          <a:p>
            <a:pPr lvl="1" eaLnBrk="1" hangingPunct="1">
              <a:spcBef>
                <a:spcPts val="50"/>
              </a:spcBef>
              <a:buFont typeface="Times New Roman" panose="02020603050405020304" pitchFamily="18" charset="0"/>
              <a:buAutoNum type="arabicPeriod" startAt="2"/>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Fraud Prevention and Cybersecurity: </a:t>
            </a:r>
            <a:r>
              <a:rPr lang="en-US" altLang="en-US" sz="1200">
                <a:latin typeface="Times New Roman" panose="02020603050405020304" pitchFamily="18" charset="0"/>
                <a:cs typeface="Times New Roman" panose="02020603050405020304" pitchFamily="18" charset="0"/>
              </a:rPr>
              <a:t>Looks at risks related to online fraud and the measures e-commerce companies take to protect their customers.</a:t>
            </a:r>
          </a:p>
          <a:p>
            <a:pPr lvl="1" eaLnBrk="1" hangingPunct="1">
              <a:lnSpc>
                <a:spcPct val="144000"/>
              </a:lnSpc>
              <a:spcBef>
                <a:spcPts val="1075"/>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Customer Retention and Loyalty Programs: </a:t>
            </a:r>
            <a:r>
              <a:rPr lang="en-US" altLang="en-US" sz="1200">
                <a:latin typeface="Times New Roman" panose="02020603050405020304" pitchFamily="18" charset="0"/>
                <a:cs typeface="Times New Roman" panose="02020603050405020304" pitchFamily="18" charset="0"/>
              </a:rPr>
              <a:t>Discusses strategies for retaining customers, such as loyalty programs, personalized offers, and post-purchase engagemen</a:t>
            </a:r>
            <a:r>
              <a:rPr lang="en-US" altLang="en-US" sz="1100" b="1">
                <a:latin typeface="Times New Roman" panose="02020603050405020304" pitchFamily="18" charset="0"/>
                <a:cs typeface="Times New Roman" panose="02020603050405020304" pitchFamily="18" charset="0"/>
              </a:rPr>
              <a:t>t.</a:t>
            </a:r>
            <a:endParaRPr lang="en-US" altLang="en-US" sz="1100">
              <a:latin typeface="Times New Roman" panose="02020603050405020304" pitchFamily="18" charset="0"/>
              <a:cs typeface="Times New Roman" panose="02020603050405020304" pitchFamily="18" charset="0"/>
            </a:endParaRPr>
          </a:p>
          <a:p>
            <a:pPr lvl="1" eaLnBrk="1" hangingPunct="1">
              <a:spcBef>
                <a:spcPts val="50"/>
              </a:spcBef>
              <a:buFont typeface="Times New Roman" panose="02020603050405020304" pitchFamily="18" charset="0"/>
              <a:buAutoNum type="arabicPeriod" startAt="2"/>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Regulatory and Legal Challenges: </a:t>
            </a:r>
            <a:r>
              <a:rPr lang="en-US" altLang="en-US" sz="1200">
                <a:latin typeface="Times New Roman" panose="02020603050405020304" pitchFamily="18" charset="0"/>
                <a:cs typeface="Times New Roman" panose="02020603050405020304" pitchFamily="18" charset="0"/>
              </a:rPr>
              <a:t>Highlights regulatory hurdles, such as data privacy laws (e.g., GDPR), taxes, and international trade regulations that affect e-commerce.</a:t>
            </a:r>
          </a:p>
          <a:p>
            <a:pPr lvl="1" eaLnBrk="1" hangingPunct="1">
              <a:lnSpc>
                <a:spcPct val="144000"/>
              </a:lnSpc>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pPr>
            <a:endParaRPr lang="en-US" altLang="en-US" sz="1200">
              <a:latin typeface="Times New Roman" panose="02020603050405020304" pitchFamily="18" charset="0"/>
              <a:cs typeface="Times New Roman" panose="02020603050405020304" pitchFamily="18" charset="0"/>
            </a:endParaRPr>
          </a:p>
        </p:txBody>
      </p:sp>
      <p:sp>
        <p:nvSpPr>
          <p:cNvPr id="22533" name="object 5">
            <a:extLst>
              <a:ext uri="{FF2B5EF4-FFF2-40B4-BE49-F238E27FC236}">
                <a16:creationId xmlns:a16="http://schemas.microsoft.com/office/drawing/2014/main" id="{D5C618D8-6105-5EE9-0751-3DA573594555}"/>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2534" name="object 6">
            <a:extLst>
              <a:ext uri="{FF2B5EF4-FFF2-40B4-BE49-F238E27FC236}">
                <a16:creationId xmlns:a16="http://schemas.microsoft.com/office/drawing/2014/main" id="{449A10C0-A62A-92AD-6A28-67A26CB39DB2}"/>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2535" name="object 7">
            <a:extLst>
              <a:ext uri="{FF2B5EF4-FFF2-40B4-BE49-F238E27FC236}">
                <a16:creationId xmlns:a16="http://schemas.microsoft.com/office/drawing/2014/main" id="{3213AD6A-5099-8EFF-E43D-45A64DEAFF98}"/>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2536" name="object 8">
            <a:extLst>
              <a:ext uri="{FF2B5EF4-FFF2-40B4-BE49-F238E27FC236}">
                <a16:creationId xmlns:a16="http://schemas.microsoft.com/office/drawing/2014/main" id="{DA2D95EE-9518-006C-03E3-7E345C9AB889}"/>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ECA82BBC-CA56-1DDD-6DAC-A3719077020A}"/>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0">
            <a:extLst>
              <a:ext uri="{FF2B5EF4-FFF2-40B4-BE49-F238E27FC236}">
                <a16:creationId xmlns:a16="http://schemas.microsoft.com/office/drawing/2014/main" id="{6B537EC7-82CD-E368-E0EC-BD31CBB1B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947988"/>
            <a:ext cx="7362825"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8C9A58DE-4AA6-653E-1B11-8AD6F7145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924175"/>
            <a:ext cx="69342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751260A9-FBC1-468A-66A5-58CAADDED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947988"/>
            <a:ext cx="54483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2B00923F-AA78-CE5A-0174-302A71521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871788"/>
            <a:ext cx="72866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AC64BE5D-72B0-048B-4ECA-4C4956DDA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924175"/>
            <a:ext cx="714375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1EDE9141-1105-F6FB-E4B8-5640A2733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2924175"/>
            <a:ext cx="71532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C96FFCC8-B07A-0542-9C0C-CFA1C6529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852738"/>
            <a:ext cx="72390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8C7E3456-36CA-7663-AE36-6925AD5DF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800350"/>
            <a:ext cx="73914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D72D6468-E81C-9C1F-B22E-455740AEBF9D}"/>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1</a:t>
            </a:r>
          </a:p>
        </p:txBody>
      </p:sp>
      <p:sp>
        <p:nvSpPr>
          <p:cNvPr id="4099" name="object 3">
            <a:extLst>
              <a:ext uri="{FF2B5EF4-FFF2-40B4-BE49-F238E27FC236}">
                <a16:creationId xmlns:a16="http://schemas.microsoft.com/office/drawing/2014/main" id="{C6CA3F6C-DC58-3658-2E60-B6143C3CCC91}"/>
              </a:ext>
            </a:extLst>
          </p:cNvPr>
          <p:cNvSpPr txBox="1">
            <a:spLocks noChangeArrowheads="1"/>
          </p:cNvSpPr>
          <p:nvPr/>
        </p:nvSpPr>
        <p:spPr bwMode="auto">
          <a:xfrm>
            <a:off x="901700" y="1592263"/>
            <a:ext cx="59547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41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ACKNOWLEDGEMENT</a:t>
            </a:r>
            <a:endParaRPr lang="en-US" altLang="en-US" sz="1600">
              <a:latin typeface="Times New Roman" panose="02020603050405020304" pitchFamily="18" charset="0"/>
              <a:cs typeface="Times New Roman" panose="02020603050405020304" pitchFamily="18" charset="0"/>
            </a:endParaRPr>
          </a:p>
          <a:p>
            <a:pPr eaLnBrk="1" hangingPunct="1">
              <a:spcBef>
                <a:spcPts val="13"/>
              </a:spcBef>
            </a:pPr>
            <a:endParaRPr lang="en-US" altLang="en-US" sz="23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a:latin typeface="Times New Roman" panose="02020603050405020304" pitchFamily="18" charset="0"/>
                <a:cs typeface="Times New Roman" panose="02020603050405020304" pitchFamily="18" charset="0"/>
              </a:rPr>
              <a:t>We  would  like  to  take  this  opportunity  to  express  our  deep  sense  of  gratitude  to  all individuals who helped us directly or indirectly during this thesis work.Firstly, we would like to thank my supervisor </a:t>
            </a:r>
            <a:r>
              <a:rPr lang="en-US" altLang="en-US" sz="1200" b="1">
                <a:latin typeface="Times New Roman" panose="02020603050405020304" pitchFamily="18" charset="0"/>
                <a:cs typeface="Times New Roman" panose="02020603050405020304" pitchFamily="18" charset="0"/>
              </a:rPr>
              <a:t>Dr .V. C. Sathish Gandhi, M.E, MBA, PH.D.  </a:t>
            </a:r>
            <a:r>
              <a:rPr lang="en-US" altLang="en-US" sz="1200">
                <a:latin typeface="Times New Roman" panose="02020603050405020304" pitchFamily="18" charset="0"/>
                <a:cs typeface="Times New Roman" panose="02020603050405020304" pitchFamily="18" charset="0"/>
              </a:rPr>
              <a:t>for being a great mentor and the best adviser I could ever have. His advice, encouragement and the critics are a source of innovative ideas, inspiration and causes behind the successful completionof this project. The confidence shown in me by him was the biggest source of inspiration for me. It has been a privilege working with him for the last one year. He always helped me during my project and many other aspects related to the program. His talks and lessons not only help in projectwork and other activities of the program but also make me a good and responsible professional.</a:t>
            </a:r>
          </a:p>
        </p:txBody>
      </p:sp>
      <p:sp>
        <p:nvSpPr>
          <p:cNvPr id="4100" name="object 4">
            <a:extLst>
              <a:ext uri="{FF2B5EF4-FFF2-40B4-BE49-F238E27FC236}">
                <a16:creationId xmlns:a16="http://schemas.microsoft.com/office/drawing/2014/main" id="{DADD4D7C-C363-9C1A-7BD5-1BC960AFFB35}"/>
              </a:ext>
            </a:extLst>
          </p:cNvPr>
          <p:cNvSpPr>
            <a:spLocks/>
          </p:cNvSpPr>
          <p:nvPr/>
        </p:nvSpPr>
        <p:spPr bwMode="auto">
          <a:xfrm>
            <a:off x="896938" y="1847850"/>
            <a:ext cx="5980112" cy="0"/>
          </a:xfrm>
          <a:custGeom>
            <a:avLst/>
            <a:gdLst>
              <a:gd name="T0" fmla="*/ 0 w 5981065"/>
              <a:gd name="T1" fmla="*/ 5979153 w 5981065"/>
              <a:gd name="T2" fmla="*/ 0 60000 65536"/>
              <a:gd name="T3" fmla="*/ 0 60000 65536"/>
            </a:gdLst>
            <a:ahLst/>
            <a:cxnLst>
              <a:cxn ang="T2">
                <a:pos x="T0" y="0"/>
              </a:cxn>
              <a:cxn ang="T3">
                <a:pos x="T1" y="0"/>
              </a:cxn>
            </a:cxnLst>
            <a:rect l="0" t="0" r="r" b="b"/>
            <a:pathLst>
              <a:path w="5981065">
                <a:moveTo>
                  <a:pt x="0" y="0"/>
                </a:moveTo>
                <a:lnTo>
                  <a:pt x="5981059" y="0"/>
                </a:lnTo>
              </a:path>
            </a:pathLst>
          </a:custGeom>
          <a:noFill/>
          <a:ln w="76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1" name="object 5">
            <a:extLst>
              <a:ext uri="{FF2B5EF4-FFF2-40B4-BE49-F238E27FC236}">
                <a16:creationId xmlns:a16="http://schemas.microsoft.com/office/drawing/2014/main" id="{E1406064-7A90-E56E-FC73-2FE1A457E644}"/>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2" name="object 6">
            <a:extLst>
              <a:ext uri="{FF2B5EF4-FFF2-40B4-BE49-F238E27FC236}">
                <a16:creationId xmlns:a16="http://schemas.microsoft.com/office/drawing/2014/main" id="{0081F418-EFCB-A862-A7CC-F1FE95862585}"/>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3" name="object 7">
            <a:extLst>
              <a:ext uri="{FF2B5EF4-FFF2-40B4-BE49-F238E27FC236}">
                <a16:creationId xmlns:a16="http://schemas.microsoft.com/office/drawing/2014/main" id="{2D154B32-8C3A-663E-3281-7BE55F36A664}"/>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4" name="object 8">
            <a:extLst>
              <a:ext uri="{FF2B5EF4-FFF2-40B4-BE49-F238E27FC236}">
                <a16:creationId xmlns:a16="http://schemas.microsoft.com/office/drawing/2014/main" id="{C664D263-FD98-FAA9-3D7B-F307E954C80D}"/>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60F62CFC-81C8-F61F-1646-A37423839CEE}"/>
              </a:ext>
            </a:extLst>
          </p:cNvPr>
          <p:cNvSpPr txBox="1"/>
          <p:nvPr/>
        </p:nvSpPr>
        <p:spPr>
          <a:xfrm>
            <a:off x="6302375" y="9740900"/>
            <a:ext cx="498475" cy="165100"/>
          </a:xfrm>
          <a:prstGeom prst="rect">
            <a:avLst/>
          </a:prstGeom>
        </p:spPr>
        <p:txBody>
          <a:bodyPr lIns="0" tIns="0" rIns="0" bIns="0">
            <a:spAutoFit/>
          </a:bodyPr>
          <a:lstStyle/>
          <a:p>
            <a:pPr marL="12700" eaLnBrk="1" fontAlgn="auto" hangingPunct="1">
              <a:spcBef>
                <a:spcPts val="0"/>
              </a:spcBef>
              <a:spcAft>
                <a:spcPts val="0"/>
              </a:spcAft>
              <a:defRPr/>
            </a:pPr>
            <a:r>
              <a:rPr sz="1100" dirty="0">
                <a:latin typeface="Calibri"/>
                <a:cs typeface="Calibri"/>
              </a:rPr>
              <a:t>Pa</a:t>
            </a:r>
            <a:r>
              <a:rPr sz="1100" spc="-5" dirty="0">
                <a:latin typeface="Calibri"/>
                <a:cs typeface="Calibri"/>
              </a:rPr>
              <a:t>g</a:t>
            </a:r>
            <a:r>
              <a:rPr sz="1100" dirty="0">
                <a:latin typeface="Calibri"/>
                <a:cs typeface="Calibri"/>
              </a:rPr>
              <a:t>e</a:t>
            </a:r>
            <a:r>
              <a:rPr sz="1100" spc="-25" dirty="0">
                <a:latin typeface="Times New Roman"/>
                <a:cs typeface="Times New Roman"/>
              </a:rPr>
              <a:t> </a:t>
            </a:r>
            <a:r>
              <a:rPr sz="1100" dirty="0">
                <a:latin typeface="Calibri"/>
                <a:cs typeface="Calibri"/>
              </a:rPr>
              <a:t>|</a:t>
            </a:r>
            <a:r>
              <a:rPr sz="1100" spc="-40" dirty="0">
                <a:latin typeface="Times New Roman"/>
                <a:cs typeface="Times New Roman"/>
              </a:rPr>
              <a:t> </a:t>
            </a:r>
            <a:r>
              <a:rPr sz="1100" dirty="0">
                <a:latin typeface="Calibri"/>
                <a:cs typeface="Calibri"/>
              </a:rPr>
              <a:t>1</a:t>
            </a:r>
            <a:endParaRPr sz="11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44A159DE-57CC-AD66-997B-A9BC4D96D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8625"/>
            <a:ext cx="77724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B40CC65F-F573-7D1E-5639-CD3FFB9F9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3988"/>
            <a:ext cx="777240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8ABF357-D3DF-9568-B259-36AE448B814F}"/>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4819" name="object 3">
            <a:extLst>
              <a:ext uri="{FF2B5EF4-FFF2-40B4-BE49-F238E27FC236}">
                <a16:creationId xmlns:a16="http://schemas.microsoft.com/office/drawing/2014/main" id="{DC3E240F-6830-4F05-97EF-FA36A067955A}"/>
              </a:ext>
            </a:extLst>
          </p:cNvPr>
          <p:cNvSpPr txBox="1">
            <a:spLocks noChangeArrowheads="1"/>
          </p:cNvSpPr>
          <p:nvPr/>
        </p:nvSpPr>
        <p:spPr bwMode="auto">
          <a:xfrm>
            <a:off x="776288" y="1382713"/>
            <a:ext cx="6183312" cy="783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8</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eaLnBrk="1" hangingPunct="1"/>
            <a:r>
              <a:rPr lang="en-US" altLang="en-US" sz="1600" b="1">
                <a:latin typeface="Times New Roman" panose="02020603050405020304" pitchFamily="18" charset="0"/>
                <a:cs typeface="Times New Roman" panose="02020603050405020304" pitchFamily="18" charset="0"/>
              </a:rPr>
              <a:t>Case Studies and Industry Examples</a:t>
            </a:r>
            <a:endParaRPr lang="en-US" altLang="en-US" sz="1600">
              <a:latin typeface="Times New Roman" panose="02020603050405020304" pitchFamily="18" charset="0"/>
              <a:cs typeface="Times New Roman" panose="02020603050405020304" pitchFamily="18" charset="0"/>
            </a:endParaRPr>
          </a:p>
          <a:p>
            <a:pPr eaLnBrk="1" hangingPunct="1">
              <a:spcBef>
                <a:spcPts val="50"/>
              </a:spcBef>
            </a:pPr>
            <a:endParaRPr lang="en-US" altLang="en-US" sz="1700">
              <a:latin typeface="Times New Roman" panose="02020603050405020304" pitchFamily="18" charset="0"/>
              <a:cs typeface="Times New Roman" panose="02020603050405020304" pitchFamily="18" charset="0"/>
            </a:endParaRPr>
          </a:p>
          <a:p>
            <a:pPr eaLnBrk="1" hangingPunct="1"/>
            <a:r>
              <a:rPr lang="en-US" altLang="en-US" sz="1200">
                <a:latin typeface="Times New Roman" panose="02020603050405020304" pitchFamily="18" charset="0"/>
                <a:cs typeface="Times New Roman" panose="02020603050405020304" pitchFamily="18" charset="0"/>
              </a:rPr>
              <a:t>.</a:t>
            </a:r>
          </a:p>
          <a:p>
            <a:pPr lvl="1" eaLnBrk="1" hangingPunct="1">
              <a:spcBef>
                <a:spcPts val="613"/>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Case Study 1: Growth of Amazon and its Strategies:</a:t>
            </a:r>
            <a:r>
              <a:rPr lang="en-US" altLang="en-US" sz="1200">
                <a:latin typeface="Times New Roman" panose="02020603050405020304" pitchFamily="18" charset="0"/>
                <a:cs typeface="Times New Roman" panose="02020603050405020304" pitchFamily="18" charset="0"/>
              </a:rPr>
              <a:t>Amazon’s growth story is a</a:t>
            </a:r>
          </a:p>
          <a:p>
            <a:pPr eaLnBrk="1" hangingPunct="1">
              <a:lnSpc>
                <a:spcPct val="144000"/>
              </a:lnSpc>
              <a:spcBef>
                <a:spcPts val="125"/>
              </a:spcBef>
            </a:pPr>
            <a:r>
              <a:rPr lang="en-US" altLang="en-US" sz="1200">
                <a:latin typeface="Times New Roman" panose="02020603050405020304" pitchFamily="18" charset="0"/>
                <a:cs typeface="Times New Roman" panose="02020603050405020304" pitchFamily="18" charset="0"/>
              </a:rPr>
              <a:t>hallmark of e-commerce success, rooted in innovative strategies, operational efficiency, and relentless customer focus. Founded in 1994 as an online bookstore, Amazon expanded rapidly, evolving into one of the largest e-commerce platforms globally, with a presence in nearly every product category. Its success stems from several key strategies and innovations.</a:t>
            </a:r>
          </a:p>
          <a:p>
            <a:pPr eaLnBrk="1" hangingPunct="1">
              <a:spcBef>
                <a:spcPts val="50"/>
              </a:spcBef>
            </a:pP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Case Study 2: Niche E-Commerce Success Stories</a:t>
            </a:r>
            <a:r>
              <a:rPr lang="en-US" altLang="en-US" sz="1400">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In contrast to giants like Amazon, some smaller e-commerce brands have found success by focusing on specific niches and tailoring their offerings to meet unique consumer needs. These niche e-commerce brands often attract a loyal customer base by offering specialized products and personalized experiences. Here are some notable examples of niche e-commerce success:</a:t>
            </a:r>
          </a:p>
          <a:p>
            <a:pPr lvl="1" eaLnBrk="1" hangingPunct="1">
              <a:spcBef>
                <a:spcPts val="63"/>
              </a:spcBef>
              <a:buFont typeface="Times New Roman" panose="02020603050405020304" pitchFamily="18" charset="0"/>
              <a:buAutoNum type="arabicPeriod" startAt="2"/>
            </a:pP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Case Study 3: E-Commerce Performance during the COVID-19  Pandemic</a:t>
            </a:r>
            <a:r>
              <a:rPr lang="en-US" altLang="en-US" sz="1200" b="1">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The COVID-19 pandemic had a transformative impact on e-commerce, driving unprecedented growth and accelerating digital adoption across the globe. With lockdowns, social distancing measures, and physical store closures, consumers turned to online shopping for essential goods, entertainment, and more. This shift created both opportunities and challenges for e-commerce businesses.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Surge in Demand</a:t>
            </a:r>
            <a:r>
              <a:rPr lang="en-US" altLang="en-US" sz="1200">
                <a:latin typeface="Times New Roman" panose="02020603050405020304" pitchFamily="18" charset="0"/>
                <a:cs typeface="Times New Roman" panose="02020603050405020304" pitchFamily="18" charset="0"/>
              </a:rPr>
              <a:t>: E-commerce platforms experienced a sharp increase in demand as consumers avoided in-store shopping. Categories like groceries, health products, home goods, and  entertainment saw particularly high growth. For instance, companies like Amazon and Walmart reported record sales, especially for essential items and home-related products. Businesses that were prepared with strong digital infrastructure managed to adapt quickly, meeting consumer demand and benefiting from the shift.</a:t>
            </a:r>
          </a:p>
        </p:txBody>
      </p:sp>
      <p:sp>
        <p:nvSpPr>
          <p:cNvPr id="34820" name="object 4">
            <a:extLst>
              <a:ext uri="{FF2B5EF4-FFF2-40B4-BE49-F238E27FC236}">
                <a16:creationId xmlns:a16="http://schemas.microsoft.com/office/drawing/2014/main" id="{8D6AA5C8-0BE8-28F6-2257-5D4A41E7905A}"/>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1" name="object 5">
            <a:extLst>
              <a:ext uri="{FF2B5EF4-FFF2-40B4-BE49-F238E27FC236}">
                <a16:creationId xmlns:a16="http://schemas.microsoft.com/office/drawing/2014/main" id="{2A535A32-693E-73A7-CE55-0289AA5698E6}"/>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2" name="object 6">
            <a:extLst>
              <a:ext uri="{FF2B5EF4-FFF2-40B4-BE49-F238E27FC236}">
                <a16:creationId xmlns:a16="http://schemas.microsoft.com/office/drawing/2014/main" id="{9D4AA52E-E8D0-2AD6-57C5-2104F0F550EB}"/>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3" name="object 7">
            <a:extLst>
              <a:ext uri="{FF2B5EF4-FFF2-40B4-BE49-F238E27FC236}">
                <a16:creationId xmlns:a16="http://schemas.microsoft.com/office/drawing/2014/main" id="{5E593E93-215B-DA7A-224D-4B0A60EE0826}"/>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9502D8A7-5A8F-18C8-B8B7-04CE64459B41}"/>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5BA8EA4-828B-E016-C5DB-6254180711C9}"/>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 name="object 3">
            <a:extLst>
              <a:ext uri="{FF2B5EF4-FFF2-40B4-BE49-F238E27FC236}">
                <a16:creationId xmlns:a16="http://schemas.microsoft.com/office/drawing/2014/main" id="{6CA9ABD2-79CF-5D4A-BC42-68F83A618B2B}"/>
              </a:ext>
            </a:extLst>
          </p:cNvPr>
          <p:cNvSpPr txBox="1"/>
          <p:nvPr/>
        </p:nvSpPr>
        <p:spPr>
          <a:xfrm>
            <a:off x="2867025" y="1382713"/>
            <a:ext cx="2001838" cy="730250"/>
          </a:xfrm>
          <a:prstGeom prst="rect">
            <a:avLst/>
          </a:prstGeom>
        </p:spPr>
        <p:txBody>
          <a:bodyPr lIns="0" tIns="0" rIns="0" bIns="0">
            <a:spAutoFit/>
          </a:bodyPr>
          <a:lstStyle/>
          <a:p>
            <a:pPr algn="ctr" eaLnBrk="1" fontAlgn="auto" hangingPunct="1">
              <a:spcBef>
                <a:spcPts val="0"/>
              </a:spcBef>
              <a:spcAft>
                <a:spcPts val="0"/>
              </a:spcAft>
              <a:defRPr/>
            </a:pPr>
            <a:r>
              <a:rPr sz="1600" b="1" spc="-20" dirty="0">
                <a:latin typeface="Times New Roman"/>
                <a:cs typeface="Times New Roman"/>
              </a:rPr>
              <a:t>C</a:t>
            </a:r>
            <a:r>
              <a:rPr sz="1600" b="1" spc="-25" dirty="0">
                <a:latin typeface="Times New Roman"/>
                <a:cs typeface="Times New Roman"/>
              </a:rPr>
              <a:t>H</a:t>
            </a:r>
            <a:r>
              <a:rPr sz="1600" b="1" spc="-10" dirty="0">
                <a:latin typeface="Times New Roman"/>
                <a:cs typeface="Times New Roman"/>
              </a:rPr>
              <a:t>A</a:t>
            </a:r>
            <a:r>
              <a:rPr sz="1600" b="1" spc="-15" dirty="0">
                <a:latin typeface="Times New Roman"/>
                <a:cs typeface="Times New Roman"/>
              </a:rPr>
              <a:t>PTER</a:t>
            </a:r>
            <a:r>
              <a:rPr sz="1600" b="1" spc="-5" dirty="0">
                <a:latin typeface="Times New Roman"/>
                <a:cs typeface="Times New Roman"/>
              </a:rPr>
              <a:t> </a:t>
            </a:r>
            <a:r>
              <a:rPr sz="1600" b="1" spc="-10" dirty="0">
                <a:latin typeface="Times New Roman"/>
                <a:cs typeface="Times New Roman"/>
              </a:rPr>
              <a:t>9</a:t>
            </a:r>
            <a:endParaRPr sz="1600">
              <a:latin typeface="Times New Roman"/>
              <a:cs typeface="Times New Roman"/>
            </a:endParaRPr>
          </a:p>
          <a:p>
            <a:pPr eaLnBrk="1" fontAlgn="auto" hangingPunct="1">
              <a:spcBef>
                <a:spcPts val="27"/>
              </a:spcBef>
              <a:spcAft>
                <a:spcPts val="0"/>
              </a:spcAft>
              <a:defRPr/>
            </a:pPr>
            <a:endParaRPr sz="1750">
              <a:latin typeface="Times New Roman"/>
              <a:cs typeface="Times New Roman"/>
            </a:endParaRPr>
          </a:p>
          <a:p>
            <a:pPr algn="ctr" eaLnBrk="1" fontAlgn="auto" hangingPunct="1">
              <a:spcBef>
                <a:spcPts val="0"/>
              </a:spcBef>
              <a:spcAft>
                <a:spcPts val="0"/>
              </a:spcAft>
              <a:defRPr/>
            </a:pPr>
            <a:r>
              <a:rPr sz="1600" b="1" spc="-15" dirty="0">
                <a:latin typeface="Times New Roman"/>
                <a:cs typeface="Times New Roman"/>
              </a:rPr>
              <a:t>Result</a:t>
            </a:r>
            <a:r>
              <a:rPr sz="1600" b="1" spc="-10" dirty="0">
                <a:latin typeface="Times New Roman"/>
                <a:cs typeface="Times New Roman"/>
              </a:rPr>
              <a:t>s</a:t>
            </a:r>
            <a:r>
              <a:rPr sz="1600" b="1" dirty="0">
                <a:latin typeface="Times New Roman"/>
                <a:cs typeface="Times New Roman"/>
              </a:rPr>
              <a:t> </a:t>
            </a:r>
            <a:r>
              <a:rPr sz="1600" b="1" spc="-10" dirty="0">
                <a:latin typeface="Times New Roman"/>
                <a:cs typeface="Times New Roman"/>
              </a:rPr>
              <a:t>a</a:t>
            </a:r>
            <a:r>
              <a:rPr sz="1600" b="1" spc="-15" dirty="0">
                <a:latin typeface="Times New Roman"/>
                <a:cs typeface="Times New Roman"/>
              </a:rPr>
              <a:t>n</a:t>
            </a:r>
            <a:r>
              <a:rPr sz="1600" b="1" spc="-10" dirty="0">
                <a:latin typeface="Times New Roman"/>
                <a:cs typeface="Times New Roman"/>
              </a:rPr>
              <a:t>d</a:t>
            </a:r>
            <a:r>
              <a:rPr sz="1600" b="1" spc="10" dirty="0">
                <a:latin typeface="Times New Roman"/>
                <a:cs typeface="Times New Roman"/>
              </a:rPr>
              <a:t> </a:t>
            </a:r>
            <a:r>
              <a:rPr sz="1600" b="1" spc="-15" dirty="0">
                <a:latin typeface="Times New Roman"/>
                <a:cs typeface="Times New Roman"/>
              </a:rPr>
              <a:t>Disc</a:t>
            </a:r>
            <a:r>
              <a:rPr sz="1600" b="1" dirty="0">
                <a:latin typeface="Times New Roman"/>
                <a:cs typeface="Times New Roman"/>
              </a:rPr>
              <a:t>u</a:t>
            </a:r>
            <a:r>
              <a:rPr sz="1600" b="1" spc="-15" dirty="0">
                <a:latin typeface="Times New Roman"/>
                <a:cs typeface="Times New Roman"/>
              </a:rPr>
              <a:t>s</a:t>
            </a:r>
            <a:r>
              <a:rPr sz="1600" b="1" spc="-10" dirty="0">
                <a:latin typeface="Times New Roman"/>
                <a:cs typeface="Times New Roman"/>
              </a:rPr>
              <a:t>sion</a:t>
            </a:r>
            <a:endParaRPr sz="1600">
              <a:latin typeface="Times New Roman"/>
              <a:cs typeface="Times New Roman"/>
            </a:endParaRPr>
          </a:p>
        </p:txBody>
      </p:sp>
      <p:sp>
        <p:nvSpPr>
          <p:cNvPr id="36868" name="object 4">
            <a:extLst>
              <a:ext uri="{FF2B5EF4-FFF2-40B4-BE49-F238E27FC236}">
                <a16:creationId xmlns:a16="http://schemas.microsoft.com/office/drawing/2014/main" id="{E02E85A8-35DC-A75D-E11D-FC1152DEA4A7}"/>
              </a:ext>
            </a:extLst>
          </p:cNvPr>
          <p:cNvSpPr txBox="1">
            <a:spLocks noChangeArrowheads="1"/>
          </p:cNvSpPr>
          <p:nvPr/>
        </p:nvSpPr>
        <p:spPr bwMode="auto">
          <a:xfrm>
            <a:off x="776288" y="2690813"/>
            <a:ext cx="61817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280988" algn="l"/>
              </a:tabLst>
              <a:defRPr>
                <a:solidFill>
                  <a:schemeClr val="tx1"/>
                </a:solidFill>
                <a:latin typeface="Calibri" panose="020F0502020204030204" pitchFamily="34" charset="0"/>
              </a:defRPr>
            </a:lvl1pPr>
            <a:lvl2pPr marL="12700">
              <a:tabLst>
                <a:tab pos="280988" algn="l"/>
              </a:tabLst>
              <a:defRPr>
                <a:solidFill>
                  <a:schemeClr val="tx1"/>
                </a:solidFill>
                <a:latin typeface="Calibri" panose="020F0502020204030204" pitchFamily="34" charset="0"/>
              </a:defRPr>
            </a:lvl2pPr>
            <a:lvl3pPr marL="1143000" indent="-228600">
              <a:tabLst>
                <a:tab pos="280988" algn="l"/>
              </a:tabLst>
              <a:defRPr>
                <a:solidFill>
                  <a:schemeClr val="tx1"/>
                </a:solidFill>
                <a:latin typeface="Calibri" panose="020F0502020204030204" pitchFamily="34" charset="0"/>
              </a:defRPr>
            </a:lvl3pPr>
            <a:lvl4pPr marL="1600200" indent="-228600">
              <a:tabLst>
                <a:tab pos="280988" algn="l"/>
              </a:tabLst>
              <a:defRPr>
                <a:solidFill>
                  <a:schemeClr val="tx1"/>
                </a:solidFill>
                <a:latin typeface="Calibri" panose="020F0502020204030204" pitchFamily="34" charset="0"/>
              </a:defRPr>
            </a:lvl4pPr>
            <a:lvl5pPr marL="2057400" indent="-228600">
              <a:tabLst>
                <a:tab pos="28098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9pPr>
          </a:lstStyle>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Key Findings from the Data Analysi</a:t>
            </a:r>
            <a:r>
              <a:rPr lang="en-US" altLang="en-US" sz="1200" b="1">
                <a:latin typeface="Times New Roman" panose="02020603050405020304" pitchFamily="18" charset="0"/>
                <a:cs typeface="Times New Roman" panose="02020603050405020304" pitchFamily="18" charset="0"/>
              </a:rPr>
              <a:t>s:T</a:t>
            </a:r>
            <a:r>
              <a:rPr lang="en-US" altLang="en-US" sz="1200">
                <a:latin typeface="Times New Roman" panose="02020603050405020304" pitchFamily="18" charset="0"/>
                <a:cs typeface="Times New Roman" panose="02020603050405020304" pitchFamily="18" charset="0"/>
              </a:rPr>
              <a:t>his section presents the main insights derived from analyzing e-commerce sales data, focusing on metrics such as overall growth rates, peak sales periods, and top-performing product categories. The key findings may include:</a:t>
            </a:r>
          </a:p>
          <a:p>
            <a:pPr lvl="1" eaLnBrk="1" hangingPunct="1">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lvl="1" eaLnBrk="1" hangingPunct="1">
              <a:lnSpc>
                <a:spcPct val="144000"/>
              </a:lnSpc>
              <a:spcBef>
                <a:spcPts val="900"/>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Interpretation of Sales Trends and Patterns:</a:t>
            </a:r>
            <a:r>
              <a:rPr lang="en-US" altLang="en-US" sz="1200">
                <a:latin typeface="Times New Roman" panose="02020603050405020304" pitchFamily="18" charset="0"/>
                <a:cs typeface="Times New Roman" panose="02020603050405020304" pitchFamily="18" charset="0"/>
              </a:rPr>
              <a:t>This section interprets the significance of the observed trends, examining the factors behind these patterns and their implications for e- commerce businesses. Here’s a deeper look:</a:t>
            </a:r>
          </a:p>
          <a:p>
            <a:pPr eaLnBrk="1" hangingPunct="1">
              <a:spcBef>
                <a:spcPts val="25"/>
              </a:spcBef>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Rising Demand and Digital Adoption</a:t>
            </a:r>
            <a:r>
              <a:rPr lang="en-US" altLang="en-US" sz="1200">
                <a:latin typeface="Times New Roman" panose="02020603050405020304" pitchFamily="18" charset="0"/>
                <a:cs typeface="Times New Roman" panose="02020603050405020304" pitchFamily="18" charset="0"/>
              </a:rPr>
              <a:t>: The continued growth in e-commerce sales is often driven by broader shifts toward digital adoption. More consumers, especially in emerging markets, are gaining access to the internet and smartphones, making e-commerce more accessible. The pandemic, as noted, accelerated this trend by increasing reliance on online shopping for essentials, suggesting that digital convenience and safety will continue to fuel e- commerce growth.</a:t>
            </a:r>
          </a:p>
        </p:txBody>
      </p:sp>
      <p:sp>
        <p:nvSpPr>
          <p:cNvPr id="36869" name="object 5">
            <a:extLst>
              <a:ext uri="{FF2B5EF4-FFF2-40B4-BE49-F238E27FC236}">
                <a16:creationId xmlns:a16="http://schemas.microsoft.com/office/drawing/2014/main" id="{C71CD6B1-2DC2-20BC-9184-936F5330A832}"/>
              </a:ext>
            </a:extLst>
          </p:cNvPr>
          <p:cNvSpPr txBox="1">
            <a:spLocks noChangeArrowheads="1"/>
          </p:cNvSpPr>
          <p:nvPr/>
        </p:nvSpPr>
        <p:spPr bwMode="auto">
          <a:xfrm>
            <a:off x="776288" y="7010400"/>
            <a:ext cx="608012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tabLst>
                <a:tab pos="279400" algn="l"/>
              </a:tabLst>
              <a:defRPr>
                <a:solidFill>
                  <a:schemeClr val="tx1"/>
                </a:solidFill>
                <a:latin typeface="Calibri" panose="020F0502020204030204" pitchFamily="34" charset="0"/>
              </a:defRPr>
            </a:lvl1pPr>
            <a:lvl2pPr marL="12700">
              <a:tabLst>
                <a:tab pos="279400" algn="l"/>
              </a:tabLst>
              <a:defRPr>
                <a:solidFill>
                  <a:schemeClr val="tx1"/>
                </a:solidFill>
                <a:latin typeface="Calibri" panose="020F0502020204030204" pitchFamily="34" charset="0"/>
              </a:defRPr>
            </a:lvl2pPr>
            <a:lvl3pPr marL="1143000" indent="-228600">
              <a:tabLst>
                <a:tab pos="279400" algn="l"/>
              </a:tabLst>
              <a:defRPr>
                <a:solidFill>
                  <a:schemeClr val="tx1"/>
                </a:solidFill>
                <a:latin typeface="Calibri" panose="020F0502020204030204" pitchFamily="34" charset="0"/>
              </a:defRPr>
            </a:lvl3pPr>
            <a:lvl4pPr marL="1600200" indent="-228600">
              <a:tabLst>
                <a:tab pos="279400" algn="l"/>
              </a:tabLst>
              <a:defRPr>
                <a:solidFill>
                  <a:schemeClr val="tx1"/>
                </a:solidFill>
                <a:latin typeface="Calibri" panose="020F0502020204030204" pitchFamily="34" charset="0"/>
              </a:defRPr>
            </a:lvl4pPr>
            <a:lvl5pPr marL="2057400" indent="-228600">
              <a:tabLst>
                <a:tab pos="2794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79400" algn="l"/>
              </a:tabLst>
              <a:defRPr>
                <a:solidFill>
                  <a:schemeClr val="tx1"/>
                </a:solidFill>
                <a:latin typeface="Calibri" panose="020F0502020204030204" pitchFamily="34" charset="0"/>
              </a:defRPr>
            </a:lvl9pPr>
          </a:lstStyle>
          <a:p>
            <a:pPr lvl="1" eaLnBrk="1" hangingPunct="1">
              <a:lnSpc>
                <a:spcPct val="145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Implications for E-Commerce Businesses: </a:t>
            </a:r>
            <a:r>
              <a:rPr lang="en-US" altLang="en-US" sz="1200">
                <a:latin typeface="Times New Roman" panose="02020603050405020304" pitchFamily="18" charset="0"/>
                <a:cs typeface="Times New Roman" panose="02020603050405020304" pitchFamily="18" charset="0"/>
              </a:rPr>
              <a:t>Discusses the practical implications of the findings for businesses, such as strategies for boosting sales.</a:t>
            </a:r>
          </a:p>
          <a:p>
            <a:pPr lvl="1" eaLnBrk="1" hangingPunct="1">
              <a:lnSpc>
                <a:spcPct val="144000"/>
              </a:lnSpc>
              <a:spcBef>
                <a:spcPts val="1075"/>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Limitations and Areas for Future Research: </a:t>
            </a:r>
            <a:r>
              <a:rPr lang="en-US" altLang="en-US" sz="1200">
                <a:latin typeface="Times New Roman" panose="02020603050405020304" pitchFamily="18" charset="0"/>
                <a:cs typeface="Times New Roman" panose="02020603050405020304" pitchFamily="18" charset="0"/>
              </a:rPr>
              <a:t>Reflects on any limitations of the study and suggests areas for future investigation.</a:t>
            </a:r>
          </a:p>
        </p:txBody>
      </p:sp>
      <p:sp>
        <p:nvSpPr>
          <p:cNvPr id="36870" name="object 6">
            <a:extLst>
              <a:ext uri="{FF2B5EF4-FFF2-40B4-BE49-F238E27FC236}">
                <a16:creationId xmlns:a16="http://schemas.microsoft.com/office/drawing/2014/main" id="{90583FCB-F13B-A626-C5EF-51CE115FEED0}"/>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1" name="object 7">
            <a:extLst>
              <a:ext uri="{FF2B5EF4-FFF2-40B4-BE49-F238E27FC236}">
                <a16:creationId xmlns:a16="http://schemas.microsoft.com/office/drawing/2014/main" id="{3BA378D7-8363-C785-BD63-ED32E046468A}"/>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2" name="object 8">
            <a:extLst>
              <a:ext uri="{FF2B5EF4-FFF2-40B4-BE49-F238E27FC236}">
                <a16:creationId xmlns:a16="http://schemas.microsoft.com/office/drawing/2014/main" id="{10AED4D0-2DD2-1B85-4E0E-B42CF9CD4780}"/>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3" name="object 9">
            <a:extLst>
              <a:ext uri="{FF2B5EF4-FFF2-40B4-BE49-F238E27FC236}">
                <a16:creationId xmlns:a16="http://schemas.microsoft.com/office/drawing/2014/main" id="{2E4267D8-2C9A-CB8A-D68F-70919DB262CE}"/>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 name="object 10">
            <a:extLst>
              <a:ext uri="{FF2B5EF4-FFF2-40B4-BE49-F238E27FC236}">
                <a16:creationId xmlns:a16="http://schemas.microsoft.com/office/drawing/2014/main" id="{5D25336E-652A-31AB-2BDC-67AA79E3E31C}"/>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4D1839-2FCB-07C5-B40C-BD5974EC49D9}"/>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8915" name="object 3">
            <a:extLst>
              <a:ext uri="{FF2B5EF4-FFF2-40B4-BE49-F238E27FC236}">
                <a16:creationId xmlns:a16="http://schemas.microsoft.com/office/drawing/2014/main" id="{4F3D15CF-1989-6011-DF3F-05F56EE66A92}"/>
              </a:ext>
            </a:extLst>
          </p:cNvPr>
          <p:cNvSpPr txBox="1">
            <a:spLocks noChangeArrowheads="1"/>
          </p:cNvSpPr>
          <p:nvPr/>
        </p:nvSpPr>
        <p:spPr bwMode="auto">
          <a:xfrm>
            <a:off x="776288" y="1382713"/>
            <a:ext cx="6161087" cy="751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050">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10</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Recommendations</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Optimizing Sales and Conversion Rate</a:t>
            </a:r>
            <a:r>
              <a:rPr lang="en-US" altLang="en-US" sz="1200" b="1">
                <a:latin typeface="Times New Roman" panose="02020603050405020304" pitchFamily="18" charset="0"/>
                <a:cs typeface="Times New Roman" panose="02020603050405020304" pitchFamily="18" charset="0"/>
              </a:rPr>
              <a:t>s:</a:t>
            </a:r>
            <a:r>
              <a:rPr lang="en-US" altLang="en-US" sz="1200">
                <a:latin typeface="Times New Roman" panose="02020603050405020304" pitchFamily="18" charset="0"/>
                <a:cs typeface="Times New Roman" panose="02020603050405020304" pitchFamily="18" charset="0"/>
              </a:rPr>
              <a:t>This section offers practical strategies for businesses to increase sales and boost conversion rates based on insights gained from data analysis. Key recommendations might include:</a:t>
            </a:r>
          </a:p>
          <a:p>
            <a:pPr lvl="1" eaLnBrk="1" hangingPunct="1">
              <a:spcBef>
                <a:spcPts val="25"/>
              </a:spcBef>
              <a:buFont typeface="Times New Roman" panose="02020603050405020304" pitchFamily="18" charset="0"/>
              <a:buAutoNum type="arabicPeriod"/>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Personalized Marketing: </a:t>
            </a:r>
            <a:r>
              <a:rPr lang="en-US" altLang="en-US" sz="1200">
                <a:latin typeface="Times New Roman" panose="02020603050405020304" pitchFamily="18" charset="0"/>
                <a:cs typeface="Times New Roman" panose="02020603050405020304" pitchFamily="18" charset="0"/>
              </a:rPr>
              <a:t>Implementing AI-driven recommendations and targeted email campaigns can significantly enhance conversion rates. Personalizing product suggestions, promotions, and email content based on browsing history and past purchases helps businesses engage customers more effectively and encourages repeat purchases.</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Enhancing Customer Experience and Engagement</a:t>
            </a:r>
            <a:r>
              <a:rPr lang="en-US" altLang="en-US" sz="1200">
                <a:latin typeface="Times New Roman" panose="02020603050405020304" pitchFamily="18" charset="0"/>
                <a:cs typeface="Times New Roman" panose="02020603050405020304" pitchFamily="18" charset="0"/>
              </a:rPr>
              <a:t>:Improving customer experience and engagement is key to building long-term loyalty and ensuring a steady stream of repeat customers. Recommendations include:</a:t>
            </a:r>
          </a:p>
          <a:p>
            <a:pPr lvl="1" eaLnBrk="1" hangingPunct="1">
              <a:spcBef>
                <a:spcPts val="38"/>
              </a:spcBef>
              <a:buFont typeface="Times New Roman" panose="02020603050405020304" pitchFamily="18" charset="0"/>
              <a:buAutoNum type="arabicPeriod" startAt="2"/>
            </a:pPr>
            <a:endParaRPr lang="en-US" altLang="en-US" sz="1200">
              <a:latin typeface="Times New Roman" panose="02020603050405020304" pitchFamily="18" charset="0"/>
              <a:cs typeface="Times New Roman" panose="02020603050405020304" pitchFamily="18" charset="0"/>
            </a:endParaRPr>
          </a:p>
          <a:p>
            <a:pPr eaLnBrk="1" hangingPunct="1">
              <a:lnSpc>
                <a:spcPct val="144000"/>
              </a:lnSpc>
            </a:pPr>
            <a:r>
              <a:rPr lang="en-US" altLang="en-US" sz="1200" b="1">
                <a:latin typeface="Times New Roman" panose="02020603050405020304" pitchFamily="18" charset="0"/>
                <a:cs typeface="Times New Roman" panose="02020603050405020304" pitchFamily="18" charset="0"/>
              </a:rPr>
              <a:t>Customer Support and Chatbots: </a:t>
            </a:r>
            <a:r>
              <a:rPr lang="en-US" altLang="en-US" sz="1200">
                <a:latin typeface="Times New Roman" panose="02020603050405020304" pitchFamily="18" charset="0"/>
                <a:cs typeface="Times New Roman" panose="02020603050405020304" pitchFamily="18" charset="0"/>
              </a:rPr>
              <a:t>Offering accessible, responsive customer support via chatbots, live chat, or social media channels helps customers resolve issues quickly. Chatbots can handle common inquiries, such as order status or product information, 24/7, while live agents address more complex questions. Providing seamless support builds trust and helps improve the post-purchase experience.</a:t>
            </a:r>
          </a:p>
          <a:p>
            <a:pPr eaLnBrk="1" hangingPunct="1">
              <a:spcBef>
                <a:spcPts val="13"/>
              </a:spcBef>
            </a:pPr>
            <a:endParaRPr lang="en-US" altLang="en-US" sz="11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Adapting to Technological Innovations: </a:t>
            </a:r>
            <a:r>
              <a:rPr lang="en-US" altLang="en-US" sz="1200">
                <a:latin typeface="Times New Roman" panose="02020603050405020304" pitchFamily="18" charset="0"/>
                <a:cs typeface="Times New Roman" panose="02020603050405020304" pitchFamily="18" charset="0"/>
              </a:rPr>
              <a:t>Recommendations for businesses to stay ahead of technological trends that could affect e-commerce.</a:t>
            </a:r>
          </a:p>
          <a:p>
            <a:pPr lvl="1" eaLnBrk="1" hangingPunct="1">
              <a:spcBef>
                <a:spcPts val="50"/>
              </a:spcBef>
              <a:buFont typeface="Times New Roman" panose="02020603050405020304" pitchFamily="18" charset="0"/>
              <a:buAutoNum type="arabicPeriod" startAt="3"/>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Effective Use of Data Analytics and Forecasting: </a:t>
            </a:r>
            <a:r>
              <a:rPr lang="en-US" altLang="en-US" sz="1200">
                <a:latin typeface="Times New Roman" panose="02020603050405020304" pitchFamily="18" charset="0"/>
                <a:cs typeface="Times New Roman" panose="02020603050405020304" pitchFamily="18" charset="0"/>
              </a:rPr>
              <a:t>How businesses can leverage data analytics to predict sales trends and make informed decisions.</a:t>
            </a:r>
          </a:p>
          <a:p>
            <a:pPr lvl="1" eaLnBrk="1" hangingPunct="1">
              <a:spcBef>
                <a:spcPts val="50"/>
              </a:spcBef>
              <a:buFont typeface="Times New Roman" panose="02020603050405020304" pitchFamily="18" charset="0"/>
              <a:buAutoNum type="arabicPeriod" startAt="3"/>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Strategic Marketing and Personalization</a:t>
            </a:r>
            <a:r>
              <a:rPr lang="en-US" altLang="en-US" sz="1200" b="1">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strategs Offeries for improving marketing and tailoring offers to meet customer preferences.</a:t>
            </a:r>
          </a:p>
        </p:txBody>
      </p:sp>
      <p:sp>
        <p:nvSpPr>
          <p:cNvPr id="38916" name="object 4">
            <a:extLst>
              <a:ext uri="{FF2B5EF4-FFF2-40B4-BE49-F238E27FC236}">
                <a16:creationId xmlns:a16="http://schemas.microsoft.com/office/drawing/2014/main" id="{4A29C64F-21E5-72B6-BD6F-D782259BEDEE}"/>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8917" name="object 5">
            <a:extLst>
              <a:ext uri="{FF2B5EF4-FFF2-40B4-BE49-F238E27FC236}">
                <a16:creationId xmlns:a16="http://schemas.microsoft.com/office/drawing/2014/main" id="{9EC40626-1BEB-6175-DBE9-9215C50CDEB7}"/>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8918" name="object 6">
            <a:extLst>
              <a:ext uri="{FF2B5EF4-FFF2-40B4-BE49-F238E27FC236}">
                <a16:creationId xmlns:a16="http://schemas.microsoft.com/office/drawing/2014/main" id="{A2728570-7D3B-7168-E2E9-43484738E9AE}"/>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8919" name="object 7">
            <a:extLst>
              <a:ext uri="{FF2B5EF4-FFF2-40B4-BE49-F238E27FC236}">
                <a16:creationId xmlns:a16="http://schemas.microsoft.com/office/drawing/2014/main" id="{C6CD34FF-68F2-23C6-1744-ADB3642BAB27}"/>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3EED568D-87CD-BC56-4B8A-B97600870B83}"/>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6997C7A-3664-48F7-89CC-21C969E946FE}"/>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40963" name="object 3">
            <a:extLst>
              <a:ext uri="{FF2B5EF4-FFF2-40B4-BE49-F238E27FC236}">
                <a16:creationId xmlns:a16="http://schemas.microsoft.com/office/drawing/2014/main" id="{8FE29022-826F-5402-7ADF-EBD483C8858B}"/>
              </a:ext>
            </a:extLst>
          </p:cNvPr>
          <p:cNvSpPr txBox="1">
            <a:spLocks noChangeArrowheads="1"/>
          </p:cNvSpPr>
          <p:nvPr/>
        </p:nvSpPr>
        <p:spPr bwMode="auto">
          <a:xfrm>
            <a:off x="776288" y="1382713"/>
            <a:ext cx="5865812"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14325">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11</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Conclusion</a:t>
            </a:r>
            <a:endParaRPr lang="en-US" altLang="en-US" sz="1600">
              <a:latin typeface="Times New Roman" panose="02020603050405020304" pitchFamily="18" charset="0"/>
              <a:cs typeface="Times New Roman" panose="02020603050405020304" pitchFamily="18" charset="0"/>
            </a:endParaRPr>
          </a:p>
          <a:p>
            <a:pPr eaLnBrk="1" hangingPunct="1">
              <a:spcBef>
                <a:spcPts val="50"/>
              </a:spcBef>
            </a:pPr>
            <a:endParaRPr lang="en-US" altLang="en-US" sz="1700">
              <a:latin typeface="Times New Roman" panose="02020603050405020304" pitchFamily="18" charset="0"/>
              <a:cs typeface="Times New Roman" panose="02020603050405020304" pitchFamily="18" charset="0"/>
            </a:endParaRPr>
          </a:p>
          <a:p>
            <a:pPr lvl="1" eaLnBrk="1" hangingPunct="1">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Summary of Key Insights: </a:t>
            </a:r>
            <a:r>
              <a:rPr lang="en-US" altLang="en-US" sz="1200">
                <a:latin typeface="Times New Roman" panose="02020603050405020304" pitchFamily="18" charset="0"/>
                <a:cs typeface="Times New Roman" panose="02020603050405020304" pitchFamily="18" charset="0"/>
              </a:rPr>
              <a:t>A concise summary of the main findings from the study</a:t>
            </a:r>
            <a:r>
              <a:rPr lang="en-US" altLang="en-US" sz="1200" b="1">
                <a:latin typeface="Times New Roman" panose="02020603050405020304" pitchFamily="18" charset="0"/>
                <a:cs typeface="Times New Roman" panose="02020603050405020304" pitchFamily="18" charset="0"/>
              </a:rPr>
              <a:t>.</a:t>
            </a:r>
            <a:endParaRPr lang="en-US" altLang="en-US" sz="1200">
              <a:latin typeface="Times New Roman" panose="02020603050405020304" pitchFamily="18" charset="0"/>
              <a:cs typeface="Times New Roman" panose="02020603050405020304" pitchFamily="18" charset="0"/>
            </a:endParaRPr>
          </a:p>
          <a:p>
            <a:pPr lvl="1" eaLnBrk="1" hangingPunct="1">
              <a:lnSpc>
                <a:spcPct val="145000"/>
              </a:lnSpc>
              <a:spcBef>
                <a:spcPts val="11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Conclusion on E-Commerce Sales Trends: </a:t>
            </a:r>
            <a:r>
              <a:rPr lang="en-US" altLang="en-US" sz="1100">
                <a:latin typeface="Times New Roman" panose="02020603050405020304" pitchFamily="18" charset="0"/>
                <a:cs typeface="Times New Roman" panose="02020603050405020304" pitchFamily="18" charset="0"/>
              </a:rPr>
              <a:t>A final conclusion on the key trends observed in the e-commerce market.</a:t>
            </a:r>
          </a:p>
          <a:p>
            <a:pPr lvl="1" eaLnBrk="1" hangingPunct="1">
              <a:spcBef>
                <a:spcPts val="25"/>
              </a:spcBef>
              <a:buFont typeface="Times New Roman" panose="02020603050405020304" pitchFamily="18" charset="0"/>
              <a:buAutoNum type="arabicPeriod"/>
            </a:pPr>
            <a:endParaRPr lang="en-US" altLang="en-US" sz="800">
              <a:latin typeface="Times New Roman" panose="02020603050405020304" pitchFamily="18" charset="0"/>
              <a:cs typeface="Times New Roman" panose="02020603050405020304" pitchFamily="18" charset="0"/>
            </a:endParaRPr>
          </a:p>
          <a:p>
            <a:pPr lvl="1" eaLnBrk="1" hangingPunct="1">
              <a:lnSpc>
                <a:spcPct val="145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Final Thoughts and Future Outlook: </a:t>
            </a:r>
            <a:r>
              <a:rPr lang="en-US" altLang="en-US" sz="1200">
                <a:latin typeface="Times New Roman" panose="02020603050405020304" pitchFamily="18" charset="0"/>
                <a:cs typeface="Times New Roman" panose="02020603050405020304" pitchFamily="18" charset="0"/>
              </a:rPr>
              <a:t>Concluding thoughts on the future of e- commerce and any predictions or recommendations for businesses.</a:t>
            </a:r>
          </a:p>
        </p:txBody>
      </p:sp>
      <p:sp>
        <p:nvSpPr>
          <p:cNvPr id="4" name="object 4">
            <a:extLst>
              <a:ext uri="{FF2B5EF4-FFF2-40B4-BE49-F238E27FC236}">
                <a16:creationId xmlns:a16="http://schemas.microsoft.com/office/drawing/2014/main" id="{3ECD1B08-B0D9-C1CC-4DC4-8E0377585752}"/>
              </a:ext>
            </a:extLst>
          </p:cNvPr>
          <p:cNvSpPr txBox="1"/>
          <p:nvPr/>
        </p:nvSpPr>
        <p:spPr>
          <a:xfrm>
            <a:off x="776288" y="5140325"/>
            <a:ext cx="3895725" cy="204788"/>
          </a:xfrm>
          <a:prstGeom prst="rect">
            <a:avLst/>
          </a:prstGeom>
        </p:spPr>
        <p:txBody>
          <a:bodyPr lIns="0" tIns="0" rIns="0" bIns="0">
            <a:spAutoFit/>
          </a:bodyPr>
          <a:lstStyle/>
          <a:p>
            <a:pPr marL="12700" eaLnBrk="1" fontAlgn="auto" hangingPunct="1">
              <a:spcBef>
                <a:spcPts val="0"/>
              </a:spcBef>
              <a:spcAft>
                <a:spcPts val="0"/>
              </a:spcAft>
              <a:defRPr/>
            </a:pPr>
            <a:r>
              <a:rPr sz="1400" b="1" dirty="0">
                <a:latin typeface="Times New Roman"/>
                <a:cs typeface="Times New Roman"/>
              </a:rPr>
              <a:t>11</a:t>
            </a:r>
            <a:r>
              <a:rPr sz="1400" b="1" spc="-20" dirty="0">
                <a:latin typeface="Times New Roman"/>
                <a:cs typeface="Times New Roman"/>
              </a:rPr>
              <a:t>.</a:t>
            </a:r>
            <a:r>
              <a:rPr sz="1400" b="1" dirty="0">
                <a:latin typeface="Times New Roman"/>
                <a:cs typeface="Times New Roman"/>
              </a:rPr>
              <a:t>4</a:t>
            </a:r>
            <a:r>
              <a:rPr sz="1400" b="1" spc="5" dirty="0">
                <a:latin typeface="Times New Roman"/>
                <a:cs typeface="Times New Roman"/>
              </a:rPr>
              <a:t> </a:t>
            </a:r>
            <a:r>
              <a:rPr sz="1400" b="1" dirty="0">
                <a:latin typeface="Times New Roman"/>
                <a:cs typeface="Times New Roman"/>
              </a:rPr>
              <a:t>G</a:t>
            </a:r>
            <a:r>
              <a:rPr sz="1400" b="1" spc="-10" dirty="0">
                <a:latin typeface="Times New Roman"/>
                <a:cs typeface="Times New Roman"/>
              </a:rPr>
              <a:t>i</a:t>
            </a:r>
            <a:r>
              <a:rPr sz="1400" b="1" dirty="0">
                <a:latin typeface="Times New Roman"/>
                <a:cs typeface="Times New Roman"/>
              </a:rPr>
              <a:t>t Hub</a:t>
            </a:r>
            <a:r>
              <a:rPr sz="1400" b="1" spc="-20" dirty="0">
                <a:latin typeface="Times New Roman"/>
                <a:cs typeface="Times New Roman"/>
              </a:rPr>
              <a:t> </a:t>
            </a:r>
            <a:r>
              <a:rPr sz="1400" b="1" dirty="0">
                <a:latin typeface="Times New Roman"/>
                <a:cs typeface="Times New Roman"/>
              </a:rPr>
              <a:t>Li</a:t>
            </a:r>
            <a:r>
              <a:rPr sz="1400" b="1" spc="-15" dirty="0">
                <a:latin typeface="Times New Roman"/>
                <a:cs typeface="Times New Roman"/>
              </a:rPr>
              <a:t>n</a:t>
            </a:r>
            <a:r>
              <a:rPr sz="1400" b="1" dirty="0">
                <a:latin typeface="Times New Roman"/>
                <a:cs typeface="Times New Roman"/>
              </a:rPr>
              <a:t>k</a:t>
            </a:r>
            <a:r>
              <a:rPr sz="1400" b="1" spc="-30" dirty="0">
                <a:latin typeface="Times New Roman"/>
                <a:cs typeface="Times New Roman"/>
              </a:rPr>
              <a:t> </a:t>
            </a:r>
            <a:r>
              <a:rPr sz="1400" b="1" spc="-10" dirty="0">
                <a:latin typeface="Times New Roman"/>
                <a:cs typeface="Times New Roman"/>
              </a:rPr>
              <a:t>o</a:t>
            </a:r>
            <a:r>
              <a:rPr sz="1400" b="1" dirty="0">
                <a:latin typeface="Times New Roman"/>
                <a:cs typeface="Times New Roman"/>
              </a:rPr>
              <a:t>f the</a:t>
            </a:r>
            <a:r>
              <a:rPr sz="1400" b="1" spc="-5" dirty="0">
                <a:latin typeface="Times New Roman"/>
                <a:cs typeface="Times New Roman"/>
              </a:rPr>
              <a:t> </a:t>
            </a:r>
            <a:r>
              <a:rPr sz="1400" b="1" dirty="0">
                <a:latin typeface="Times New Roman"/>
                <a:cs typeface="Times New Roman"/>
              </a:rPr>
              <a:t>Pr</a:t>
            </a:r>
            <a:r>
              <a:rPr sz="1400" b="1" spc="-10" dirty="0">
                <a:latin typeface="Times New Roman"/>
                <a:cs typeface="Times New Roman"/>
              </a:rPr>
              <a:t>o</a:t>
            </a:r>
            <a:r>
              <a:rPr sz="1400" b="1" dirty="0">
                <a:latin typeface="Times New Roman"/>
                <a:cs typeface="Times New Roman"/>
              </a:rPr>
              <a:t>ject</a:t>
            </a:r>
            <a:r>
              <a:rPr sz="1100" b="1" dirty="0">
                <a:latin typeface="Calibri"/>
                <a:cs typeface="Calibri"/>
              </a:rPr>
              <a:t>:</a:t>
            </a:r>
            <a:r>
              <a:rPr sz="1100" b="1" spc="-55" dirty="0">
                <a:latin typeface="Times New Roman"/>
                <a:cs typeface="Times New Roman"/>
              </a:rPr>
              <a:t> </a:t>
            </a:r>
            <a:r>
              <a:rPr sz="1200" dirty="0">
                <a:latin typeface="Times New Roman"/>
                <a:cs typeface="Times New Roman"/>
              </a:rPr>
              <a:t>S</a:t>
            </a:r>
            <a:r>
              <a:rPr sz="1200" spc="-10" dirty="0">
                <a:latin typeface="Times New Roman"/>
                <a:cs typeface="Times New Roman"/>
              </a:rPr>
              <a:t>h</a:t>
            </a:r>
            <a:r>
              <a:rPr sz="1200" spc="-15" dirty="0">
                <a:latin typeface="Times New Roman"/>
                <a:cs typeface="Times New Roman"/>
              </a:rPr>
              <a:t>a</a:t>
            </a:r>
            <a:r>
              <a:rPr sz="1200" spc="-5" dirty="0">
                <a:latin typeface="Times New Roman"/>
                <a:cs typeface="Times New Roman"/>
              </a:rPr>
              <a:t>re</a:t>
            </a:r>
            <a:r>
              <a:rPr sz="1200" spc="-20" dirty="0">
                <a:latin typeface="Times New Roman"/>
                <a:cs typeface="Times New Roman"/>
              </a:rPr>
              <a:t> </a:t>
            </a:r>
            <a:r>
              <a:rPr sz="1200" spc="-5" dirty="0">
                <a:latin typeface="Times New Roman"/>
                <a:cs typeface="Times New Roman"/>
              </a:rPr>
              <a:t>the GitHu</a:t>
            </a:r>
            <a:r>
              <a:rPr sz="1200" dirty="0">
                <a:latin typeface="Times New Roman"/>
                <a:cs typeface="Times New Roman"/>
              </a:rPr>
              <a:t>b </a:t>
            </a:r>
            <a:r>
              <a:rPr sz="1200" spc="-5" dirty="0">
                <a:latin typeface="Times New Roman"/>
                <a:cs typeface="Times New Roman"/>
              </a:rPr>
              <a:t>li</a:t>
            </a:r>
            <a:r>
              <a:rPr sz="1200" dirty="0">
                <a:latin typeface="Times New Roman"/>
                <a:cs typeface="Times New Roman"/>
              </a:rPr>
              <a:t>nk</a:t>
            </a:r>
            <a:endParaRPr sz="1200">
              <a:latin typeface="Times New Roman"/>
              <a:cs typeface="Times New Roman"/>
            </a:endParaRPr>
          </a:p>
        </p:txBody>
      </p:sp>
      <p:sp>
        <p:nvSpPr>
          <p:cNvPr id="5" name="object 5">
            <a:extLst>
              <a:ext uri="{FF2B5EF4-FFF2-40B4-BE49-F238E27FC236}">
                <a16:creationId xmlns:a16="http://schemas.microsoft.com/office/drawing/2014/main" id="{9411B1D0-6840-BC7D-1E66-946C1BC2024C}"/>
              </a:ext>
            </a:extLst>
          </p:cNvPr>
          <p:cNvSpPr txBox="1"/>
          <p:nvPr/>
        </p:nvSpPr>
        <p:spPr>
          <a:xfrm>
            <a:off x="1081088" y="6446838"/>
            <a:ext cx="4851400" cy="738664"/>
          </a:xfrm>
          <a:prstGeom prst="rect">
            <a:avLst/>
          </a:prstGeom>
        </p:spPr>
        <p:txBody>
          <a:bodyPr wrap="square" lIns="0" tIns="0" rIns="0" bIns="0">
            <a:spAutoFit/>
          </a:bodyPr>
          <a:lstStyle/>
          <a:p>
            <a:pPr marL="12700" eaLnBrk="1" fontAlgn="auto" hangingPunct="1">
              <a:spcBef>
                <a:spcPts val="0"/>
              </a:spcBef>
              <a:spcAft>
                <a:spcPts val="0"/>
              </a:spcAft>
              <a:defRPr/>
            </a:pPr>
            <a:r>
              <a:rPr lang="en-IN" sz="2400" b="1" u="heavy" spc="-5" dirty="0">
                <a:solidFill>
                  <a:srgbClr val="0000FF"/>
                </a:solidFill>
                <a:latin typeface="Times New Roman"/>
                <a:cs typeface="Times New Roman"/>
              </a:rPr>
              <a:t>https://github.com/ariprasathvasudevan/Ari.git</a:t>
            </a:r>
            <a:endParaRPr sz="2400" dirty="0">
              <a:latin typeface="Times New Roman"/>
              <a:cs typeface="Times New Roman"/>
            </a:endParaRPr>
          </a:p>
        </p:txBody>
      </p:sp>
      <p:sp>
        <p:nvSpPr>
          <p:cNvPr id="40966" name="object 6">
            <a:extLst>
              <a:ext uri="{FF2B5EF4-FFF2-40B4-BE49-F238E27FC236}">
                <a16:creationId xmlns:a16="http://schemas.microsoft.com/office/drawing/2014/main" id="{58B7C6F9-88AF-62BD-C3FF-DD2EEF8CAB0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0967" name="object 7">
            <a:extLst>
              <a:ext uri="{FF2B5EF4-FFF2-40B4-BE49-F238E27FC236}">
                <a16:creationId xmlns:a16="http://schemas.microsoft.com/office/drawing/2014/main" id="{7A559B1D-98B8-DF8A-9E93-D59ED0674643}"/>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0968" name="object 8">
            <a:extLst>
              <a:ext uri="{FF2B5EF4-FFF2-40B4-BE49-F238E27FC236}">
                <a16:creationId xmlns:a16="http://schemas.microsoft.com/office/drawing/2014/main" id="{A6020970-8139-C7B9-B745-22BE64525E19}"/>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0969" name="object 9">
            <a:extLst>
              <a:ext uri="{FF2B5EF4-FFF2-40B4-BE49-F238E27FC236}">
                <a16:creationId xmlns:a16="http://schemas.microsoft.com/office/drawing/2014/main" id="{4B8B5124-028B-332E-0850-7FAF438E1938}"/>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 name="object 10">
            <a:extLst>
              <a:ext uri="{FF2B5EF4-FFF2-40B4-BE49-F238E27FC236}">
                <a16:creationId xmlns:a16="http://schemas.microsoft.com/office/drawing/2014/main" id="{8DFA40E9-32B1-2A9B-AB3A-EE11D1472C2A}"/>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583119C-6BF7-C657-A5FF-E78F42BEA918}"/>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3" name="object 3">
            <a:extLst>
              <a:ext uri="{FF2B5EF4-FFF2-40B4-BE49-F238E27FC236}">
                <a16:creationId xmlns:a16="http://schemas.microsoft.com/office/drawing/2014/main" id="{BDC9E48F-54E9-FBEF-9559-666496D4EE46}"/>
              </a:ext>
            </a:extLst>
          </p:cNvPr>
          <p:cNvSpPr txBox="1"/>
          <p:nvPr/>
        </p:nvSpPr>
        <p:spPr>
          <a:xfrm>
            <a:off x="3262313" y="1979613"/>
            <a:ext cx="1211262" cy="279400"/>
          </a:xfrm>
          <a:prstGeom prst="rect">
            <a:avLst/>
          </a:prstGeom>
        </p:spPr>
        <p:txBody>
          <a:bodyPr lIns="0" tIns="0" rIns="0" bIns="0">
            <a:spAutoFit/>
          </a:bodyPr>
          <a:lstStyle/>
          <a:p>
            <a:pPr marL="12700" eaLnBrk="1" fontAlgn="auto" hangingPunct="1">
              <a:spcBef>
                <a:spcPts val="0"/>
              </a:spcBef>
              <a:spcAft>
                <a:spcPts val="0"/>
              </a:spcAft>
              <a:defRPr/>
            </a:pPr>
            <a:r>
              <a:rPr sz="2000" b="1" spc="-5" dirty="0">
                <a:latin typeface="Times New Roman"/>
                <a:cs typeface="Times New Roman"/>
              </a:rPr>
              <a:t>Re</a:t>
            </a:r>
            <a:r>
              <a:rPr sz="2000" b="1" spc="5" dirty="0">
                <a:latin typeface="Times New Roman"/>
                <a:cs typeface="Times New Roman"/>
              </a:rPr>
              <a:t>f</a:t>
            </a:r>
            <a:r>
              <a:rPr sz="2000" b="1" dirty="0">
                <a:latin typeface="Times New Roman"/>
                <a:cs typeface="Times New Roman"/>
              </a:rPr>
              <a:t>er</a:t>
            </a:r>
            <a:r>
              <a:rPr sz="2000" b="1" spc="-20" dirty="0">
                <a:latin typeface="Times New Roman"/>
                <a:cs typeface="Times New Roman"/>
              </a:rPr>
              <a:t>e</a:t>
            </a:r>
            <a:r>
              <a:rPr sz="2000" b="1" spc="-5" dirty="0">
                <a:latin typeface="Times New Roman"/>
                <a:cs typeface="Times New Roman"/>
              </a:rPr>
              <a:t>nces</a:t>
            </a:r>
            <a:endParaRPr sz="2000">
              <a:latin typeface="Times New Roman"/>
              <a:cs typeface="Times New Roman"/>
            </a:endParaRPr>
          </a:p>
        </p:txBody>
      </p:sp>
      <p:sp>
        <p:nvSpPr>
          <p:cNvPr id="43012" name="object 4">
            <a:extLst>
              <a:ext uri="{FF2B5EF4-FFF2-40B4-BE49-F238E27FC236}">
                <a16:creationId xmlns:a16="http://schemas.microsoft.com/office/drawing/2014/main" id="{6F5D5072-03D4-9E79-F187-6FB7A46736EA}"/>
              </a:ext>
            </a:extLst>
          </p:cNvPr>
          <p:cNvSpPr txBox="1">
            <a:spLocks noChangeArrowheads="1"/>
          </p:cNvSpPr>
          <p:nvPr/>
        </p:nvSpPr>
        <p:spPr bwMode="auto">
          <a:xfrm>
            <a:off x="776288" y="3086100"/>
            <a:ext cx="6119812"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latin typeface="SimSun" panose="02010600030101010101" pitchFamily="2" charset="-122"/>
                <a:ea typeface="SimSun" panose="02010600030101010101" pitchFamily="2" charset="-122"/>
              </a:rPr>
              <a:t>1 </a:t>
            </a:r>
            <a:r>
              <a:rPr lang="en-US" altLang="en-US" sz="1400" b="1">
                <a:latin typeface="Times New Roman" panose="02020603050405020304" pitchFamily="18" charset="0"/>
                <a:cs typeface="Times New Roman" panose="02020603050405020304" pitchFamily="18" charset="0"/>
              </a:rPr>
              <a:t>Sunil Gupta</a:t>
            </a:r>
            <a:endParaRPr lang="en-US" altLang="en-US" sz="1400">
              <a:latin typeface="Times New Roman" panose="02020603050405020304" pitchFamily="18" charset="0"/>
              <a:cs typeface="Times New Roman" panose="02020603050405020304" pitchFamily="18" charset="0"/>
            </a:endParaRPr>
          </a:p>
          <a:p>
            <a:pPr eaLnBrk="1" hangingPunct="1">
              <a:spcBef>
                <a:spcPts val="38"/>
              </a:spcBef>
            </a:pPr>
            <a:endParaRPr lang="en-US" altLang="en-US" sz="1300">
              <a:latin typeface="Times New Roman" panose="02020603050405020304" pitchFamily="18" charset="0"/>
              <a:cs typeface="Times New Roman" panose="02020603050405020304" pitchFamily="18" charset="0"/>
            </a:endParaRPr>
          </a:p>
          <a:p>
            <a:pPr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Works on e-commerce strategies, digital marketing, and customer analytics. His book </a:t>
            </a:r>
            <a:r>
              <a:rPr lang="en-US" altLang="en-US" sz="1200" i="1">
                <a:latin typeface="Times New Roman" panose="02020603050405020304" pitchFamily="18" charset="0"/>
                <a:cs typeface="Times New Roman" panose="02020603050405020304" pitchFamily="18" charset="0"/>
              </a:rPr>
              <a:t>"Driving Digital Strategy: A Guide to Reimagining Your Business" </a:t>
            </a:r>
            <a:r>
              <a:rPr lang="en-US" altLang="en-US" sz="1200">
                <a:latin typeface="Times New Roman" panose="02020603050405020304" pitchFamily="18" charset="0"/>
                <a:cs typeface="Times New Roman" panose="02020603050405020304" pitchFamily="18" charset="0"/>
              </a:rPr>
              <a:t>is widely referenced for understanding digital transformation in business.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r>
              <a:rPr lang="en-US" altLang="en-US" sz="1400">
                <a:latin typeface="SimSun" panose="02010600030101010101" pitchFamily="2" charset="-122"/>
                <a:ea typeface="SimSun" panose="02010600030101010101" pitchFamily="2" charset="-122"/>
              </a:rPr>
              <a:t>2 </a:t>
            </a:r>
            <a:r>
              <a:rPr lang="en-US" altLang="en-US" sz="1400" b="1">
                <a:latin typeface="Times New Roman" panose="02020603050405020304" pitchFamily="18" charset="0"/>
                <a:cs typeface="Times New Roman" panose="02020603050405020304" pitchFamily="18" charset="0"/>
              </a:rPr>
              <a:t>Eric Siegel</a:t>
            </a:r>
            <a:endParaRPr lang="en-US" altLang="en-US" sz="1400">
              <a:latin typeface="Times New Roman" panose="02020603050405020304" pitchFamily="18" charset="0"/>
              <a:cs typeface="Times New Roman" panose="02020603050405020304" pitchFamily="18" charset="0"/>
            </a:endParaRPr>
          </a:p>
          <a:p>
            <a:pPr eaLnBrk="1" hangingPunct="1">
              <a:spcBef>
                <a:spcPts val="38"/>
              </a:spcBef>
            </a:pPr>
            <a:endParaRPr lang="en-US" altLang="en-US" sz="1300">
              <a:latin typeface="Times New Roman" panose="02020603050405020304" pitchFamily="18" charset="0"/>
              <a:cs typeface="Times New Roman" panose="02020603050405020304" pitchFamily="18" charset="0"/>
            </a:endParaRPr>
          </a:p>
          <a:p>
            <a:pPr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Author of </a:t>
            </a:r>
            <a:r>
              <a:rPr lang="en-US" altLang="en-US" sz="1200" i="1">
                <a:latin typeface="Times New Roman" panose="02020603050405020304" pitchFamily="18" charset="0"/>
                <a:cs typeface="Times New Roman" panose="02020603050405020304" pitchFamily="18" charset="0"/>
              </a:rPr>
              <a:t>"Predictive Analytics: The Power to Predict Who Will Click, Buy, Lie, or Die"</a:t>
            </a:r>
            <a:r>
              <a:rPr lang="en-US" altLang="en-US" sz="1200">
                <a:latin typeface="Times New Roman" panose="02020603050405020304" pitchFamily="18" charset="0"/>
                <a:cs typeface="Times New Roman" panose="02020603050405020304" pitchFamily="18" charset="0"/>
              </a:rPr>
              <a:t>. He covers predictive modeling and analytics, particularly focusing on customer behavior prediction and churn analysis</a:t>
            </a:r>
            <a:r>
              <a:rPr lang="en-US" altLang="en-US" sz="1100">
                <a:latin typeface="Times New Roman" panose="02020603050405020304" pitchFamily="18" charset="0"/>
                <a:cs typeface="Times New Roman" panose="02020603050405020304" pitchFamily="18" charset="0"/>
              </a:rPr>
              <a:t>.</a:t>
            </a:r>
          </a:p>
          <a:p>
            <a:pPr eaLnBrk="1" hangingPunct="1">
              <a:spcBef>
                <a:spcPts val="38"/>
              </a:spcBef>
            </a:pPr>
            <a:endParaRPr lang="en-US" altLang="en-US" sz="1100">
              <a:latin typeface="Times New Roman" panose="02020603050405020304" pitchFamily="18" charset="0"/>
              <a:cs typeface="Times New Roman" panose="02020603050405020304" pitchFamily="18" charset="0"/>
            </a:endParaRPr>
          </a:p>
          <a:p>
            <a:pPr eaLnBrk="1" hangingPunct="1"/>
            <a:r>
              <a:rPr lang="en-US" altLang="en-US" sz="1200">
                <a:latin typeface="SimSun" panose="02010600030101010101" pitchFamily="2" charset="-122"/>
                <a:ea typeface="SimSun" panose="02010600030101010101" pitchFamily="2" charset="-122"/>
              </a:rPr>
              <a:t>3 </a:t>
            </a:r>
            <a:r>
              <a:rPr lang="en-US" altLang="en-US" sz="1400" b="1">
                <a:latin typeface="Times New Roman" panose="02020603050405020304" pitchFamily="18" charset="0"/>
                <a:cs typeface="Times New Roman" panose="02020603050405020304" pitchFamily="18" charset="0"/>
              </a:rPr>
              <a:t>Avinash Kaushik</a:t>
            </a:r>
            <a:endParaRPr lang="en-US" altLang="en-US" sz="1400">
              <a:latin typeface="Times New Roman" panose="02020603050405020304" pitchFamily="18" charset="0"/>
              <a:cs typeface="Times New Roman" panose="02020603050405020304" pitchFamily="18" charset="0"/>
            </a:endParaRPr>
          </a:p>
          <a:p>
            <a:pPr eaLnBrk="1" hangingPunct="1">
              <a:spcBef>
                <a:spcPts val="50"/>
              </a:spcBef>
            </a:pPr>
            <a:endParaRPr lang="en-US" altLang="en-US" sz="1100">
              <a:latin typeface="Times New Roman" panose="02020603050405020304" pitchFamily="18" charset="0"/>
              <a:cs typeface="Times New Roman" panose="02020603050405020304" pitchFamily="18" charset="0"/>
            </a:endParaRPr>
          </a:p>
          <a:p>
            <a:pPr eaLnBrk="1" hangingPunct="1">
              <a:lnSpc>
                <a:spcPts val="1413"/>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Renowned for web analytics and digital marketing optimization. His book </a:t>
            </a:r>
            <a:r>
              <a:rPr lang="en-US" altLang="en-US" sz="1200" i="1">
                <a:latin typeface="Times New Roman" panose="02020603050405020304" pitchFamily="18" charset="0"/>
                <a:cs typeface="Times New Roman" panose="02020603050405020304" pitchFamily="18" charset="0"/>
              </a:rPr>
              <a:t>"Web Analytics 2.0"</a:t>
            </a:r>
            <a:endParaRPr lang="en-US" altLang="en-US" sz="1200">
              <a:latin typeface="Times New Roman" panose="02020603050405020304" pitchFamily="18" charset="0"/>
              <a:cs typeface="Times New Roman" panose="02020603050405020304" pitchFamily="18" charset="0"/>
            </a:endParaRPr>
          </a:p>
          <a:p>
            <a:pPr eaLnBrk="1" hangingPunct="1">
              <a:lnSpc>
                <a:spcPts val="1413"/>
              </a:lnSpc>
            </a:pPr>
            <a:r>
              <a:rPr lang="en-US" altLang="en-US" sz="1200">
                <a:latin typeface="Times New Roman" panose="02020603050405020304" pitchFamily="18" charset="0"/>
                <a:cs typeface="Times New Roman" panose="02020603050405020304" pitchFamily="18" charset="0"/>
              </a:rPr>
              <a:t>explores data analysis methods that are especially relevant for e-commerce businesses.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lnSpc>
                <a:spcPts val="1613"/>
              </a:lnSpc>
            </a:pPr>
            <a:r>
              <a:rPr lang="en-US" altLang="en-US" sz="1400" b="1">
                <a:latin typeface="Times New Roman" panose="02020603050405020304" pitchFamily="18" charset="0"/>
                <a:cs typeface="Times New Roman" panose="02020603050405020304" pitchFamily="18" charset="0"/>
              </a:rPr>
              <a:t>4  Jeffrey D. Camm, James J. Cochran, Michael J. Fry, Jeffrey W. Ohlmann, and David R. Anderson</a:t>
            </a:r>
            <a:endParaRPr lang="en-US" altLang="en-US" sz="1400">
              <a:latin typeface="Times New Roman" panose="02020603050405020304" pitchFamily="18" charset="0"/>
              <a:cs typeface="Times New Roman" panose="02020603050405020304" pitchFamily="18" charset="0"/>
            </a:endParaRP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algn="just"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Authors of </a:t>
            </a:r>
            <a:r>
              <a:rPr lang="en-US" altLang="en-US" sz="1200" i="1">
                <a:latin typeface="Times New Roman" panose="02020603050405020304" pitchFamily="18" charset="0"/>
                <a:cs typeface="Times New Roman" panose="02020603050405020304" pitchFamily="18" charset="0"/>
              </a:rPr>
              <a:t>"Data Analytics for Business"</a:t>
            </a:r>
            <a:r>
              <a:rPr lang="en-US" altLang="en-US" sz="1200">
                <a:latin typeface="Times New Roman" panose="02020603050405020304" pitchFamily="18" charset="0"/>
                <a:cs typeface="Times New Roman" panose="02020603050405020304" pitchFamily="18" charset="0"/>
              </a:rPr>
              <a:t>, which is a comprehensive guide on data analytics for business applications, including predictive modeling, customer segmentation, and decision analysis.</a:t>
            </a:r>
          </a:p>
          <a:p>
            <a:pPr eaLnBrk="1" hangingPunct="1">
              <a:spcBef>
                <a:spcPts val="25"/>
              </a:spcBef>
            </a:pPr>
            <a:endParaRPr lang="en-US" altLang="en-US" sz="1200">
              <a:latin typeface="Times New Roman" panose="02020603050405020304" pitchFamily="18" charset="0"/>
              <a:cs typeface="Times New Roman" panose="02020603050405020304" pitchFamily="18" charset="0"/>
            </a:endParaRPr>
          </a:p>
          <a:p>
            <a:pPr eaLnBrk="1" hangingPunct="1"/>
            <a:r>
              <a:rPr lang="en-US" altLang="en-US" sz="1400">
                <a:latin typeface="SimSun" panose="02010600030101010101" pitchFamily="2" charset="-122"/>
                <a:ea typeface="SimSun" panose="02010600030101010101" pitchFamily="2" charset="-122"/>
              </a:rPr>
              <a:t>5 </a:t>
            </a:r>
            <a:r>
              <a:rPr lang="en-US" altLang="en-US" sz="1400" b="1">
                <a:latin typeface="Times New Roman" panose="02020603050405020304" pitchFamily="18" charset="0"/>
                <a:cs typeface="Times New Roman" panose="02020603050405020304" pitchFamily="18" charset="0"/>
              </a:rPr>
              <a:t>Philippe Furrer and Uwe Viehmann</a:t>
            </a:r>
            <a:endParaRPr lang="en-US" altLang="en-US" sz="1400">
              <a:latin typeface="Times New Roman" panose="02020603050405020304" pitchFamily="18" charset="0"/>
              <a:cs typeface="Times New Roman" panose="02020603050405020304" pitchFamily="18" charset="0"/>
            </a:endParaRPr>
          </a:p>
          <a:p>
            <a:pPr eaLnBrk="1" hangingPunct="1">
              <a:spcBef>
                <a:spcPts val="38"/>
              </a:spcBef>
            </a:pPr>
            <a:endParaRPr lang="en-US" altLang="en-US" sz="1300">
              <a:latin typeface="Times New Roman" panose="02020603050405020304" pitchFamily="18" charset="0"/>
              <a:cs typeface="Times New Roman" panose="02020603050405020304" pitchFamily="18" charset="0"/>
            </a:endParaRPr>
          </a:p>
          <a:p>
            <a:pPr eaLnBrk="1" hangingPunct="1">
              <a:lnSpc>
                <a:spcPts val="1375"/>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Authored works on consumer behavior and e-commerce data analysis, especially from a European market perspective. Their work explores cross-cultural aspects of e-commerce and multichannel sales.</a:t>
            </a:r>
          </a:p>
          <a:p>
            <a:pPr eaLnBrk="1" hangingPunct="1">
              <a:spcBef>
                <a:spcPts val="13"/>
              </a:spcBef>
            </a:pPr>
            <a:endParaRPr lang="en-US" altLang="en-US" sz="1200">
              <a:latin typeface="Times New Roman" panose="02020603050405020304" pitchFamily="18" charset="0"/>
              <a:cs typeface="Times New Roman" panose="02020603050405020304" pitchFamily="18" charset="0"/>
            </a:endParaRPr>
          </a:p>
          <a:p>
            <a:pPr eaLnBrk="1" hangingPunct="1"/>
            <a:r>
              <a:rPr lang="en-US" altLang="en-US" sz="1400">
                <a:latin typeface="SimSun" panose="02010600030101010101" pitchFamily="2" charset="-122"/>
                <a:ea typeface="SimSun" panose="02010600030101010101" pitchFamily="2" charset="-122"/>
              </a:rPr>
              <a:t>6 </a:t>
            </a:r>
            <a:r>
              <a:rPr lang="en-US" altLang="en-US" sz="1400" b="1">
                <a:latin typeface="Times New Roman" panose="02020603050405020304" pitchFamily="18" charset="0"/>
                <a:cs typeface="Times New Roman" panose="02020603050405020304" pitchFamily="18" charset="0"/>
              </a:rPr>
              <a:t>Randy S. Collica</a:t>
            </a:r>
            <a:endParaRPr lang="en-US" altLang="en-US" sz="1400">
              <a:latin typeface="Times New Roman" panose="02020603050405020304" pitchFamily="18" charset="0"/>
              <a:cs typeface="Times New Roman" panose="02020603050405020304" pitchFamily="18" charset="0"/>
            </a:endParaRPr>
          </a:p>
          <a:p>
            <a:pPr eaLnBrk="1" hangingPunct="1"/>
            <a:endParaRPr lang="en-US" altLang="en-US" sz="1300">
              <a:latin typeface="Times New Roman" panose="02020603050405020304" pitchFamily="18" charset="0"/>
              <a:cs typeface="Times New Roman" panose="02020603050405020304" pitchFamily="18" charset="0"/>
            </a:endParaRPr>
          </a:p>
          <a:p>
            <a:pPr eaLnBrk="1" hangingPunct="1">
              <a:lnSpc>
                <a:spcPct val="96000"/>
              </a:lnSpc>
            </a:pPr>
            <a:r>
              <a:rPr lang="en-US" altLang="en-US" sz="1200">
                <a:latin typeface="SimSun" panose="02010600030101010101" pitchFamily="2" charset="-122"/>
                <a:ea typeface="SimSun" panose="02010600030101010101" pitchFamily="2" charset="-122"/>
              </a:rPr>
              <a:t>  </a:t>
            </a:r>
            <a:r>
              <a:rPr lang="en-US" altLang="en-US" sz="1200">
                <a:latin typeface="Times New Roman" panose="02020603050405020304" pitchFamily="18" charset="0"/>
                <a:cs typeface="Times New Roman" panose="02020603050405020304" pitchFamily="18" charset="0"/>
              </a:rPr>
              <a:t>Known for contributions to customer segmentation, especially using SAS. His book </a:t>
            </a:r>
            <a:r>
              <a:rPr lang="en-US" altLang="en-US" sz="1200" i="1">
                <a:latin typeface="Times New Roman" panose="02020603050405020304" pitchFamily="18" charset="0"/>
                <a:cs typeface="Times New Roman" panose="02020603050405020304" pitchFamily="18" charset="0"/>
              </a:rPr>
              <a:t>"CRM Segmentation and Clustering Using SAS" </a:t>
            </a:r>
            <a:r>
              <a:rPr lang="en-US" altLang="en-US" sz="1200">
                <a:latin typeface="Times New Roman" panose="02020603050405020304" pitchFamily="18" charset="0"/>
                <a:cs typeface="Times New Roman" panose="02020603050405020304" pitchFamily="18" charset="0"/>
              </a:rPr>
              <a:t>is a key resource for customer analytics in e- commerce.</a:t>
            </a:r>
          </a:p>
        </p:txBody>
      </p:sp>
      <p:sp>
        <p:nvSpPr>
          <p:cNvPr id="43013" name="object 5">
            <a:extLst>
              <a:ext uri="{FF2B5EF4-FFF2-40B4-BE49-F238E27FC236}">
                <a16:creationId xmlns:a16="http://schemas.microsoft.com/office/drawing/2014/main" id="{239C338B-08F5-D6F3-D160-952145816999}"/>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014" name="object 6">
            <a:extLst>
              <a:ext uri="{FF2B5EF4-FFF2-40B4-BE49-F238E27FC236}">
                <a16:creationId xmlns:a16="http://schemas.microsoft.com/office/drawing/2014/main" id="{AD983BE9-4567-AE7F-53C3-729AF74DBB76}"/>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015" name="object 7">
            <a:extLst>
              <a:ext uri="{FF2B5EF4-FFF2-40B4-BE49-F238E27FC236}">
                <a16:creationId xmlns:a16="http://schemas.microsoft.com/office/drawing/2014/main" id="{178F8FE4-04EE-40A8-ECB9-987117399853}"/>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016" name="object 8">
            <a:extLst>
              <a:ext uri="{FF2B5EF4-FFF2-40B4-BE49-F238E27FC236}">
                <a16:creationId xmlns:a16="http://schemas.microsoft.com/office/drawing/2014/main" id="{39D64397-1BC6-4D8C-D27F-1C7A77B52E2C}"/>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6418A6CD-2FBD-238B-E5AC-AE55BD906F98}"/>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EA1626-AECF-DACA-7CA6-7D9527428FBE}"/>
              </a:ext>
            </a:extLst>
          </p:cNvPr>
          <p:cNvSpPr txBox="1"/>
          <p:nvPr/>
        </p:nvSpPr>
        <p:spPr>
          <a:xfrm>
            <a:off x="3825875" y="4763"/>
            <a:ext cx="82550" cy="139700"/>
          </a:xfrm>
          <a:prstGeom prst="rect">
            <a:avLst/>
          </a:prstGeom>
        </p:spPr>
        <p:txBody>
          <a:bodyPr lIns="0" tIns="0" rIns="0" bIns="0">
            <a:spAutoFit/>
          </a:bodyPr>
          <a:lstStyle/>
          <a:p>
            <a:pPr marL="12700" eaLnBrk="1" fontAlgn="auto" hangingPunct="1">
              <a:spcBef>
                <a:spcPts val="0"/>
              </a:spcBef>
              <a:spcAft>
                <a:spcPts val="0"/>
              </a:spcAft>
              <a:defRPr/>
            </a:pPr>
            <a:r>
              <a:rPr sz="900" spc="5" dirty="0">
                <a:latin typeface="Times New Roman"/>
                <a:cs typeface="Times New Roman"/>
              </a:rPr>
              <a:t>2</a:t>
            </a:r>
            <a:endParaRPr sz="900">
              <a:latin typeface="Times New Roman"/>
              <a:cs typeface="Times New Roman"/>
            </a:endParaRPr>
          </a:p>
        </p:txBody>
      </p:sp>
      <p:sp>
        <p:nvSpPr>
          <p:cNvPr id="45059" name="object 3">
            <a:extLst>
              <a:ext uri="{FF2B5EF4-FFF2-40B4-BE49-F238E27FC236}">
                <a16:creationId xmlns:a16="http://schemas.microsoft.com/office/drawing/2014/main" id="{B4D1C4A5-F250-A3B1-74AB-AAAEDB3A94B1}"/>
              </a:ext>
            </a:extLst>
          </p:cNvPr>
          <p:cNvSpPr txBox="1">
            <a:spLocks noChangeArrowheads="1"/>
          </p:cNvSpPr>
          <p:nvPr/>
        </p:nvSpPr>
        <p:spPr bwMode="auto">
          <a:xfrm>
            <a:off x="776288" y="1344613"/>
            <a:ext cx="10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SimSun" panose="02010600030101010101" pitchFamily="2" charset="-122"/>
                <a:ea typeface="SimSun" panose="02010600030101010101" pitchFamily="2" charset="-122"/>
              </a:rPr>
              <a:t> </a:t>
            </a:r>
          </a:p>
        </p:txBody>
      </p:sp>
      <p:sp>
        <p:nvSpPr>
          <p:cNvPr id="45060" name="object 4">
            <a:extLst>
              <a:ext uri="{FF2B5EF4-FFF2-40B4-BE49-F238E27FC236}">
                <a16:creationId xmlns:a16="http://schemas.microsoft.com/office/drawing/2014/main" id="{46900A73-1180-9522-E9B0-4D304E15AA0A}"/>
              </a:ext>
            </a:extLst>
          </p:cNvPr>
          <p:cNvSpPr>
            <a:spLocks/>
          </p:cNvSpPr>
          <p:nvPr/>
        </p:nvSpPr>
        <p:spPr bwMode="auto">
          <a:xfrm>
            <a:off x="3781425" y="447675"/>
            <a:ext cx="0" cy="579438"/>
          </a:xfrm>
          <a:custGeom>
            <a:avLst/>
            <a:gdLst>
              <a:gd name="T0" fmla="*/ 0 h 579119"/>
              <a:gd name="T1" fmla="*/ 579757 h 579119"/>
              <a:gd name="T2" fmla="*/ 0 60000 65536"/>
              <a:gd name="T3" fmla="*/ 0 60000 65536"/>
            </a:gdLst>
            <a:ahLst/>
            <a:cxnLst>
              <a:cxn ang="T2">
                <a:pos x="0" y="T0"/>
              </a:cxn>
              <a:cxn ang="T3">
                <a:pos x="0" y="T1"/>
              </a:cxn>
            </a:cxnLst>
            <a:rect l="0" t="0" r="r" b="b"/>
            <a:pathLst>
              <a:path h="579119">
                <a:moveTo>
                  <a:pt x="0" y="0"/>
                </a:moveTo>
                <a:lnTo>
                  <a:pt x="0" y="579119"/>
                </a:lnTo>
              </a:path>
            </a:pathLst>
          </a:custGeom>
          <a:noFill/>
          <a:ln w="9143">
            <a:solidFill>
              <a:srgbClr val="A5A5A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1" name="object 5">
            <a:extLst>
              <a:ext uri="{FF2B5EF4-FFF2-40B4-BE49-F238E27FC236}">
                <a16:creationId xmlns:a16="http://schemas.microsoft.com/office/drawing/2014/main" id="{43807F7C-EC45-89D2-5464-C2A20B2B5398}"/>
              </a:ext>
            </a:extLst>
          </p:cNvPr>
          <p:cNvSpPr>
            <a:spLocks/>
          </p:cNvSpPr>
          <p:nvPr/>
        </p:nvSpPr>
        <p:spPr bwMode="auto">
          <a:xfrm>
            <a:off x="5197475" y="447675"/>
            <a:ext cx="0" cy="579438"/>
          </a:xfrm>
          <a:custGeom>
            <a:avLst/>
            <a:gdLst>
              <a:gd name="T0" fmla="*/ 0 h 579119"/>
              <a:gd name="T1" fmla="*/ 579757 h 579119"/>
              <a:gd name="T2" fmla="*/ 0 60000 65536"/>
              <a:gd name="T3" fmla="*/ 0 60000 65536"/>
            </a:gdLst>
            <a:ahLst/>
            <a:cxnLst>
              <a:cxn ang="T2">
                <a:pos x="0" y="T0"/>
              </a:cxn>
              <a:cxn ang="T3">
                <a:pos x="0" y="T1"/>
              </a:cxn>
            </a:cxnLst>
            <a:rect l="0" t="0" r="r" b="b"/>
            <a:pathLst>
              <a:path h="579119">
                <a:moveTo>
                  <a:pt x="0" y="0"/>
                </a:moveTo>
                <a:lnTo>
                  <a:pt x="0" y="579119"/>
                </a:lnTo>
              </a:path>
            </a:pathLst>
          </a:custGeom>
          <a:noFill/>
          <a:ln w="9143">
            <a:solidFill>
              <a:srgbClr val="A5A5A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2" name="object 6">
            <a:extLst>
              <a:ext uri="{FF2B5EF4-FFF2-40B4-BE49-F238E27FC236}">
                <a16:creationId xmlns:a16="http://schemas.microsoft.com/office/drawing/2014/main" id="{F04A888E-43D7-C1FA-A6CF-E249E22F2A85}"/>
              </a:ext>
            </a:extLst>
          </p:cNvPr>
          <p:cNvSpPr>
            <a:spLocks/>
          </p:cNvSpPr>
          <p:nvPr/>
        </p:nvSpPr>
        <p:spPr bwMode="auto">
          <a:xfrm>
            <a:off x="2728913" y="447675"/>
            <a:ext cx="0" cy="579438"/>
          </a:xfrm>
          <a:custGeom>
            <a:avLst/>
            <a:gdLst>
              <a:gd name="T0" fmla="*/ 0 h 579119"/>
              <a:gd name="T1" fmla="*/ 579757 h 579119"/>
              <a:gd name="T2" fmla="*/ 0 60000 65536"/>
              <a:gd name="T3" fmla="*/ 0 60000 65536"/>
            </a:gdLst>
            <a:ahLst/>
            <a:cxnLst>
              <a:cxn ang="T2">
                <a:pos x="0" y="T0"/>
              </a:cxn>
              <a:cxn ang="T3">
                <a:pos x="0" y="T1"/>
              </a:cxn>
            </a:cxnLst>
            <a:rect l="0" t="0" r="r" b="b"/>
            <a:pathLst>
              <a:path h="579119">
                <a:moveTo>
                  <a:pt x="0" y="0"/>
                </a:moveTo>
                <a:lnTo>
                  <a:pt x="0" y="579119"/>
                </a:lnTo>
              </a:path>
            </a:pathLst>
          </a:custGeom>
          <a:noFill/>
          <a:ln w="9143">
            <a:solidFill>
              <a:srgbClr val="A5A5A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3" name="object 7">
            <a:extLst>
              <a:ext uri="{FF2B5EF4-FFF2-40B4-BE49-F238E27FC236}">
                <a16:creationId xmlns:a16="http://schemas.microsoft.com/office/drawing/2014/main" id="{FCB15BEA-5F8F-C617-454F-786088720D40}"/>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4" name="object 8">
            <a:extLst>
              <a:ext uri="{FF2B5EF4-FFF2-40B4-BE49-F238E27FC236}">
                <a16:creationId xmlns:a16="http://schemas.microsoft.com/office/drawing/2014/main" id="{77A0B11A-D4A0-9E67-A922-148151FA1CE6}"/>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5" name="object 9">
            <a:extLst>
              <a:ext uri="{FF2B5EF4-FFF2-40B4-BE49-F238E27FC236}">
                <a16:creationId xmlns:a16="http://schemas.microsoft.com/office/drawing/2014/main" id="{20EE5EB1-69E3-A9CE-A352-12BE064C6A3F}"/>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6" name="object 10">
            <a:extLst>
              <a:ext uri="{FF2B5EF4-FFF2-40B4-BE49-F238E27FC236}">
                <a16:creationId xmlns:a16="http://schemas.microsoft.com/office/drawing/2014/main" id="{9803D905-A19F-FE8E-C246-6914818EB0C9}"/>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067" name="Title 2">
            <a:extLst>
              <a:ext uri="{FF2B5EF4-FFF2-40B4-BE49-F238E27FC236}">
                <a16:creationId xmlns:a16="http://schemas.microsoft.com/office/drawing/2014/main" id="{6C97D013-F960-3408-A225-F78AB9F1CB4C}"/>
              </a:ext>
            </a:extLst>
          </p:cNvPr>
          <p:cNvSpPr>
            <a:spLocks noGrp="1" noChangeArrowheads="1"/>
          </p:cNvSpPr>
          <p:nvPr>
            <p:ph type="title"/>
          </p:nvPr>
        </p:nvSpPr>
        <p:spPr>
          <a:xfrm>
            <a:off x="388938" y="401638"/>
            <a:ext cx="6994525" cy="5262562"/>
          </a:xfrm>
        </p:spPr>
        <p:txBody>
          <a:bodyPr/>
          <a:lstStyle/>
          <a:p>
            <a:br>
              <a:rPr lang="en-US"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br>
              <a:rPr lang="en-IN" altLang="en-US"/>
            </a:br>
            <a:r>
              <a:rPr lang="en-IN" altLang="en-US" sz="7200"/>
              <a:t>THANK YOU</a:t>
            </a:r>
          </a:p>
        </p:txBody>
      </p:sp>
      <p:sp>
        <p:nvSpPr>
          <p:cNvPr id="11" name="object 11">
            <a:extLst>
              <a:ext uri="{FF2B5EF4-FFF2-40B4-BE49-F238E27FC236}">
                <a16:creationId xmlns:a16="http://schemas.microsoft.com/office/drawing/2014/main" id="{D261BF2A-641B-2E5C-69CF-C358085A1F6C}"/>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6A5478BB-483B-B075-0D61-2B2871D5727E}"/>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2</a:t>
            </a:r>
          </a:p>
        </p:txBody>
      </p:sp>
      <p:sp>
        <p:nvSpPr>
          <p:cNvPr id="6147" name="object 3">
            <a:extLst>
              <a:ext uri="{FF2B5EF4-FFF2-40B4-BE49-F238E27FC236}">
                <a16:creationId xmlns:a16="http://schemas.microsoft.com/office/drawing/2014/main" id="{60D9AD9A-F5BD-6C7D-592F-B971732815CA}"/>
              </a:ext>
            </a:extLst>
          </p:cNvPr>
          <p:cNvSpPr txBox="1">
            <a:spLocks noChangeArrowheads="1"/>
          </p:cNvSpPr>
          <p:nvPr/>
        </p:nvSpPr>
        <p:spPr bwMode="auto">
          <a:xfrm>
            <a:off x="901700" y="1709738"/>
            <a:ext cx="597217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6192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ABSTRACT OF THE PROJECT</a:t>
            </a:r>
          </a:p>
          <a:p>
            <a:pPr algn="just" eaLnBrk="1" hangingPunct="1">
              <a:lnSpc>
                <a:spcPct val="144000"/>
              </a:lnSpc>
              <a:spcBef>
                <a:spcPts val="425"/>
              </a:spcBef>
            </a:pPr>
            <a:r>
              <a:rPr lang="en-US" altLang="en-US" sz="1200">
                <a:latin typeface="Times New Roman" panose="02020603050405020304" pitchFamily="18" charset="0"/>
                <a:cs typeface="Times New Roman" panose="02020603050405020304" pitchFamily="18" charset="0"/>
              </a:rPr>
              <a:t>This project focuses on performing a comprehensive analysis of e-commerce sales datato uncover actionable  insights  and  support  data-driven  decision-making  for  online  retail  businesses.  The analysis involves multiple key components, starting with the exploration of historical sales data, customer behavior, and product performance to identify patterns and trends. We aim to assess the influence of factors such as pricing strategies, seasonal variations, promotional campaigns, and customer demographics on sales performance.</a:t>
            </a:r>
          </a:p>
        </p:txBody>
      </p:sp>
      <p:sp>
        <p:nvSpPr>
          <p:cNvPr id="6148" name="object 4">
            <a:extLst>
              <a:ext uri="{FF2B5EF4-FFF2-40B4-BE49-F238E27FC236}">
                <a16:creationId xmlns:a16="http://schemas.microsoft.com/office/drawing/2014/main" id="{ABB9D64D-2B49-0A31-BCA5-4653855FA254}"/>
              </a:ext>
            </a:extLst>
          </p:cNvPr>
          <p:cNvSpPr txBox="1">
            <a:spLocks noChangeArrowheads="1"/>
          </p:cNvSpPr>
          <p:nvPr/>
        </p:nvSpPr>
        <p:spPr bwMode="auto">
          <a:xfrm>
            <a:off x="901700" y="4078288"/>
            <a:ext cx="596900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44000"/>
              </a:lnSpc>
            </a:pPr>
            <a:r>
              <a:rPr lang="en-US" altLang="en-US" sz="1200" b="1">
                <a:latin typeface="Times New Roman" panose="02020603050405020304" pitchFamily="18" charset="0"/>
                <a:cs typeface="Times New Roman" panose="02020603050405020304" pitchFamily="18" charset="0"/>
              </a:rPr>
              <a:t>The  project  utilizes  advanced  data  preprocessing  techniques  to  clean  and  transform  raw data,  followed  by  exploratory  data  analysis  (EDA)  to  visualize  trends  and  relationships among   various   factors.   Predictive   modeling   approaches,   including   regression   and classification algorithms, are employed to forecast future sales, predict demand for specific products, and segment customers based on purchasing behavior.</a:t>
            </a:r>
            <a:endParaRPr lang="en-US" altLang="en-US" sz="1200">
              <a:latin typeface="Times New Roman" panose="02020603050405020304" pitchFamily="18" charset="0"/>
              <a:cs typeface="Times New Roman" panose="02020603050405020304" pitchFamily="18" charset="0"/>
            </a:endParaRPr>
          </a:p>
        </p:txBody>
      </p:sp>
      <p:sp>
        <p:nvSpPr>
          <p:cNvPr id="6149" name="object 5">
            <a:extLst>
              <a:ext uri="{FF2B5EF4-FFF2-40B4-BE49-F238E27FC236}">
                <a16:creationId xmlns:a16="http://schemas.microsoft.com/office/drawing/2014/main" id="{6B89A21E-F750-69C7-51E1-34A6C968AC59}"/>
              </a:ext>
            </a:extLst>
          </p:cNvPr>
          <p:cNvSpPr txBox="1">
            <a:spLocks noChangeArrowheads="1"/>
          </p:cNvSpPr>
          <p:nvPr/>
        </p:nvSpPr>
        <p:spPr bwMode="auto">
          <a:xfrm>
            <a:off x="901700" y="5813425"/>
            <a:ext cx="597376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44000"/>
              </a:lnSpc>
            </a:pPr>
            <a:r>
              <a:rPr lang="en-US" altLang="en-US" sz="1200" b="1">
                <a:latin typeface="Times New Roman" panose="02020603050405020304" pitchFamily="18" charset="0"/>
                <a:cs typeface="Times New Roman" panose="02020603050405020304" pitchFamily="18" charset="0"/>
              </a:rPr>
              <a:t>Key findings from the analysis will be presented, highlighting the most influential drivers of sales  performance,  including  insights  into  product  categories,  customer  segments,  and seasonality  effects.  Furthermore,  the  study  provides  recommendations  for  optimizing marketing strategies, improving inventory management, and enhancing customer retention to drive revenue growth in the competitive e-commerce landscape.</a:t>
            </a:r>
            <a:endParaRPr lang="en-US" altLang="en-US" sz="1200">
              <a:latin typeface="Times New Roman" panose="02020603050405020304" pitchFamily="18" charset="0"/>
              <a:cs typeface="Times New Roman" panose="02020603050405020304" pitchFamily="18" charset="0"/>
            </a:endParaRPr>
          </a:p>
        </p:txBody>
      </p:sp>
      <p:sp>
        <p:nvSpPr>
          <p:cNvPr id="6150" name="object 6">
            <a:extLst>
              <a:ext uri="{FF2B5EF4-FFF2-40B4-BE49-F238E27FC236}">
                <a16:creationId xmlns:a16="http://schemas.microsoft.com/office/drawing/2014/main" id="{40EEEA82-29E3-2035-CCCC-4466818F8B86}"/>
              </a:ext>
            </a:extLst>
          </p:cNvPr>
          <p:cNvSpPr txBox="1">
            <a:spLocks noChangeArrowheads="1"/>
          </p:cNvSpPr>
          <p:nvPr/>
        </p:nvSpPr>
        <p:spPr bwMode="auto">
          <a:xfrm>
            <a:off x="901700" y="7550150"/>
            <a:ext cx="5972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43000"/>
              </a:lnSpc>
            </a:pPr>
            <a:r>
              <a:rPr lang="en-US" altLang="en-US" sz="1200" b="1">
                <a:latin typeface="Times New Roman" panose="02020603050405020304" pitchFamily="18" charset="0"/>
                <a:cs typeface="Times New Roman" panose="02020603050405020304" pitchFamily="18" charset="0"/>
              </a:rPr>
              <a:t>This  project  leverages  statistical  analysis,  machine  learning  models,  and  visualization techniques  to  generate  insights  that  can  guide  e-commerce  businesses  toward  improving their operational efficiency and maximizing profitability.</a:t>
            </a:r>
            <a:endParaRPr lang="en-US" altLang="en-US" sz="1200">
              <a:latin typeface="Times New Roman" panose="02020603050405020304" pitchFamily="18" charset="0"/>
              <a:cs typeface="Times New Roman" panose="02020603050405020304" pitchFamily="18" charset="0"/>
            </a:endParaRPr>
          </a:p>
        </p:txBody>
      </p:sp>
      <p:sp>
        <p:nvSpPr>
          <p:cNvPr id="6151" name="object 7">
            <a:extLst>
              <a:ext uri="{FF2B5EF4-FFF2-40B4-BE49-F238E27FC236}">
                <a16:creationId xmlns:a16="http://schemas.microsoft.com/office/drawing/2014/main" id="{535AC537-1952-ED47-E746-885FC128A105}"/>
              </a:ext>
            </a:extLst>
          </p:cNvPr>
          <p:cNvSpPr txBox="1">
            <a:spLocks noChangeArrowheads="1"/>
          </p:cNvSpPr>
          <p:nvPr/>
        </p:nvSpPr>
        <p:spPr bwMode="auto">
          <a:xfrm>
            <a:off x="901700" y="9102725"/>
            <a:ext cx="59721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3000"/>
              </a:lnSpc>
            </a:pPr>
            <a:r>
              <a:rPr lang="en-US" altLang="en-US" sz="1200" b="1">
                <a:latin typeface="Times New Roman" panose="02020603050405020304" pitchFamily="18" charset="0"/>
                <a:cs typeface="Times New Roman" panose="02020603050405020304" pitchFamily="18" charset="0"/>
              </a:rPr>
              <a:t>Key objectives, methods, and outcomes of the e-commerce sales analysis project, and how it will benefit businesses in making informed decisions</a:t>
            </a:r>
            <a:endParaRPr lang="en-US" altLang="en-US" sz="1200">
              <a:latin typeface="Times New Roman" panose="02020603050405020304" pitchFamily="18" charset="0"/>
              <a:cs typeface="Times New Roman" panose="02020603050405020304" pitchFamily="18" charset="0"/>
            </a:endParaRPr>
          </a:p>
        </p:txBody>
      </p:sp>
      <p:sp>
        <p:nvSpPr>
          <p:cNvPr id="6152" name="object 8">
            <a:extLst>
              <a:ext uri="{FF2B5EF4-FFF2-40B4-BE49-F238E27FC236}">
                <a16:creationId xmlns:a16="http://schemas.microsoft.com/office/drawing/2014/main" id="{763F7EFD-C500-97DB-2C05-85E5EDF1C376}"/>
              </a:ext>
            </a:extLst>
          </p:cNvPr>
          <p:cNvSpPr>
            <a:spLocks/>
          </p:cNvSpPr>
          <p:nvPr/>
        </p:nvSpPr>
        <p:spPr bwMode="auto">
          <a:xfrm>
            <a:off x="896938" y="1985963"/>
            <a:ext cx="5980112" cy="0"/>
          </a:xfrm>
          <a:custGeom>
            <a:avLst/>
            <a:gdLst>
              <a:gd name="T0" fmla="*/ 0 w 5981065"/>
              <a:gd name="T1" fmla="*/ 5979153 w 5981065"/>
              <a:gd name="T2" fmla="*/ 0 60000 65536"/>
              <a:gd name="T3" fmla="*/ 0 60000 65536"/>
            </a:gdLst>
            <a:ahLst/>
            <a:cxnLst>
              <a:cxn ang="T2">
                <a:pos x="T0" y="0"/>
              </a:cxn>
              <a:cxn ang="T3">
                <a:pos x="T1" y="0"/>
              </a:cxn>
            </a:cxnLst>
            <a:rect l="0" t="0" r="r" b="b"/>
            <a:pathLst>
              <a:path w="5981065">
                <a:moveTo>
                  <a:pt x="0" y="0"/>
                </a:moveTo>
                <a:lnTo>
                  <a:pt x="5981059" y="0"/>
                </a:lnTo>
              </a:path>
            </a:pathLst>
          </a:custGeom>
          <a:noFill/>
          <a:ln w="762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3" name="object 9">
            <a:extLst>
              <a:ext uri="{FF2B5EF4-FFF2-40B4-BE49-F238E27FC236}">
                <a16:creationId xmlns:a16="http://schemas.microsoft.com/office/drawing/2014/main" id="{65C5CB5A-0F2F-33FF-8AC8-70A4A510911C}"/>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4" name="object 10">
            <a:extLst>
              <a:ext uri="{FF2B5EF4-FFF2-40B4-BE49-F238E27FC236}">
                <a16:creationId xmlns:a16="http://schemas.microsoft.com/office/drawing/2014/main" id="{F1D7BB3A-6135-85FC-0F53-8ADD51D0A9C4}"/>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5" name="object 11">
            <a:extLst>
              <a:ext uri="{FF2B5EF4-FFF2-40B4-BE49-F238E27FC236}">
                <a16:creationId xmlns:a16="http://schemas.microsoft.com/office/drawing/2014/main" id="{5E3DFA91-663C-98DE-D388-591489314C2A}"/>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56" name="object 12">
            <a:extLst>
              <a:ext uri="{FF2B5EF4-FFF2-40B4-BE49-F238E27FC236}">
                <a16:creationId xmlns:a16="http://schemas.microsoft.com/office/drawing/2014/main" id="{266DE94E-2F72-D510-C2F8-08DC8E627BD1}"/>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 name="object 13">
            <a:extLst>
              <a:ext uri="{FF2B5EF4-FFF2-40B4-BE49-F238E27FC236}">
                <a16:creationId xmlns:a16="http://schemas.microsoft.com/office/drawing/2014/main" id="{481ADE9A-66D7-AA77-3719-B75ACDAD4135}"/>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98848FC5-292A-3D33-A2AF-131197E4C10D}"/>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3</a:t>
            </a:r>
          </a:p>
        </p:txBody>
      </p:sp>
      <p:sp>
        <p:nvSpPr>
          <p:cNvPr id="8195" name="object 3">
            <a:extLst>
              <a:ext uri="{FF2B5EF4-FFF2-40B4-BE49-F238E27FC236}">
                <a16:creationId xmlns:a16="http://schemas.microsoft.com/office/drawing/2014/main" id="{EE59333D-833E-FC2C-AD9F-4067F08BC104}"/>
              </a:ext>
            </a:extLst>
          </p:cNvPr>
          <p:cNvSpPr txBox="1">
            <a:spLocks noChangeArrowheads="1"/>
          </p:cNvSpPr>
          <p:nvPr/>
        </p:nvSpPr>
        <p:spPr bwMode="auto">
          <a:xfrm>
            <a:off x="901700" y="1533525"/>
            <a:ext cx="4087813"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891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TABLE OF CONTENTS</a:t>
            </a:r>
            <a:endParaRPr lang="en-US" altLang="en-US" sz="1600">
              <a:latin typeface="Times New Roman" panose="02020603050405020304" pitchFamily="18" charset="0"/>
              <a:cs typeface="Times New Roman" panose="02020603050405020304" pitchFamily="18" charset="0"/>
            </a:endParaRPr>
          </a:p>
          <a:p>
            <a:pPr eaLnBrk="1" hangingPunct="1">
              <a:lnSpc>
                <a:spcPct val="139000"/>
              </a:lnSpc>
              <a:spcBef>
                <a:spcPts val="788"/>
              </a:spcBef>
            </a:pPr>
            <a:r>
              <a:rPr lang="en-US" altLang="en-US" sz="1400" b="1">
                <a:latin typeface="Times New Roman" panose="02020603050405020304" pitchFamily="18" charset="0"/>
                <a:cs typeface="Times New Roman" panose="02020603050405020304" pitchFamily="18" charset="0"/>
              </a:rPr>
              <a:t>Chapter 1. Introduction Chapter 2.  Literature Review Chapter 3. Data Collection and Methodology</a:t>
            </a:r>
            <a:endParaRPr lang="en-US" altLang="en-US" sz="1400">
              <a:latin typeface="Times New Roman" panose="02020603050405020304" pitchFamily="18" charset="0"/>
              <a:cs typeface="Times New Roman" panose="02020603050405020304" pitchFamily="18" charset="0"/>
            </a:endParaRPr>
          </a:p>
          <a:p>
            <a:pPr eaLnBrk="1" hangingPunct="1">
              <a:lnSpc>
                <a:spcPts val="2350"/>
              </a:lnSpc>
              <a:spcBef>
                <a:spcPts val="175"/>
              </a:spcBef>
            </a:pPr>
            <a:r>
              <a:rPr lang="en-US" altLang="en-US" sz="1400" b="1">
                <a:latin typeface="Times New Roman" panose="02020603050405020304" pitchFamily="18" charset="0"/>
                <a:cs typeface="Times New Roman" panose="02020603050405020304" pitchFamily="18" charset="0"/>
              </a:rPr>
              <a:t>Chapter 4. E-Commerce Sales Trends Analysis</a:t>
            </a:r>
            <a:endParaRPr lang="en-US" altLang="en-US" sz="1400">
              <a:latin typeface="Times New Roman" panose="02020603050405020304" pitchFamily="18" charset="0"/>
              <a:cs typeface="Times New Roman" panose="02020603050405020304" pitchFamily="18" charset="0"/>
            </a:endParaRPr>
          </a:p>
          <a:p>
            <a:pPr eaLnBrk="1" hangingPunct="1">
              <a:spcBef>
                <a:spcPts val="450"/>
              </a:spcBef>
            </a:pPr>
            <a:r>
              <a:rPr lang="en-US" altLang="en-US" sz="1400" b="1">
                <a:latin typeface="Times New Roman" panose="02020603050405020304" pitchFamily="18" charset="0"/>
                <a:cs typeface="Times New Roman" panose="02020603050405020304" pitchFamily="18" charset="0"/>
              </a:rPr>
              <a:t>Chapter 5. Factors Influencing E-</a:t>
            </a:r>
            <a:endParaRPr lang="en-US" altLang="en-US" sz="1400">
              <a:latin typeface="Times New Roman" panose="02020603050405020304" pitchFamily="18" charset="0"/>
              <a:cs typeface="Times New Roman" panose="02020603050405020304" pitchFamily="18" charset="0"/>
            </a:endParaRPr>
          </a:p>
          <a:p>
            <a:pPr eaLnBrk="1" hangingPunct="1">
              <a:spcBef>
                <a:spcPts val="675"/>
              </a:spcBef>
            </a:pPr>
            <a:r>
              <a:rPr lang="en-US" altLang="en-US" sz="1400" b="1">
                <a:latin typeface="Times New Roman" panose="02020603050405020304" pitchFamily="18" charset="0"/>
                <a:cs typeface="Times New Roman" panose="02020603050405020304" pitchFamily="18" charset="0"/>
              </a:rPr>
              <a:t>Commerce Sales</a:t>
            </a:r>
            <a:endParaRPr lang="en-US" altLang="en-US" sz="1400">
              <a:latin typeface="Times New Roman" panose="02020603050405020304" pitchFamily="18" charset="0"/>
              <a:cs typeface="Times New Roman" panose="02020603050405020304" pitchFamily="18" charset="0"/>
            </a:endParaRPr>
          </a:p>
          <a:p>
            <a:pPr eaLnBrk="1" hangingPunct="1">
              <a:lnSpc>
                <a:spcPts val="2338"/>
              </a:lnSpc>
              <a:spcBef>
                <a:spcPts val="175"/>
              </a:spcBef>
            </a:pPr>
            <a:r>
              <a:rPr lang="en-US" altLang="en-US" sz="1400" b="1">
                <a:latin typeface="Times New Roman" panose="02020603050405020304" pitchFamily="18" charset="0"/>
                <a:cs typeface="Times New Roman" panose="02020603050405020304" pitchFamily="18" charset="0"/>
              </a:rPr>
              <a:t>Chapter 6. Impact of Technology on E- Commerce Sales</a:t>
            </a:r>
            <a:endParaRPr lang="en-US" altLang="en-US" sz="1400">
              <a:latin typeface="Times New Roman" panose="02020603050405020304" pitchFamily="18" charset="0"/>
              <a:cs typeface="Times New Roman" panose="02020603050405020304" pitchFamily="18" charset="0"/>
            </a:endParaRPr>
          </a:p>
          <a:p>
            <a:pPr eaLnBrk="1" hangingPunct="1">
              <a:spcBef>
                <a:spcPts val="475"/>
              </a:spcBef>
            </a:pPr>
            <a:r>
              <a:rPr lang="en-US" altLang="en-US" sz="1400" b="1">
                <a:latin typeface="Times New Roman" panose="02020603050405020304" pitchFamily="18" charset="0"/>
                <a:cs typeface="Times New Roman" panose="02020603050405020304" pitchFamily="18" charset="0"/>
              </a:rPr>
              <a:t>Chapter 7. Challenges in E-Commerce</a:t>
            </a:r>
            <a:endParaRPr lang="en-US" altLang="en-US" sz="1400">
              <a:latin typeface="Times New Roman" panose="02020603050405020304" pitchFamily="18" charset="0"/>
              <a:cs typeface="Times New Roman" panose="02020603050405020304" pitchFamily="18" charset="0"/>
            </a:endParaRPr>
          </a:p>
          <a:p>
            <a:pPr eaLnBrk="1" hangingPunct="1">
              <a:spcBef>
                <a:spcPts val="663"/>
              </a:spcBef>
            </a:pPr>
            <a:r>
              <a:rPr lang="en-US" altLang="en-US" sz="1400" b="1">
                <a:latin typeface="Times New Roman" panose="02020603050405020304" pitchFamily="18" charset="0"/>
                <a:cs typeface="Times New Roman" panose="02020603050405020304" pitchFamily="18" charset="0"/>
              </a:rPr>
              <a:t>Sales</a:t>
            </a:r>
            <a:endParaRPr lang="en-US" altLang="en-US" sz="1400">
              <a:latin typeface="Times New Roman" panose="02020603050405020304" pitchFamily="18" charset="0"/>
              <a:cs typeface="Times New Roman" panose="02020603050405020304" pitchFamily="18" charset="0"/>
            </a:endParaRPr>
          </a:p>
          <a:p>
            <a:pPr eaLnBrk="1" hangingPunct="1">
              <a:lnSpc>
                <a:spcPct val="139000"/>
              </a:lnSpc>
            </a:pPr>
            <a:r>
              <a:rPr lang="en-US" altLang="en-US" sz="1400" b="1">
                <a:latin typeface="Times New Roman" panose="02020603050405020304" pitchFamily="18" charset="0"/>
                <a:cs typeface="Times New Roman" panose="02020603050405020304" pitchFamily="18" charset="0"/>
              </a:rPr>
              <a:t>Chapter 8. Case Studies and Industry Examples</a:t>
            </a:r>
            <a:endParaRPr lang="en-US" altLang="en-US" sz="1400">
              <a:latin typeface="Times New Roman" panose="02020603050405020304" pitchFamily="18" charset="0"/>
              <a:cs typeface="Times New Roman" panose="02020603050405020304" pitchFamily="18" charset="0"/>
            </a:endParaRPr>
          </a:p>
          <a:p>
            <a:pPr eaLnBrk="1" hangingPunct="1">
              <a:lnSpc>
                <a:spcPct val="139000"/>
              </a:lnSpc>
            </a:pPr>
            <a:r>
              <a:rPr lang="en-US" altLang="en-US" sz="1400" b="1">
                <a:latin typeface="Times New Roman" panose="02020603050405020304" pitchFamily="18" charset="0"/>
                <a:cs typeface="Times New Roman" panose="02020603050405020304" pitchFamily="18" charset="0"/>
              </a:rPr>
              <a:t>Chapter 9. Recommendations Chapter 10.Results and Discussion Chapter 11. Conclusion</a:t>
            </a:r>
            <a:endParaRPr lang="en-US" altLang="en-US" sz="1400">
              <a:latin typeface="Times New Roman" panose="02020603050405020304" pitchFamily="18" charset="0"/>
              <a:cs typeface="Times New Roman" panose="02020603050405020304" pitchFamily="18" charset="0"/>
            </a:endParaRPr>
          </a:p>
        </p:txBody>
      </p:sp>
      <p:sp>
        <p:nvSpPr>
          <p:cNvPr id="8196" name="object 4">
            <a:extLst>
              <a:ext uri="{FF2B5EF4-FFF2-40B4-BE49-F238E27FC236}">
                <a16:creationId xmlns:a16="http://schemas.microsoft.com/office/drawing/2014/main" id="{11F56555-58BC-315B-F87A-79677DEC333D}"/>
              </a:ext>
            </a:extLst>
          </p:cNvPr>
          <p:cNvSpPr>
            <a:spLocks/>
          </p:cNvSpPr>
          <p:nvPr/>
        </p:nvSpPr>
        <p:spPr bwMode="auto">
          <a:xfrm>
            <a:off x="896938" y="1885950"/>
            <a:ext cx="5980112" cy="0"/>
          </a:xfrm>
          <a:custGeom>
            <a:avLst/>
            <a:gdLst>
              <a:gd name="T0" fmla="*/ 0 w 5981065"/>
              <a:gd name="T1" fmla="*/ 5979153 w 5981065"/>
              <a:gd name="T2" fmla="*/ 0 60000 65536"/>
              <a:gd name="T3" fmla="*/ 0 60000 65536"/>
            </a:gdLst>
            <a:ahLst/>
            <a:cxnLst>
              <a:cxn ang="T2">
                <a:pos x="T0" y="0"/>
              </a:cxn>
              <a:cxn ang="T3">
                <a:pos x="T1" y="0"/>
              </a:cxn>
            </a:cxnLst>
            <a:rect l="0" t="0" r="r" b="b"/>
            <a:pathLst>
              <a:path w="5981065">
                <a:moveTo>
                  <a:pt x="0" y="0"/>
                </a:moveTo>
                <a:lnTo>
                  <a:pt x="5981059" y="0"/>
                </a:lnTo>
              </a:path>
            </a:pathLst>
          </a:custGeom>
          <a:noFill/>
          <a:ln w="76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a:extLst>
              <a:ext uri="{FF2B5EF4-FFF2-40B4-BE49-F238E27FC236}">
                <a16:creationId xmlns:a16="http://schemas.microsoft.com/office/drawing/2014/main" id="{5D3267EA-4736-D5F4-5D40-E4F4A9FD114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8" name="object 6">
            <a:extLst>
              <a:ext uri="{FF2B5EF4-FFF2-40B4-BE49-F238E27FC236}">
                <a16:creationId xmlns:a16="http://schemas.microsoft.com/office/drawing/2014/main" id="{4B5F4E1C-48D4-EF72-BCC4-28BB74F7CB5C}"/>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9" name="object 7">
            <a:extLst>
              <a:ext uri="{FF2B5EF4-FFF2-40B4-BE49-F238E27FC236}">
                <a16:creationId xmlns:a16="http://schemas.microsoft.com/office/drawing/2014/main" id="{57189387-35C2-7FA5-9CE4-E795191BD9B7}"/>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200" name="object 8">
            <a:extLst>
              <a:ext uri="{FF2B5EF4-FFF2-40B4-BE49-F238E27FC236}">
                <a16:creationId xmlns:a16="http://schemas.microsoft.com/office/drawing/2014/main" id="{143AD012-0014-BABE-DC8D-AD5CB6DE00A5}"/>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C610269C-15CF-AE14-9DE1-B745BF1A3D02}"/>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1A6555EE-9523-6552-A08D-3AF60E878787}"/>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4</a:t>
            </a:r>
          </a:p>
        </p:txBody>
      </p:sp>
      <p:sp>
        <p:nvSpPr>
          <p:cNvPr id="10243" name="object 3">
            <a:extLst>
              <a:ext uri="{FF2B5EF4-FFF2-40B4-BE49-F238E27FC236}">
                <a16:creationId xmlns:a16="http://schemas.microsoft.com/office/drawing/2014/main" id="{BE47AB60-A32C-76EB-83F8-62DB56120101}"/>
              </a:ext>
            </a:extLst>
          </p:cNvPr>
          <p:cNvSpPr txBox="1">
            <a:spLocks noChangeArrowheads="1"/>
          </p:cNvSpPr>
          <p:nvPr/>
        </p:nvSpPr>
        <p:spPr bwMode="auto">
          <a:xfrm>
            <a:off x="776288" y="1711325"/>
            <a:ext cx="6134100" cy="715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4138">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4699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1</a:t>
            </a:r>
            <a:endParaRPr lang="en-US" altLang="en-US" sz="1600">
              <a:latin typeface="Times New Roman" panose="02020603050405020304" pitchFamily="18" charset="0"/>
              <a:cs typeface="Times New Roman" panose="02020603050405020304" pitchFamily="18" charset="0"/>
            </a:endParaRPr>
          </a:p>
          <a:p>
            <a:pPr eaLnBrk="1" hangingPunct="1"/>
            <a:endParaRPr lang="en-US" altLang="en-US" sz="19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Introduction</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050"/>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Background and Importance of E-Commerce:</a:t>
            </a:r>
            <a:r>
              <a:rPr lang="en-US" altLang="en-US" sz="1200">
                <a:latin typeface="Times New Roman" panose="02020603050405020304" pitchFamily="18" charset="0"/>
                <a:cs typeface="Times New Roman" panose="02020603050405020304" pitchFamily="18" charset="0"/>
              </a:rPr>
              <a:t>The e-commerce industry has transformed the global economy by enabling businesses and consumers to conduct transactions anytime and anywhere. With the rise of digital technology, online shopping has become a preferred choice for consumers, leading to a rapidly expanding e-commerce sector that impacts nearly every industry worldwide. The significance of e-commerce extends beyond mere convenience; it also allows businesses to reach a broader audience, reduce operational costs, and utilize data for more precise targeting and customer personalization.</a:t>
            </a:r>
          </a:p>
          <a:p>
            <a:pPr lvl="1" eaLnBrk="1" hangingPunct="1">
              <a:spcBef>
                <a:spcPts val="63"/>
              </a:spcBef>
              <a:buFont typeface="Times New Roman" panose="02020603050405020304" pitchFamily="18" charset="0"/>
              <a:buAutoNum type="arabicPeriod"/>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Objectives of the Study: </a:t>
            </a:r>
            <a:r>
              <a:rPr lang="en-US" altLang="en-US" sz="1200">
                <a:latin typeface="Times New Roman" panose="02020603050405020304" pitchFamily="18" charset="0"/>
                <a:cs typeface="Times New Roman" panose="02020603050405020304" pitchFamily="18" charset="0"/>
              </a:rPr>
              <a:t>Here, the specific goals of the analysis are outlined, such as identifying sales trends, understanding consumer behavior, and providing insights to optimize e- commerce strategies.</a:t>
            </a:r>
          </a:p>
          <a:p>
            <a:pPr lvl="1" eaLnBrk="1" hangingPunct="1">
              <a:spcBef>
                <a:spcPts val="50"/>
              </a:spcBef>
              <a:buFont typeface="Times New Roman" panose="02020603050405020304" pitchFamily="18" charset="0"/>
              <a:buAutoNum type="arabicPeriod"/>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Scope and Limitations: </a:t>
            </a:r>
            <a:r>
              <a:rPr lang="en-US" altLang="en-US" sz="1200">
                <a:latin typeface="Times New Roman" panose="02020603050405020304" pitchFamily="18" charset="0"/>
                <a:cs typeface="Times New Roman" panose="02020603050405020304" pitchFamily="18" charset="0"/>
              </a:rPr>
              <a:t>This section defines the boundaries of the study (e.g., geographic focus, industry-specific analysis) and discusses any limitations or challenges encountered during the research.</a:t>
            </a:r>
          </a:p>
          <a:p>
            <a:pPr lvl="1" eaLnBrk="1" hangingPunct="1">
              <a:spcBef>
                <a:spcPts val="613"/>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Methodology Overview</a:t>
            </a:r>
            <a:endParaRPr lang="en-US" altLang="en-US" sz="1400">
              <a:latin typeface="Times New Roman" panose="02020603050405020304" pitchFamily="18" charset="0"/>
              <a:cs typeface="Times New Roman" panose="02020603050405020304" pitchFamily="18" charset="0"/>
            </a:endParaRPr>
          </a:p>
          <a:p>
            <a:pPr eaLnBrk="1" hangingPunct="1">
              <a:lnSpc>
                <a:spcPct val="143000"/>
              </a:lnSpc>
              <a:spcBef>
                <a:spcPts val="713"/>
              </a:spcBef>
            </a:pPr>
            <a:r>
              <a:rPr lang="en-US" altLang="en-US" sz="1200">
                <a:latin typeface="Times New Roman" panose="02020603050405020304" pitchFamily="18" charset="0"/>
                <a:cs typeface="Times New Roman" panose="02020603050405020304" pitchFamily="18" charset="0"/>
              </a:rPr>
              <a:t>This study employs a combination of statistical techniques and machine learning models to analyze e-commerce sales data. Key methodologies include:</a:t>
            </a:r>
          </a:p>
          <a:p>
            <a:pPr eaLnBrk="1" hangingPunct="1">
              <a:spcBef>
                <a:spcPts val="38"/>
              </a:spcBef>
            </a:pPr>
            <a:endParaRPr lang="en-US" altLang="en-US" sz="1200">
              <a:latin typeface="Times New Roman" panose="02020603050405020304" pitchFamily="18" charset="0"/>
              <a:cs typeface="Times New Roman" panose="02020603050405020304" pitchFamily="18" charset="0"/>
            </a:endParaRPr>
          </a:p>
          <a:p>
            <a:pPr lvl="2" eaLnBrk="1" hangingPunct="1">
              <a:lnSpc>
                <a:spcPct val="143000"/>
              </a:lnSpc>
              <a:buSzPct val="83000"/>
              <a:buFont typeface="Symbol" panose="05050102010706020507" pitchFamily="18" charset="2"/>
              <a:buChar char=""/>
            </a:pPr>
            <a:r>
              <a:rPr lang="en-US" altLang="en-US" sz="1200" b="1">
                <a:latin typeface="Times New Roman" panose="02020603050405020304" pitchFamily="18" charset="0"/>
                <a:cs typeface="Times New Roman" panose="02020603050405020304" pitchFamily="18" charset="0"/>
              </a:rPr>
              <a:t>Statistical Techniques</a:t>
            </a:r>
            <a:r>
              <a:rPr lang="en-US" altLang="en-US" sz="1200">
                <a:latin typeface="Times New Roman" panose="02020603050405020304" pitchFamily="18" charset="0"/>
                <a:cs typeface="Times New Roman" panose="02020603050405020304" pitchFamily="18" charset="0"/>
              </a:rPr>
              <a:t>: Time-series analysis, correlation analysis, and regression modeling help identify trends, patterns, and relationships within the data.</a:t>
            </a:r>
          </a:p>
          <a:p>
            <a:pPr lvl="2" eaLnBrk="1" hangingPunct="1">
              <a:lnSpc>
                <a:spcPct val="144000"/>
              </a:lnSpc>
              <a:buSzPct val="83000"/>
              <a:buFont typeface="Symbol" panose="05050102010706020507" pitchFamily="18" charset="2"/>
              <a:buChar char=""/>
            </a:pPr>
            <a:r>
              <a:rPr lang="en-US" altLang="en-US" sz="1200" b="1">
                <a:latin typeface="Times New Roman" panose="02020603050405020304" pitchFamily="18" charset="0"/>
                <a:cs typeface="Times New Roman" panose="02020603050405020304" pitchFamily="18" charset="0"/>
              </a:rPr>
              <a:t>Machine Learning Models</a:t>
            </a:r>
            <a:r>
              <a:rPr lang="en-US" altLang="en-US" sz="1200">
                <a:latin typeface="Times New Roman" panose="02020603050405020304" pitchFamily="18" charset="0"/>
                <a:cs typeface="Times New Roman" panose="02020603050405020304" pitchFamily="18" charset="0"/>
              </a:rPr>
              <a:t>: Predictive algorithms such as decision trees, clustering, and association rule mining (for market basket analysis) are applied to enhance forecasting and identify customer segments.</a:t>
            </a:r>
          </a:p>
        </p:txBody>
      </p:sp>
      <p:sp>
        <p:nvSpPr>
          <p:cNvPr id="10244" name="object 4">
            <a:extLst>
              <a:ext uri="{FF2B5EF4-FFF2-40B4-BE49-F238E27FC236}">
                <a16:creationId xmlns:a16="http://schemas.microsoft.com/office/drawing/2014/main" id="{0A438BC2-6EA3-19A5-0540-8D30DF7A93D0}"/>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5" name="object 5">
            <a:extLst>
              <a:ext uri="{FF2B5EF4-FFF2-40B4-BE49-F238E27FC236}">
                <a16:creationId xmlns:a16="http://schemas.microsoft.com/office/drawing/2014/main" id="{E197FF14-512F-1DAE-519C-5D033DD1B923}"/>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6" name="object 6">
            <a:extLst>
              <a:ext uri="{FF2B5EF4-FFF2-40B4-BE49-F238E27FC236}">
                <a16:creationId xmlns:a16="http://schemas.microsoft.com/office/drawing/2014/main" id="{675C1046-CEC9-1BFC-7A2F-E16B38078484}"/>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7" name="object 7">
            <a:extLst>
              <a:ext uri="{FF2B5EF4-FFF2-40B4-BE49-F238E27FC236}">
                <a16:creationId xmlns:a16="http://schemas.microsoft.com/office/drawing/2014/main" id="{33DB3DEE-B90A-5867-06E3-DD64A51DA632}"/>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DD287C3C-8841-EDB2-F9D1-380C9BCDDED1}"/>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30A5F36E-EEA1-2D16-D89A-B9EB514D5B3A}"/>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5</a:t>
            </a:r>
          </a:p>
        </p:txBody>
      </p:sp>
      <p:sp>
        <p:nvSpPr>
          <p:cNvPr id="12291" name="object 3">
            <a:extLst>
              <a:ext uri="{FF2B5EF4-FFF2-40B4-BE49-F238E27FC236}">
                <a16:creationId xmlns:a16="http://schemas.microsoft.com/office/drawing/2014/main" id="{E68FBA01-ABC3-6FB4-D339-80F530BBBD1A}"/>
              </a:ext>
            </a:extLst>
          </p:cNvPr>
          <p:cNvSpPr txBox="1">
            <a:spLocks noChangeArrowheads="1"/>
          </p:cNvSpPr>
          <p:nvPr/>
        </p:nvSpPr>
        <p:spPr bwMode="auto">
          <a:xfrm>
            <a:off x="776288" y="1884363"/>
            <a:ext cx="6156325"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5400">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2</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Literature Review</a:t>
            </a:r>
            <a:endParaRPr lang="en-US" altLang="en-US" sz="1600">
              <a:latin typeface="Times New Roman" panose="02020603050405020304" pitchFamily="18" charset="0"/>
              <a:cs typeface="Times New Roman" panose="02020603050405020304" pitchFamily="18" charset="0"/>
            </a:endParaRPr>
          </a:p>
          <a:p>
            <a:pPr lvl="1" eaLnBrk="1" hangingPunct="1">
              <a:lnSpc>
                <a:spcPct val="144000"/>
              </a:lnSpc>
              <a:spcBef>
                <a:spcPts val="1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Trends in E-Commerce:</a:t>
            </a:r>
            <a:r>
              <a:rPr lang="en-US" altLang="en-US" sz="1200">
                <a:latin typeface="Times New Roman" panose="02020603050405020304" pitchFamily="18" charset="0"/>
                <a:cs typeface="Times New Roman" panose="02020603050405020304" pitchFamily="18" charset="0"/>
              </a:rPr>
              <a:t>The e-commerce industry is evolving rapidly, driven by advancements in technology, changing consumer preferences, and the increasing availability of internet access worldwide. This section explores some of the most significant trends in e-commerce, including the growth of online shopping, the shift towards mobile commerce, and the influence of omnichannel retailing.</a:t>
            </a:r>
          </a:p>
          <a:p>
            <a:pPr lvl="1" eaLnBrk="1" hangingPunct="1">
              <a:spcBef>
                <a:spcPts val="50"/>
              </a:spcBef>
              <a:buFont typeface="Times New Roman" panose="02020603050405020304" pitchFamily="18" charset="0"/>
              <a:buAutoNum type="arabicPeriod"/>
            </a:pPr>
            <a:endParaRPr lang="en-US" altLang="en-US" sz="900">
              <a:latin typeface="Times New Roman" panose="02020603050405020304" pitchFamily="18" charset="0"/>
              <a:cs typeface="Times New Roman" panose="02020603050405020304" pitchFamily="18" charset="0"/>
            </a:endParaRPr>
          </a:p>
          <a:p>
            <a:pPr lvl="1" algn="just"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Factors Influencing Online Shopping Behavior: </a:t>
            </a:r>
            <a:r>
              <a:rPr lang="en-US" altLang="en-US" sz="1200">
                <a:latin typeface="Times New Roman" panose="02020603050405020304" pitchFamily="18" charset="0"/>
                <a:cs typeface="Times New Roman" panose="02020603050405020304" pitchFamily="18" charset="0"/>
              </a:rPr>
              <a:t>This section examines factors like price sensitivity, product reviews, delivery options, and marketing tactics that influence consumer decisions.</a:t>
            </a:r>
          </a:p>
          <a:p>
            <a:pPr lvl="1" eaLnBrk="1" hangingPunct="1">
              <a:lnSpc>
                <a:spcPct val="144000"/>
              </a:lnSpc>
              <a:spcBef>
                <a:spcPts val="10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E-Commerce Growth and Market Dynamics: </a:t>
            </a:r>
            <a:r>
              <a:rPr lang="en-US" altLang="en-US" sz="1200">
                <a:latin typeface="Times New Roman" panose="02020603050405020304" pitchFamily="18" charset="0"/>
                <a:cs typeface="Times New Roman" panose="02020603050405020304" pitchFamily="18" charset="0"/>
              </a:rPr>
              <a:t>A review of the overall growth trajectory of e-commerce and the changing competitive landscape, including the rise of major players like Amazon and Alibaba.</a:t>
            </a:r>
          </a:p>
          <a:p>
            <a:pPr lvl="1" eaLnBrk="1" hangingPunct="1">
              <a:lnSpc>
                <a:spcPct val="144000"/>
              </a:lnSpc>
              <a:spcBef>
                <a:spcPts val="10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Impact of Technology on E-Commerce Sales: </a:t>
            </a:r>
            <a:r>
              <a:rPr lang="en-US" altLang="en-US" sz="1200">
                <a:latin typeface="Times New Roman" panose="02020603050405020304" pitchFamily="18" charset="0"/>
                <a:cs typeface="Times New Roman" panose="02020603050405020304" pitchFamily="18" charset="0"/>
              </a:rPr>
              <a:t>Explores how advancements in technology (such as AI, AR, and chatbots) are reshaping the way businesses interact with customers and boost sales.</a:t>
            </a:r>
          </a:p>
          <a:p>
            <a:pPr lvl="1" eaLnBrk="1" hangingPunct="1">
              <a:spcBef>
                <a:spcPts val="62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Previous Research on E-Commerce Sales Analysis:</a:t>
            </a:r>
            <a:r>
              <a:rPr lang="en-US" altLang="en-US" sz="1200">
                <a:latin typeface="Times New Roman" panose="02020603050405020304" pitchFamily="18" charset="0"/>
                <a:cs typeface="Times New Roman" panose="02020603050405020304" pitchFamily="18" charset="0"/>
              </a:rPr>
              <a:t>The analysis of e-commerce</a:t>
            </a:r>
          </a:p>
          <a:p>
            <a:pPr eaLnBrk="1" hangingPunct="1">
              <a:lnSpc>
                <a:spcPct val="144000"/>
              </a:lnSpc>
              <a:spcBef>
                <a:spcPts val="113"/>
              </a:spcBef>
            </a:pPr>
            <a:r>
              <a:rPr lang="en-US" altLang="en-US" sz="1200">
                <a:latin typeface="Times New Roman" panose="02020603050405020304" pitchFamily="18" charset="0"/>
                <a:cs typeface="Times New Roman" panose="02020603050405020304" pitchFamily="18" charset="0"/>
              </a:rPr>
              <a:t>sales has been the focus of extensive research across business and academic communities, driven by the need for insights into consumer behavior, product demand, and effective digital marketing strategies. Previous studies on e-commerce sales analysis have contributed valuable findings, particularly in areas such as customer segmentation, sales forecasting, product recommendation systems, and conversion rate optimization. This section summarizes key findings and methodologies from existing literature, which provide a foundation for the current analysis.</a:t>
            </a:r>
          </a:p>
        </p:txBody>
      </p:sp>
      <p:sp>
        <p:nvSpPr>
          <p:cNvPr id="12292" name="object 4">
            <a:extLst>
              <a:ext uri="{FF2B5EF4-FFF2-40B4-BE49-F238E27FC236}">
                <a16:creationId xmlns:a16="http://schemas.microsoft.com/office/drawing/2014/main" id="{5C4A9028-1547-6FAF-E450-5CF88591FFA4}"/>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3" name="object 5">
            <a:extLst>
              <a:ext uri="{FF2B5EF4-FFF2-40B4-BE49-F238E27FC236}">
                <a16:creationId xmlns:a16="http://schemas.microsoft.com/office/drawing/2014/main" id="{A6DCA195-CBE2-E07C-0D57-A5FE30E7E501}"/>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4" name="object 6">
            <a:extLst>
              <a:ext uri="{FF2B5EF4-FFF2-40B4-BE49-F238E27FC236}">
                <a16:creationId xmlns:a16="http://schemas.microsoft.com/office/drawing/2014/main" id="{09CF0488-BC23-5FFE-E62F-0D94EAC4A07F}"/>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5" name="object 7">
            <a:extLst>
              <a:ext uri="{FF2B5EF4-FFF2-40B4-BE49-F238E27FC236}">
                <a16:creationId xmlns:a16="http://schemas.microsoft.com/office/drawing/2014/main" id="{BC4BC6F5-40C5-4AE6-A42B-3400DBECB77C}"/>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19C0F0E0-3F74-8A9A-12E2-BF3B14FB17F7}"/>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EE80331A-CC2C-257D-740A-75017CA0498F}"/>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6</a:t>
            </a:r>
          </a:p>
        </p:txBody>
      </p:sp>
      <p:sp>
        <p:nvSpPr>
          <p:cNvPr id="14339" name="object 3">
            <a:extLst>
              <a:ext uri="{FF2B5EF4-FFF2-40B4-BE49-F238E27FC236}">
                <a16:creationId xmlns:a16="http://schemas.microsoft.com/office/drawing/2014/main" id="{7875C883-0242-01F7-84C1-E6A5B2EFE23F}"/>
              </a:ext>
            </a:extLst>
          </p:cNvPr>
          <p:cNvSpPr txBox="1">
            <a:spLocks noChangeArrowheads="1"/>
          </p:cNvSpPr>
          <p:nvPr/>
        </p:nvSpPr>
        <p:spPr bwMode="auto">
          <a:xfrm>
            <a:off x="776288" y="1884363"/>
            <a:ext cx="6142037"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688">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27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3</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Data Collection and Methodology</a:t>
            </a:r>
            <a:endParaRPr lang="en-US" altLang="en-US" sz="1600">
              <a:latin typeface="Times New Roman" panose="02020603050405020304" pitchFamily="18" charset="0"/>
              <a:cs typeface="Times New Roman" panose="02020603050405020304" pitchFamily="18" charset="0"/>
            </a:endParaRPr>
          </a:p>
          <a:p>
            <a:pPr eaLnBrk="1" hangingPunct="1">
              <a:lnSpc>
                <a:spcPct val="144000"/>
              </a:lnSpc>
              <a:spcBef>
                <a:spcPts val="113"/>
              </a:spcBef>
            </a:pPr>
            <a:r>
              <a:rPr lang="en-US" altLang="en-US" sz="1400" b="1">
                <a:latin typeface="Times New Roman" panose="02020603050405020304" pitchFamily="18" charset="0"/>
                <a:cs typeface="Times New Roman" panose="02020603050405020304" pitchFamily="18" charset="0"/>
              </a:rPr>
              <a:t>.3.1 Data Sources:</a:t>
            </a:r>
            <a:r>
              <a:rPr lang="en-US" altLang="en-US" sz="1200">
                <a:latin typeface="Times New Roman" panose="02020603050405020304" pitchFamily="18" charset="0"/>
                <a:cs typeface="Times New Roman" panose="02020603050405020304" pitchFamily="18" charset="0"/>
              </a:rPr>
              <a:t>The data sources used for this e-commerce sales analysis encompass a variety of structured and unstructured data, providing a comprehensive view of sales trends, customer behavior, and website performance. Key data sources include:</a:t>
            </a:r>
          </a:p>
          <a:p>
            <a:pPr lvl="1" eaLnBrk="1" hangingPunct="1">
              <a:spcBef>
                <a:spcPts val="613"/>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Data Cleaning and Preprocessing:</a:t>
            </a:r>
            <a:r>
              <a:rPr lang="en-US" altLang="en-US" sz="1200">
                <a:latin typeface="Times New Roman" panose="02020603050405020304" pitchFamily="18" charset="0"/>
                <a:cs typeface="Times New Roman" panose="02020603050405020304" pitchFamily="18" charset="0"/>
              </a:rPr>
              <a:t>Data cleaning and preprocessing are crucial steps to</a:t>
            </a:r>
          </a:p>
          <a:p>
            <a:pPr eaLnBrk="1" hangingPunct="1">
              <a:lnSpc>
                <a:spcPct val="144000"/>
              </a:lnSpc>
              <a:spcBef>
                <a:spcPts val="113"/>
              </a:spcBef>
            </a:pPr>
            <a:r>
              <a:rPr lang="en-US" altLang="en-US" sz="1200">
                <a:latin typeface="Times New Roman" panose="02020603050405020304" pitchFamily="18" charset="0"/>
                <a:cs typeface="Times New Roman" panose="02020603050405020304" pitchFamily="18" charset="0"/>
              </a:rPr>
              <a:t>ensure that the raw data is accurate, consistent, and suitable for analysis. These processes involve identifying and resolving errors, formatting inconsistencies, and standardizing data to allow meaningful insights to be drawn. Here’s a breakdown of the key steps in this process:</a:t>
            </a:r>
          </a:p>
          <a:p>
            <a:pPr eaLnBrk="1" hangingPunct="1">
              <a:lnSpc>
                <a:spcPct val="143000"/>
              </a:lnSpc>
              <a:spcBef>
                <a:spcPts val="13"/>
              </a:spcBef>
            </a:pPr>
            <a:r>
              <a:rPr lang="en-US" altLang="en-US" sz="1200" b="1">
                <a:latin typeface="Times New Roman" panose="02020603050405020304" pitchFamily="18" charset="0"/>
                <a:cs typeface="Times New Roman" panose="02020603050405020304" pitchFamily="18" charset="0"/>
              </a:rPr>
              <a:t>Handling Missing Data</a:t>
            </a:r>
            <a:r>
              <a:rPr lang="en-US" altLang="en-US" sz="1200">
                <a:latin typeface="Times New Roman" panose="02020603050405020304" pitchFamily="18" charset="0"/>
                <a:cs typeface="Times New Roman" panose="02020603050405020304" pitchFamily="18" charset="0"/>
              </a:rPr>
              <a:t>: Missing values are common in raw datasets and can be problematic for analysis. Techniques for addressing missing data include:</a:t>
            </a:r>
          </a:p>
          <a:p>
            <a:pPr eaLnBrk="1" hangingPunct="1">
              <a:lnSpc>
                <a:spcPct val="144000"/>
              </a:lnSpc>
            </a:pPr>
            <a:r>
              <a:rPr lang="en-US" altLang="en-US" sz="1200" b="1">
                <a:latin typeface="Times New Roman" panose="02020603050405020304" pitchFamily="18" charset="0"/>
                <a:cs typeface="Times New Roman" panose="02020603050405020304" pitchFamily="18" charset="0"/>
              </a:rPr>
              <a:t>Imputation: </a:t>
            </a:r>
            <a:r>
              <a:rPr lang="en-US" altLang="en-US" sz="1200">
                <a:latin typeface="Times New Roman" panose="02020603050405020304" pitchFamily="18" charset="0"/>
                <a:cs typeface="Times New Roman" panose="02020603050405020304" pitchFamily="18" charset="0"/>
              </a:rPr>
              <a:t>Replacing missing values with the mean, median, or mode for numerical data, or with the most common category for categorical data. For instance, if a customer’s age is missing, it might be filled with the average age of similar customers.</a:t>
            </a:r>
          </a:p>
          <a:p>
            <a:pPr lvl="1" eaLnBrk="1" hangingPunct="1">
              <a:lnSpc>
                <a:spcPct val="144000"/>
              </a:lnSpc>
              <a:spcBef>
                <a:spcPts val="1075"/>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Analytical Tools and Techniques</a:t>
            </a:r>
            <a:r>
              <a:rPr lang="en-US" altLang="en-US" sz="1200">
                <a:latin typeface="Times New Roman" panose="02020603050405020304" pitchFamily="18" charset="0"/>
                <a:cs typeface="Times New Roman" panose="02020603050405020304" pitchFamily="18" charset="0"/>
              </a:rPr>
              <a:t>: A description of the tools and methods used for analysis:</a:t>
            </a:r>
          </a:p>
          <a:p>
            <a:pPr lvl="1" eaLnBrk="1" hangingPunct="1">
              <a:spcBef>
                <a:spcPts val="50"/>
              </a:spcBef>
              <a:buFont typeface="Times New Roman" panose="02020603050405020304" pitchFamily="18" charset="0"/>
              <a:buAutoNum type="arabicPeriod" startAt="3"/>
            </a:pPr>
            <a:endParaRPr lang="en-US" altLang="en-US" sz="900">
              <a:latin typeface="Times New Roman" panose="02020603050405020304" pitchFamily="18" charset="0"/>
              <a:cs typeface="Times New Roman" panose="02020603050405020304" pitchFamily="18" charset="0"/>
            </a:endParaRPr>
          </a:p>
          <a:p>
            <a:pPr lvl="2"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Statistical Analysis: </a:t>
            </a:r>
            <a:r>
              <a:rPr lang="en-US" altLang="en-US" sz="1200">
                <a:latin typeface="Times New Roman" panose="02020603050405020304" pitchFamily="18" charset="0"/>
                <a:cs typeface="Times New Roman" panose="02020603050405020304" pitchFamily="18" charset="0"/>
              </a:rPr>
              <a:t>Techniques like regression analysis, correlation analysis, or time series analysis to interpret sales data.</a:t>
            </a:r>
          </a:p>
          <a:p>
            <a:pPr lvl="2" eaLnBrk="1" hangingPunct="1">
              <a:lnSpc>
                <a:spcPct val="145000"/>
              </a:lnSpc>
              <a:spcBef>
                <a:spcPts val="1075"/>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Machine Learning Models</a:t>
            </a:r>
            <a:r>
              <a:rPr lang="en-US" altLang="en-US" sz="1400">
                <a:latin typeface="Times New Roman" panose="02020603050405020304" pitchFamily="18" charset="0"/>
                <a:cs typeface="Times New Roman" panose="02020603050405020304" pitchFamily="18" charset="0"/>
              </a:rPr>
              <a:t>: </a:t>
            </a:r>
            <a:r>
              <a:rPr lang="en-US" altLang="en-US" sz="1100">
                <a:latin typeface="Times New Roman" panose="02020603050405020304" pitchFamily="18" charset="0"/>
                <a:cs typeface="Times New Roman" panose="02020603050405020304" pitchFamily="18" charset="0"/>
              </a:rPr>
              <a:t>If applicable, the use of machine learning algorithms for predictive modeling (e.g., sales forecasting, customer segmentation).</a:t>
            </a:r>
          </a:p>
          <a:p>
            <a:pPr eaLnBrk="1" hangingPunct="1">
              <a:spcBef>
                <a:spcPts val="38"/>
              </a:spcBef>
            </a:pPr>
            <a:endParaRPr lang="en-US" altLang="en-US" sz="800">
              <a:latin typeface="Times New Roman" panose="02020603050405020304" pitchFamily="18" charset="0"/>
              <a:cs typeface="Times New Roman" panose="02020603050405020304" pitchFamily="18" charset="0"/>
            </a:endParaRPr>
          </a:p>
          <a:p>
            <a:pPr eaLnBrk="1" hangingPunct="1">
              <a:lnSpc>
                <a:spcPct val="144000"/>
              </a:lnSpc>
            </a:pPr>
            <a:r>
              <a:rPr lang="en-US" altLang="en-US" sz="1400" b="1">
                <a:latin typeface="Times New Roman" panose="02020603050405020304" pitchFamily="18" charset="0"/>
                <a:cs typeface="Times New Roman" panose="02020603050405020304" pitchFamily="18" charset="0"/>
              </a:rPr>
              <a:t>3.4 Model Validation and Evaluation: </a:t>
            </a:r>
            <a:r>
              <a:rPr lang="en-US" altLang="en-US" sz="1200">
                <a:latin typeface="Times New Roman" panose="02020603050405020304" pitchFamily="18" charset="0"/>
                <a:cs typeface="Times New Roman" panose="02020603050405020304" pitchFamily="18" charset="0"/>
              </a:rPr>
              <a:t>Describes how the models and analysis are validated (e.g., using cross-validation, performance metrics like accuracy, precision, etc.)</a:t>
            </a:r>
          </a:p>
        </p:txBody>
      </p:sp>
      <p:sp>
        <p:nvSpPr>
          <p:cNvPr id="14340" name="object 4">
            <a:extLst>
              <a:ext uri="{FF2B5EF4-FFF2-40B4-BE49-F238E27FC236}">
                <a16:creationId xmlns:a16="http://schemas.microsoft.com/office/drawing/2014/main" id="{7525479F-DBCC-05C4-84FD-3A4CBCC29FA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1" name="object 5">
            <a:extLst>
              <a:ext uri="{FF2B5EF4-FFF2-40B4-BE49-F238E27FC236}">
                <a16:creationId xmlns:a16="http://schemas.microsoft.com/office/drawing/2014/main" id="{0F7F4763-28DF-0C7B-ACBD-45201DC2D672}"/>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2" name="object 6">
            <a:extLst>
              <a:ext uri="{FF2B5EF4-FFF2-40B4-BE49-F238E27FC236}">
                <a16:creationId xmlns:a16="http://schemas.microsoft.com/office/drawing/2014/main" id="{7AB6B89B-0DAB-D023-6A1A-EAB8D6A7B662}"/>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3" name="object 7">
            <a:extLst>
              <a:ext uri="{FF2B5EF4-FFF2-40B4-BE49-F238E27FC236}">
                <a16:creationId xmlns:a16="http://schemas.microsoft.com/office/drawing/2014/main" id="{FDB404EE-46DF-CAD2-438E-3D85C60ECBE6}"/>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C5E4631F-9B84-45DA-CB95-7C91BFF53592}"/>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7CFC7EDE-39C4-AC0C-A5E2-992B20AECF01}"/>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7</a:t>
            </a:r>
          </a:p>
        </p:txBody>
      </p:sp>
      <p:sp>
        <p:nvSpPr>
          <p:cNvPr id="3" name="object 3">
            <a:extLst>
              <a:ext uri="{FF2B5EF4-FFF2-40B4-BE49-F238E27FC236}">
                <a16:creationId xmlns:a16="http://schemas.microsoft.com/office/drawing/2014/main" id="{7AF89333-3698-A9BB-2A8A-3B0A26B4E885}"/>
              </a:ext>
            </a:extLst>
          </p:cNvPr>
          <p:cNvSpPr txBox="1"/>
          <p:nvPr/>
        </p:nvSpPr>
        <p:spPr>
          <a:xfrm>
            <a:off x="2305050" y="1884363"/>
            <a:ext cx="3121025" cy="731837"/>
          </a:xfrm>
          <a:prstGeom prst="rect">
            <a:avLst/>
          </a:prstGeom>
        </p:spPr>
        <p:txBody>
          <a:bodyPr lIns="0" tIns="0" rIns="0" bIns="0">
            <a:spAutoFit/>
          </a:bodyPr>
          <a:lstStyle/>
          <a:p>
            <a:pPr marL="2540" algn="ctr" eaLnBrk="1" fontAlgn="auto" hangingPunct="1">
              <a:spcBef>
                <a:spcPts val="0"/>
              </a:spcBef>
              <a:spcAft>
                <a:spcPts val="0"/>
              </a:spcAft>
              <a:defRPr/>
            </a:pPr>
            <a:r>
              <a:rPr sz="1600" b="1" spc="-20" dirty="0">
                <a:latin typeface="Times New Roman"/>
                <a:cs typeface="Times New Roman"/>
              </a:rPr>
              <a:t>C</a:t>
            </a:r>
            <a:r>
              <a:rPr sz="1600" b="1" spc="-25" dirty="0">
                <a:latin typeface="Times New Roman"/>
                <a:cs typeface="Times New Roman"/>
              </a:rPr>
              <a:t>H</a:t>
            </a:r>
            <a:r>
              <a:rPr sz="1600" b="1" spc="-10" dirty="0">
                <a:latin typeface="Times New Roman"/>
                <a:cs typeface="Times New Roman"/>
              </a:rPr>
              <a:t>A</a:t>
            </a:r>
            <a:r>
              <a:rPr sz="1600" b="1" spc="-15" dirty="0">
                <a:latin typeface="Times New Roman"/>
                <a:cs typeface="Times New Roman"/>
              </a:rPr>
              <a:t>PTER</a:t>
            </a:r>
            <a:r>
              <a:rPr sz="1600" b="1" spc="-5" dirty="0">
                <a:latin typeface="Times New Roman"/>
                <a:cs typeface="Times New Roman"/>
              </a:rPr>
              <a:t> </a:t>
            </a:r>
            <a:r>
              <a:rPr sz="1600" b="1" spc="-10" dirty="0">
                <a:latin typeface="Times New Roman"/>
                <a:cs typeface="Times New Roman"/>
              </a:rPr>
              <a:t>4</a:t>
            </a:r>
            <a:endParaRPr sz="1600">
              <a:latin typeface="Times New Roman"/>
              <a:cs typeface="Times New Roman"/>
            </a:endParaRPr>
          </a:p>
          <a:p>
            <a:pPr eaLnBrk="1" fontAlgn="auto" hangingPunct="1">
              <a:spcBef>
                <a:spcPts val="27"/>
              </a:spcBef>
              <a:spcAft>
                <a:spcPts val="0"/>
              </a:spcAft>
              <a:defRPr/>
            </a:pPr>
            <a:endParaRPr sz="1750">
              <a:latin typeface="Times New Roman"/>
              <a:cs typeface="Times New Roman"/>
            </a:endParaRPr>
          </a:p>
          <a:p>
            <a:pPr algn="ctr" eaLnBrk="1" fontAlgn="auto" hangingPunct="1">
              <a:spcBef>
                <a:spcPts val="0"/>
              </a:spcBef>
              <a:spcAft>
                <a:spcPts val="0"/>
              </a:spcAft>
              <a:defRPr/>
            </a:pPr>
            <a:r>
              <a:rPr sz="1600" b="1" spc="-10" dirty="0">
                <a:latin typeface="Times New Roman"/>
                <a:cs typeface="Times New Roman"/>
              </a:rPr>
              <a:t>E</a:t>
            </a:r>
            <a:r>
              <a:rPr sz="1600" b="1" spc="-15" dirty="0">
                <a:latin typeface="Times New Roman"/>
                <a:cs typeface="Times New Roman"/>
              </a:rPr>
              <a:t>-C</a:t>
            </a:r>
            <a:r>
              <a:rPr sz="1600" b="1" spc="-5" dirty="0">
                <a:latin typeface="Times New Roman"/>
                <a:cs typeface="Times New Roman"/>
              </a:rPr>
              <a:t>o</a:t>
            </a:r>
            <a:r>
              <a:rPr sz="1600" b="1" spc="-10" dirty="0">
                <a:latin typeface="Times New Roman"/>
                <a:cs typeface="Times New Roman"/>
              </a:rPr>
              <a:t>mmerce </a:t>
            </a:r>
            <a:r>
              <a:rPr sz="1600" b="1" spc="-15" dirty="0">
                <a:latin typeface="Times New Roman"/>
                <a:cs typeface="Times New Roman"/>
              </a:rPr>
              <a:t>S</a:t>
            </a:r>
            <a:r>
              <a:rPr sz="1600" b="1" spc="-10" dirty="0">
                <a:latin typeface="Times New Roman"/>
                <a:cs typeface="Times New Roman"/>
              </a:rPr>
              <a:t>ales</a:t>
            </a:r>
            <a:r>
              <a:rPr sz="1600" b="1" spc="5" dirty="0">
                <a:latin typeface="Times New Roman"/>
                <a:cs typeface="Times New Roman"/>
              </a:rPr>
              <a:t> </a:t>
            </a:r>
            <a:r>
              <a:rPr sz="1600" b="1" spc="-10" dirty="0">
                <a:latin typeface="Times New Roman"/>
                <a:cs typeface="Times New Roman"/>
              </a:rPr>
              <a:t>Trends</a:t>
            </a:r>
            <a:r>
              <a:rPr sz="1600" b="1" dirty="0">
                <a:latin typeface="Times New Roman"/>
                <a:cs typeface="Times New Roman"/>
              </a:rPr>
              <a:t> </a:t>
            </a:r>
            <a:r>
              <a:rPr sz="1600" b="1" spc="-15" dirty="0">
                <a:latin typeface="Times New Roman"/>
                <a:cs typeface="Times New Roman"/>
              </a:rPr>
              <a:t>Anal</a:t>
            </a:r>
            <a:r>
              <a:rPr sz="1600" b="1" spc="-5" dirty="0">
                <a:latin typeface="Times New Roman"/>
                <a:cs typeface="Times New Roman"/>
              </a:rPr>
              <a:t>y</a:t>
            </a:r>
            <a:r>
              <a:rPr sz="1600" b="1" spc="-15" dirty="0">
                <a:latin typeface="Times New Roman"/>
                <a:cs typeface="Times New Roman"/>
              </a:rPr>
              <a:t>sis</a:t>
            </a:r>
            <a:endParaRPr sz="1600">
              <a:latin typeface="Times New Roman"/>
              <a:cs typeface="Times New Roman"/>
            </a:endParaRPr>
          </a:p>
        </p:txBody>
      </p:sp>
      <p:sp>
        <p:nvSpPr>
          <p:cNvPr id="16388" name="object 4">
            <a:extLst>
              <a:ext uri="{FF2B5EF4-FFF2-40B4-BE49-F238E27FC236}">
                <a16:creationId xmlns:a16="http://schemas.microsoft.com/office/drawing/2014/main" id="{FF084CEC-E1C1-FD35-4B3E-ACDC56F08DED}"/>
              </a:ext>
            </a:extLst>
          </p:cNvPr>
          <p:cNvSpPr txBox="1">
            <a:spLocks noChangeArrowheads="1"/>
          </p:cNvSpPr>
          <p:nvPr/>
        </p:nvSpPr>
        <p:spPr bwMode="auto">
          <a:xfrm>
            <a:off x="776288" y="3238500"/>
            <a:ext cx="617696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69900">
              <a:tabLst>
                <a:tab pos="280988" algn="l"/>
              </a:tabLst>
              <a:defRPr>
                <a:solidFill>
                  <a:schemeClr val="tx1"/>
                </a:solidFill>
                <a:latin typeface="Calibri" panose="020F0502020204030204" pitchFamily="34" charset="0"/>
              </a:defRPr>
            </a:lvl1pPr>
            <a:lvl2pPr marL="12700">
              <a:tabLst>
                <a:tab pos="280988" algn="l"/>
              </a:tabLst>
              <a:defRPr>
                <a:solidFill>
                  <a:schemeClr val="tx1"/>
                </a:solidFill>
                <a:latin typeface="Calibri" panose="020F0502020204030204" pitchFamily="34" charset="0"/>
              </a:defRPr>
            </a:lvl2pPr>
            <a:lvl3pPr marL="12700">
              <a:tabLst>
                <a:tab pos="280988" algn="l"/>
              </a:tabLst>
              <a:defRPr>
                <a:solidFill>
                  <a:schemeClr val="tx1"/>
                </a:solidFill>
                <a:latin typeface="Calibri" panose="020F0502020204030204" pitchFamily="34" charset="0"/>
              </a:defRPr>
            </a:lvl3pPr>
            <a:lvl4pPr marL="1600200" indent="-228600">
              <a:tabLst>
                <a:tab pos="280988" algn="l"/>
              </a:tabLst>
              <a:defRPr>
                <a:solidFill>
                  <a:schemeClr val="tx1"/>
                </a:solidFill>
                <a:latin typeface="Calibri" panose="020F0502020204030204" pitchFamily="34" charset="0"/>
              </a:defRPr>
            </a:lvl4pPr>
            <a:lvl5pPr marL="2057400" indent="-228600">
              <a:tabLst>
                <a:tab pos="280988"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tabLst>
                <a:tab pos="280988" algn="l"/>
              </a:tabLst>
              <a:defRPr>
                <a:solidFill>
                  <a:schemeClr val="tx1"/>
                </a:solidFill>
                <a:latin typeface="Calibri" panose="020F0502020204030204" pitchFamily="34" charset="0"/>
              </a:defRPr>
            </a:lvl9pPr>
          </a:lstStyle>
          <a:p>
            <a:pPr lvl="1" algn="just"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Overall Sales Growth and Forecasting:</a:t>
            </a:r>
            <a:r>
              <a:rPr lang="en-US" altLang="en-US" sz="1200">
                <a:latin typeface="Times New Roman" panose="02020603050405020304" pitchFamily="18" charset="0"/>
                <a:cs typeface="Times New Roman" panose="02020603050405020304" pitchFamily="18" charset="0"/>
              </a:rPr>
              <a:t>Analyzing overall sales growth and forecasting future performance are fundamental for understanding the trajectory of an e-commerce business and planning effectively for the future. This section evaluates the historical growth in sales over time and projects future trends based on the collected data.</a:t>
            </a:r>
          </a:p>
          <a:p>
            <a:pPr eaLnBrk="1" hangingPunct="1">
              <a:spcBef>
                <a:spcPts val="625"/>
              </a:spcBef>
            </a:pPr>
            <a:r>
              <a:rPr lang="en-US" altLang="en-US" sz="1200" b="1">
                <a:latin typeface="Times New Roman" panose="02020603050405020304" pitchFamily="18" charset="0"/>
                <a:cs typeface="Times New Roman" panose="02020603050405020304" pitchFamily="18" charset="0"/>
              </a:rPr>
              <a:t>Overall Growth Analysis: </a:t>
            </a:r>
            <a:r>
              <a:rPr lang="en-US" altLang="en-US" sz="1200">
                <a:latin typeface="Times New Roman" panose="02020603050405020304" pitchFamily="18" charset="0"/>
                <a:cs typeface="Times New Roman" panose="02020603050405020304" pitchFamily="18" charset="0"/>
              </a:rPr>
              <a:t>By examining sales data from previous years, we can</a:t>
            </a:r>
          </a:p>
          <a:p>
            <a:pPr eaLnBrk="1" hangingPunct="1">
              <a:lnSpc>
                <a:spcPct val="144000"/>
              </a:lnSpc>
            </a:pPr>
            <a:r>
              <a:rPr lang="en-US" altLang="en-US" sz="1200">
                <a:latin typeface="Times New Roman" panose="02020603050405020304" pitchFamily="18" charset="0"/>
                <a:cs typeface="Times New Roman" panose="02020603050405020304" pitchFamily="18" charset="0"/>
              </a:rPr>
              <a:t>identifykey trends in growth. Many e-commerce platforms have experienced a steady upward trend in revenue, largely due to increasing digital adoption, improved customer experience, and growing global internet access. However, growth rates can vary depending on external factors such as market conditions, competition, and consumer behavior shifts. For instance, many companies saw a surge in sales during the COVID-19 pandemic, as consumers shifted to online shopping.</a:t>
            </a:r>
          </a:p>
          <a:p>
            <a:pPr eaLnBrk="1" hangingPunct="1">
              <a:spcBef>
                <a:spcPts val="50"/>
              </a:spcBef>
            </a:pPr>
            <a:endParaRPr lang="en-US" altLang="en-US" sz="9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Seasonal and Temporal Trends</a:t>
            </a:r>
            <a:r>
              <a:rPr lang="en-US" altLang="en-US" sz="1100" b="1">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Identifies patterns in sales based on time, such as peak shopping seasons (e.g., holiday sales), day-of-week effects, or trends tied to special events.</a:t>
            </a:r>
          </a:p>
          <a:p>
            <a:pPr lvl="1" eaLnBrk="1" hangingPunct="1">
              <a:lnSpc>
                <a:spcPct val="145000"/>
              </a:lnSpc>
              <a:spcBef>
                <a:spcPts val="1063"/>
              </a:spcBef>
              <a:buFont typeface="Times New Roman" panose="02020603050405020304" pitchFamily="18" charset="0"/>
              <a:buAutoNum type="arabicPeriod" startAt="2"/>
            </a:pPr>
            <a:r>
              <a:rPr lang="en-US" altLang="en-US" sz="1400" b="1">
                <a:latin typeface="Times New Roman" panose="02020603050405020304" pitchFamily="18" charset="0"/>
                <a:cs typeface="Times New Roman" panose="02020603050405020304" pitchFamily="18" charset="0"/>
              </a:rPr>
              <a:t>Product Category Analysis: </a:t>
            </a:r>
            <a:r>
              <a:rPr lang="en-US" altLang="en-US" sz="1100">
                <a:latin typeface="Times New Roman" panose="02020603050405020304" pitchFamily="18" charset="0"/>
                <a:cs typeface="Times New Roman" panose="02020603050405020304" pitchFamily="18" charset="0"/>
              </a:rPr>
              <a:t>Breaks down sales by product category to identify which categories are seeing the most demand and which are underperforming.</a:t>
            </a:r>
          </a:p>
          <a:p>
            <a:pPr lvl="1" eaLnBrk="1" hangingPunct="1">
              <a:spcBef>
                <a:spcPts val="25"/>
              </a:spcBef>
              <a:buFont typeface="Times New Roman" panose="02020603050405020304" pitchFamily="18" charset="0"/>
              <a:buAutoNum type="arabicPeriod" startAt="2"/>
            </a:pPr>
            <a:endParaRPr lang="en-US" altLang="en-US" sz="1500">
              <a:latin typeface="Times New Roman" panose="02020603050405020304" pitchFamily="18" charset="0"/>
              <a:cs typeface="Times New Roman" panose="02020603050405020304" pitchFamily="18" charset="0"/>
            </a:endParaRPr>
          </a:p>
          <a:p>
            <a:pPr lvl="2" algn="just" eaLnBrk="1" hangingPunct="1">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High-Demand Products: </a:t>
            </a:r>
            <a:r>
              <a:rPr lang="en-US" altLang="en-US" sz="1200">
                <a:latin typeface="Times New Roman" panose="02020603050405020304" pitchFamily="18" charset="0"/>
                <a:cs typeface="Times New Roman" panose="02020603050405020304" pitchFamily="18" charset="0"/>
              </a:rPr>
              <a:t>Highlights products with the strongest sales growth.</a:t>
            </a:r>
          </a:p>
          <a:p>
            <a:pPr lvl="2" eaLnBrk="1" hangingPunct="1">
              <a:lnSpc>
                <a:spcPct val="144000"/>
              </a:lnSpc>
              <a:spcBef>
                <a:spcPts val="1188"/>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Low-Demand Products: </a:t>
            </a:r>
            <a:r>
              <a:rPr lang="en-US" altLang="en-US" sz="1200">
                <a:latin typeface="Times New Roman" panose="02020603050405020304" pitchFamily="18" charset="0"/>
                <a:cs typeface="Times New Roman" panose="02020603050405020304" pitchFamily="18" charset="0"/>
              </a:rPr>
              <a:t>Identifies products that are not selling well and may require marketing or strategy adjustments.</a:t>
            </a:r>
          </a:p>
          <a:p>
            <a:pPr eaLnBrk="1" hangingPunct="1">
              <a:spcBef>
                <a:spcPts val="50"/>
              </a:spcBef>
            </a:pPr>
            <a:endParaRPr lang="en-US" altLang="en-US" sz="900">
              <a:latin typeface="Times New Roman" panose="02020603050405020304" pitchFamily="18" charset="0"/>
              <a:cs typeface="Times New Roman" panose="02020603050405020304" pitchFamily="18" charset="0"/>
            </a:endParaRPr>
          </a:p>
          <a:p>
            <a:pPr eaLnBrk="1" hangingPunct="1">
              <a:lnSpc>
                <a:spcPct val="144000"/>
              </a:lnSpc>
            </a:pPr>
            <a:r>
              <a:rPr lang="en-US" altLang="en-US" sz="1400" b="1">
                <a:latin typeface="Times New Roman" panose="02020603050405020304" pitchFamily="18" charset="0"/>
                <a:cs typeface="Times New Roman" panose="02020603050405020304" pitchFamily="18" charset="0"/>
              </a:rPr>
              <a:t>4.4 Regional Sales Distribution</a:t>
            </a:r>
            <a:r>
              <a:rPr lang="en-US" altLang="en-US" sz="1200">
                <a:latin typeface="Times New Roman" panose="02020603050405020304" pitchFamily="18" charset="0"/>
                <a:cs typeface="Times New Roman" panose="02020603050405020304" pitchFamily="18" charset="0"/>
              </a:rPr>
              <a:t>: Examines how sales are distributed across different geographic locations (regions, countries, cities) and any regional preferences or market gaps.</a:t>
            </a:r>
          </a:p>
        </p:txBody>
      </p:sp>
      <p:sp>
        <p:nvSpPr>
          <p:cNvPr id="16389" name="object 5">
            <a:extLst>
              <a:ext uri="{FF2B5EF4-FFF2-40B4-BE49-F238E27FC236}">
                <a16:creationId xmlns:a16="http://schemas.microsoft.com/office/drawing/2014/main" id="{A17C3000-3363-8DC3-D7A2-A484081BFBC7}"/>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6390" name="object 6">
            <a:extLst>
              <a:ext uri="{FF2B5EF4-FFF2-40B4-BE49-F238E27FC236}">
                <a16:creationId xmlns:a16="http://schemas.microsoft.com/office/drawing/2014/main" id="{38ACACF5-E99C-F875-D7CA-46BDAC57BA18}"/>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6391" name="object 7">
            <a:extLst>
              <a:ext uri="{FF2B5EF4-FFF2-40B4-BE49-F238E27FC236}">
                <a16:creationId xmlns:a16="http://schemas.microsoft.com/office/drawing/2014/main" id="{3FBF638E-6F1F-212C-05A4-6100161D6D9B}"/>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6392" name="object 8">
            <a:extLst>
              <a:ext uri="{FF2B5EF4-FFF2-40B4-BE49-F238E27FC236}">
                <a16:creationId xmlns:a16="http://schemas.microsoft.com/office/drawing/2014/main" id="{7484670F-1076-4350-8A69-6BC42720524D}"/>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72E56B63-5BB8-23FE-2950-0F5795BF0BCC}"/>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731E125F-109D-0A8B-8682-75237E615029}"/>
              </a:ext>
            </a:extLst>
          </p:cNvPr>
          <p:cNvSpPr txBox="1">
            <a:spLocks noChangeArrowheads="1"/>
          </p:cNvSpPr>
          <p:nvPr/>
        </p:nvSpPr>
        <p:spPr bwMode="auto">
          <a:xfrm>
            <a:off x="3825875" y="4763"/>
            <a:ext cx="82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a:latin typeface="Times New Roman" panose="02020603050405020304" pitchFamily="18" charset="0"/>
                <a:cs typeface="Times New Roman" panose="02020603050405020304" pitchFamily="18" charset="0"/>
              </a:rPr>
              <a:t>8</a:t>
            </a:r>
          </a:p>
        </p:txBody>
      </p:sp>
      <p:sp>
        <p:nvSpPr>
          <p:cNvPr id="18435" name="object 3">
            <a:extLst>
              <a:ext uri="{FF2B5EF4-FFF2-40B4-BE49-F238E27FC236}">
                <a16:creationId xmlns:a16="http://schemas.microsoft.com/office/drawing/2014/main" id="{BDAE7954-1AFE-F29F-C55A-CDE11E5B3A1E}"/>
              </a:ext>
            </a:extLst>
          </p:cNvPr>
          <p:cNvSpPr txBox="1">
            <a:spLocks noChangeArrowheads="1"/>
          </p:cNvSpPr>
          <p:nvPr/>
        </p:nvSpPr>
        <p:spPr bwMode="auto">
          <a:xfrm>
            <a:off x="776288" y="1382713"/>
            <a:ext cx="6149975" cy="796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1750">
              <a:defRPr>
                <a:solidFill>
                  <a:schemeClr val="tx1"/>
                </a:solidFill>
                <a:latin typeface="Calibri" panose="020F0502020204030204" pitchFamily="34" charset="0"/>
              </a:defRPr>
            </a:lvl1pPr>
            <a:lvl2pPr marL="127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latin typeface="Times New Roman" panose="02020603050405020304" pitchFamily="18" charset="0"/>
                <a:cs typeface="Times New Roman" panose="02020603050405020304" pitchFamily="18" charset="0"/>
              </a:rPr>
              <a:t>CHAPTER 5</a:t>
            </a:r>
            <a:endParaRPr lang="en-US" altLang="en-US" sz="1600">
              <a:latin typeface="Times New Roman" panose="02020603050405020304" pitchFamily="18" charset="0"/>
              <a:cs typeface="Times New Roman" panose="02020603050405020304" pitchFamily="18" charset="0"/>
            </a:endParaRPr>
          </a:p>
          <a:p>
            <a:pPr eaLnBrk="1" hangingPunct="1">
              <a:spcBef>
                <a:spcPts val="25"/>
              </a:spcBef>
            </a:pPr>
            <a:endParaRPr lang="en-US" altLang="en-US" sz="1700">
              <a:latin typeface="Times New Roman" panose="02020603050405020304" pitchFamily="18" charset="0"/>
              <a:cs typeface="Times New Roman" panose="02020603050405020304" pitchFamily="18" charset="0"/>
            </a:endParaRPr>
          </a:p>
          <a:p>
            <a:pPr algn="ctr" eaLnBrk="1" hangingPunct="1"/>
            <a:r>
              <a:rPr lang="en-US" altLang="en-US" sz="1600" b="1">
                <a:latin typeface="Times New Roman" panose="02020603050405020304" pitchFamily="18" charset="0"/>
                <a:cs typeface="Times New Roman" panose="02020603050405020304" pitchFamily="18" charset="0"/>
              </a:rPr>
              <a:t>Factors Influencing E-Commerce Sales</a:t>
            </a:r>
            <a:endParaRPr lang="en-US" altLang="en-US" sz="1600">
              <a:latin typeface="Times New Roman" panose="02020603050405020304" pitchFamily="18" charset="0"/>
              <a:cs typeface="Times New Roman" panose="02020603050405020304" pitchFamily="18" charset="0"/>
            </a:endParaRPr>
          </a:p>
          <a:p>
            <a:pPr eaLnBrk="1" hangingPunct="1"/>
            <a:endParaRPr lang="en-US" altLang="en-US" sz="2200">
              <a:latin typeface="Times New Roman" panose="02020603050405020304" pitchFamily="18" charset="0"/>
              <a:cs typeface="Times New Roman" panose="02020603050405020304" pitchFamily="18" charset="0"/>
            </a:endParaRPr>
          </a:p>
          <a:p>
            <a:pPr lvl="1" eaLnBrk="1" hangingPunct="1">
              <a:lnSpc>
                <a:spcPct val="144000"/>
              </a:lnSpc>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Behavior Analysis:</a:t>
            </a:r>
            <a:r>
              <a:rPr lang="en-US" altLang="en-US" sz="1200">
                <a:latin typeface="Times New Roman" panose="02020603050405020304" pitchFamily="18" charset="0"/>
                <a:cs typeface="Times New Roman" panose="02020603050405020304" pitchFamily="18" charset="0"/>
              </a:rPr>
              <a:t>Understanding consumer behavior is essential for optimizing e- commerce sales, as it reveals the motivations, preferences, and decision-making processes that drive purchasing patterns. Behavior analysis focuses on identifying how consumers interact with the e- commerce platform, what influences their buying decisions, and the common characteristics of purchasing habits.</a:t>
            </a:r>
          </a:p>
          <a:p>
            <a:pPr lvl="1" eaLnBrk="1" hangingPunct="1">
              <a:spcBef>
                <a:spcPts val="613"/>
              </a:spcBef>
              <a:buFont typeface="Times New Roman" panose="02020603050405020304" pitchFamily="18" charset="0"/>
              <a:buAutoNum type="arabicPeriod"/>
            </a:pPr>
            <a:r>
              <a:rPr lang="en-US" altLang="en-US" sz="1400" b="1">
                <a:latin typeface="Times New Roman" panose="02020603050405020304" pitchFamily="18" charset="0"/>
                <a:cs typeface="Times New Roman" panose="02020603050405020304" pitchFamily="18" charset="0"/>
              </a:rPr>
              <a:t>The Role of Digital Marketing:</a:t>
            </a:r>
            <a:r>
              <a:rPr lang="en-US" altLang="en-US" sz="1200">
                <a:latin typeface="Times New Roman" panose="02020603050405020304" pitchFamily="18" charset="0"/>
                <a:cs typeface="Times New Roman" panose="02020603050405020304" pitchFamily="18" charset="0"/>
              </a:rPr>
              <a:t>Digital marketing is a crucial driver of e-commerce sales,</a:t>
            </a:r>
          </a:p>
          <a:p>
            <a:pPr eaLnBrk="1" hangingPunct="1">
              <a:lnSpc>
                <a:spcPct val="144000"/>
              </a:lnSpc>
              <a:spcBef>
                <a:spcPts val="100"/>
              </a:spcBef>
            </a:pPr>
            <a:r>
              <a:rPr lang="en-US" altLang="en-US" sz="1200">
                <a:latin typeface="Times New Roman" panose="02020603050405020304" pitchFamily="18" charset="0"/>
                <a:cs typeface="Times New Roman" panose="02020603050405020304" pitchFamily="18" charset="0"/>
              </a:rPr>
              <a:t>as it allows businesses to reach, engage, and convert customers online. Various digital marketing strategies, such as social media marketing, search engine optimization (SEO), and pay-per-click (PPC) advertising, play distinct roles in promoting e-commerce products, building brand awareness, and driving traffic to online stores.</a:t>
            </a:r>
          </a:p>
          <a:p>
            <a:pPr eaLnBrk="1" hangingPunct="1">
              <a:spcBef>
                <a:spcPts val="625"/>
              </a:spcBef>
            </a:pPr>
            <a:r>
              <a:rPr lang="en-US" altLang="en-US" sz="1200" b="1">
                <a:latin typeface="Times New Roman" panose="02020603050405020304" pitchFamily="18" charset="0"/>
                <a:cs typeface="Times New Roman" panose="02020603050405020304" pitchFamily="18" charset="0"/>
              </a:rPr>
              <a:t>Social Media Marketing</a:t>
            </a:r>
            <a:r>
              <a:rPr lang="en-US" altLang="en-US" sz="1200">
                <a:latin typeface="Times New Roman" panose="02020603050405020304" pitchFamily="18" charset="0"/>
                <a:cs typeface="Times New Roman" panose="02020603050405020304" pitchFamily="18" charset="0"/>
              </a:rPr>
              <a:t>: Social media platforms, like Instagram, Facebook, and TikTok,</a:t>
            </a:r>
          </a:p>
          <a:p>
            <a:pPr eaLnBrk="1" hangingPunct="1">
              <a:lnSpc>
                <a:spcPct val="144000"/>
              </a:lnSpc>
            </a:pPr>
            <a:r>
              <a:rPr lang="en-US" altLang="en-US" sz="1200">
                <a:latin typeface="Times New Roman" panose="02020603050405020304" pitchFamily="18" charset="0"/>
                <a:cs typeface="Times New Roman" panose="02020603050405020304" pitchFamily="18" charset="0"/>
              </a:rPr>
              <a:t>are powerful tools for reaching large audiences, especially younger demographics who are frequent online shoppers. Social media marketing can include organic posts, influencer partnerships, and paid advertisements, each aimed at promoting products and creating brand loyalty. Visual platforms like Instagram are particularly effective for showcasing product aesthetics and lifestyle images, while influencer marketing leverages trusted figures to promote products authentically. Furthermore, features like shoppable posts enable users to purchase directly from social media, simplifying the shopping journey and driving sales.</a:t>
            </a:r>
          </a:p>
          <a:p>
            <a:pPr lvl="1" eaLnBrk="1" hangingPunct="1">
              <a:lnSpc>
                <a:spcPct val="145000"/>
              </a:lnSpc>
              <a:spcBef>
                <a:spcPts val="1063"/>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Pricing Strategies and Discounts: </a:t>
            </a:r>
            <a:r>
              <a:rPr lang="en-US" altLang="en-US" sz="1200">
                <a:latin typeface="Times New Roman" panose="02020603050405020304" pitchFamily="18" charset="0"/>
                <a:cs typeface="Times New Roman" panose="02020603050405020304" pitchFamily="18" charset="0"/>
              </a:rPr>
              <a:t>Investigates the effects of pricing models  on sales volume.</a:t>
            </a:r>
          </a:p>
          <a:p>
            <a:pPr lvl="1" eaLnBrk="1" hangingPunct="1">
              <a:lnSpc>
                <a:spcPct val="144000"/>
              </a:lnSpc>
              <a:spcBef>
                <a:spcPts val="388"/>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Impact of Customer Reviews and Ratings: </a:t>
            </a:r>
            <a:r>
              <a:rPr lang="en-US" altLang="en-US" sz="1200">
                <a:latin typeface="Times New Roman" panose="02020603050405020304" pitchFamily="18" charset="0"/>
                <a:cs typeface="Times New Roman" panose="02020603050405020304" pitchFamily="18" charset="0"/>
              </a:rPr>
              <a:t>Explores how consumer feedback (reviews, ratings) influences purchasing decisions and product visibility.</a:t>
            </a:r>
          </a:p>
          <a:p>
            <a:pPr lvl="1" eaLnBrk="1" hangingPunct="1">
              <a:lnSpc>
                <a:spcPct val="144000"/>
              </a:lnSpc>
              <a:spcBef>
                <a:spcPts val="1075"/>
              </a:spcBef>
              <a:buFont typeface="Times New Roman" panose="02020603050405020304" pitchFamily="18" charset="0"/>
              <a:buAutoNum type="arabicPeriod" startAt="3"/>
            </a:pPr>
            <a:r>
              <a:rPr lang="en-US" altLang="en-US" sz="1400" b="1">
                <a:latin typeface="Times New Roman" panose="02020603050405020304" pitchFamily="18" charset="0"/>
                <a:cs typeface="Times New Roman" panose="02020603050405020304" pitchFamily="18" charset="0"/>
              </a:rPr>
              <a:t>Website User Experience and Conversion Rates: </a:t>
            </a:r>
            <a:r>
              <a:rPr lang="en-US" altLang="en-US" sz="1200">
                <a:latin typeface="Times New Roman" panose="02020603050405020304" pitchFamily="18" charset="0"/>
                <a:cs typeface="Times New Roman" panose="02020603050405020304" pitchFamily="18" charset="0"/>
              </a:rPr>
              <a:t>Examines how website design, navigation, and overall user experience affect conversion rates and sales performance.</a:t>
            </a:r>
          </a:p>
        </p:txBody>
      </p:sp>
      <p:sp>
        <p:nvSpPr>
          <p:cNvPr id="18436" name="object 4">
            <a:extLst>
              <a:ext uri="{FF2B5EF4-FFF2-40B4-BE49-F238E27FC236}">
                <a16:creationId xmlns:a16="http://schemas.microsoft.com/office/drawing/2014/main" id="{5398F5B2-869A-33B5-871C-A71A3389DCC1}"/>
              </a:ext>
            </a:extLst>
          </p:cNvPr>
          <p:cNvSpPr>
            <a:spLocks/>
          </p:cNvSpPr>
          <p:nvPr/>
        </p:nvSpPr>
        <p:spPr bwMode="auto">
          <a:xfrm>
            <a:off x="304800" y="307975"/>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7" name="object 5">
            <a:extLst>
              <a:ext uri="{FF2B5EF4-FFF2-40B4-BE49-F238E27FC236}">
                <a16:creationId xmlns:a16="http://schemas.microsoft.com/office/drawing/2014/main" id="{FCC2F47A-EE4D-A8C1-C92A-22859EFFFFF3}"/>
              </a:ext>
            </a:extLst>
          </p:cNvPr>
          <p:cNvSpPr>
            <a:spLocks/>
          </p:cNvSpPr>
          <p:nvPr/>
        </p:nvSpPr>
        <p:spPr bwMode="auto">
          <a:xfrm>
            <a:off x="307975"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8" name="object 6">
            <a:extLst>
              <a:ext uri="{FF2B5EF4-FFF2-40B4-BE49-F238E27FC236}">
                <a16:creationId xmlns:a16="http://schemas.microsoft.com/office/drawing/2014/main" id="{BBFAE3E4-2510-69E7-4653-9D1CF2E218BF}"/>
              </a:ext>
            </a:extLst>
          </p:cNvPr>
          <p:cNvSpPr>
            <a:spLocks/>
          </p:cNvSpPr>
          <p:nvPr/>
        </p:nvSpPr>
        <p:spPr bwMode="auto">
          <a:xfrm>
            <a:off x="7466013" y="311150"/>
            <a:ext cx="0" cy="9437688"/>
          </a:xfrm>
          <a:custGeom>
            <a:avLst/>
            <a:gdLst>
              <a:gd name="T0" fmla="*/ 0 h 9438640"/>
              <a:gd name="T1" fmla="*/ 9436227 h 9438640"/>
              <a:gd name="T2" fmla="*/ 0 60000 65536"/>
              <a:gd name="T3" fmla="*/ 0 60000 65536"/>
            </a:gdLst>
            <a:ahLst/>
            <a:cxnLst>
              <a:cxn ang="T2">
                <a:pos x="0" y="T0"/>
              </a:cxn>
              <a:cxn ang="T3">
                <a:pos x="0" y="T1"/>
              </a:cxn>
            </a:cxnLst>
            <a:rect l="0" t="0" r="r" b="b"/>
            <a:pathLst>
              <a:path h="9438640">
                <a:moveTo>
                  <a:pt x="0" y="0"/>
                </a:moveTo>
                <a:lnTo>
                  <a:pt x="0" y="9438131"/>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9" name="object 7">
            <a:extLst>
              <a:ext uri="{FF2B5EF4-FFF2-40B4-BE49-F238E27FC236}">
                <a16:creationId xmlns:a16="http://schemas.microsoft.com/office/drawing/2014/main" id="{AAF9D2B1-4C31-860D-14E1-341D796776E0}"/>
              </a:ext>
            </a:extLst>
          </p:cNvPr>
          <p:cNvSpPr>
            <a:spLocks/>
          </p:cNvSpPr>
          <p:nvPr/>
        </p:nvSpPr>
        <p:spPr bwMode="auto">
          <a:xfrm>
            <a:off x="304800" y="9752013"/>
            <a:ext cx="7164388" cy="0"/>
          </a:xfrm>
          <a:custGeom>
            <a:avLst/>
            <a:gdLst>
              <a:gd name="T0" fmla="*/ 0 w 7164705"/>
              <a:gd name="T1" fmla="*/ 7163689 w 7164705"/>
              <a:gd name="T2" fmla="*/ 0 60000 65536"/>
              <a:gd name="T3" fmla="*/ 0 60000 65536"/>
            </a:gdLst>
            <a:ahLst/>
            <a:cxnLst>
              <a:cxn ang="T2">
                <a:pos x="T0" y="0"/>
              </a:cxn>
              <a:cxn ang="T3">
                <a:pos x="T1" y="0"/>
              </a:cxn>
            </a:cxnLst>
            <a:rect l="0" t="0" r="r" b="b"/>
            <a:pathLst>
              <a:path w="7164705">
                <a:moveTo>
                  <a:pt x="0" y="0"/>
                </a:moveTo>
                <a:lnTo>
                  <a:pt x="7164323"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 name="object 8">
            <a:extLst>
              <a:ext uri="{FF2B5EF4-FFF2-40B4-BE49-F238E27FC236}">
                <a16:creationId xmlns:a16="http://schemas.microsoft.com/office/drawing/2014/main" id="{8FE12621-CC65-AECB-1DD9-EB4A72DDDAD6}"/>
              </a:ext>
            </a:extLst>
          </p:cNvPr>
          <p:cNvSpPr>
            <a:spLocks noGrp="1"/>
          </p:cNvSpPr>
          <p:nvPr>
            <p:ph type="sldNum" sz="quarter" idx="12"/>
          </p:nvPr>
        </p:nvSpPr>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3543</Words>
  <Application>Microsoft Office PowerPoint</Application>
  <PresentationFormat>Custom</PresentationFormat>
  <Paragraphs>239</Paragraphs>
  <Slides>27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Arial</vt:lpstr>
      <vt:lpstr>Times New Roman</vt:lpstr>
      <vt:lpstr>Symbol</vt:lpstr>
      <vt:lpstr>SimSun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Online2PDF.com</dc:creator>
  <cp:lastModifiedBy>arini a</cp:lastModifiedBy>
  <cp:revision>5</cp:revision>
  <dcterms:created xsi:type="dcterms:W3CDTF">2024-11-10T12:00:05Z</dcterms:created>
  <dcterms:modified xsi:type="dcterms:W3CDTF">2024-11-10T11:18:52Z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2024-11-10T00:00:00Z</vt:filetime>
  </property>
  <property fmtid="{D5CDD505-2E9C-101B-9397-08002B2CF9AE}" pid="3" name="LastSaved">
    <vt:filetime>2024-11-10T00:00:00Z</vt:filetime>
  </property>
</Properties>
</file>