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83198A-EB9B-4661-B7C9-CD7EA3A13D7A}" type="datetimeFigureOut">
              <a:rPr lang="en-ID" smtClean="0"/>
              <a:t>14/12/2020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EFD2CCA-A7A0-4CBF-B469-A5E65EE73121}"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10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3198A-EB9B-4661-B7C9-CD7EA3A13D7A}" type="datetimeFigureOut">
              <a:rPr lang="en-ID" smtClean="0"/>
              <a:t>14/12/2020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EFD2CCA-A7A0-4CBF-B469-A5E65EE73121}" type="slidenum">
              <a:rPr lang="en-ID" smtClean="0"/>
              <a:t>‹#›</a:t>
            </a:fld>
            <a:endParaRPr lang="en-ID"/>
          </a:p>
        </p:txBody>
      </p:sp>
    </p:spTree>
    <p:extLst>
      <p:ext uri="{BB962C8B-B14F-4D97-AF65-F5344CB8AC3E}">
        <p14:creationId xmlns:p14="http://schemas.microsoft.com/office/powerpoint/2010/main" val="139947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3198A-EB9B-4661-B7C9-CD7EA3A13D7A}" type="datetimeFigureOut">
              <a:rPr lang="en-ID" smtClean="0"/>
              <a:t>14/12/2020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EFD2CCA-A7A0-4CBF-B469-A5E65EE73121}" type="slidenum">
              <a:rPr lang="en-ID" smtClean="0"/>
              <a:t>‹#›</a:t>
            </a:fld>
            <a:endParaRPr lang="en-ID"/>
          </a:p>
        </p:txBody>
      </p:sp>
    </p:spTree>
    <p:extLst>
      <p:ext uri="{BB962C8B-B14F-4D97-AF65-F5344CB8AC3E}">
        <p14:creationId xmlns:p14="http://schemas.microsoft.com/office/powerpoint/2010/main" val="2254507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3198A-EB9B-4661-B7C9-CD7EA3A13D7A}" type="datetimeFigureOut">
              <a:rPr lang="en-ID" smtClean="0"/>
              <a:t>14/12/2020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EFD2CCA-A7A0-4CBF-B469-A5E65EE73121}" type="slidenum">
              <a:rPr lang="en-ID" smtClean="0"/>
              <a:t>‹#›</a:t>
            </a:fld>
            <a:endParaRPr lang="en-ID"/>
          </a:p>
        </p:txBody>
      </p:sp>
    </p:spTree>
    <p:extLst>
      <p:ext uri="{BB962C8B-B14F-4D97-AF65-F5344CB8AC3E}">
        <p14:creationId xmlns:p14="http://schemas.microsoft.com/office/powerpoint/2010/main" val="890073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3198A-EB9B-4661-B7C9-CD7EA3A13D7A}" type="datetimeFigureOut">
              <a:rPr lang="en-ID" smtClean="0"/>
              <a:t>14/12/2020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EFD2CCA-A7A0-4CBF-B469-A5E65EE73121}"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60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83198A-EB9B-4661-B7C9-CD7EA3A13D7A}" type="datetimeFigureOut">
              <a:rPr lang="en-ID" smtClean="0"/>
              <a:t>14/12/2020</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EFD2CCA-A7A0-4CBF-B469-A5E65EE73121}" type="slidenum">
              <a:rPr lang="en-ID" smtClean="0"/>
              <a:t>‹#›</a:t>
            </a:fld>
            <a:endParaRPr lang="en-ID"/>
          </a:p>
        </p:txBody>
      </p:sp>
    </p:spTree>
    <p:extLst>
      <p:ext uri="{BB962C8B-B14F-4D97-AF65-F5344CB8AC3E}">
        <p14:creationId xmlns:p14="http://schemas.microsoft.com/office/powerpoint/2010/main" val="409411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83198A-EB9B-4661-B7C9-CD7EA3A13D7A}" type="datetimeFigureOut">
              <a:rPr lang="en-ID" smtClean="0"/>
              <a:t>14/12/2020</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2EFD2CCA-A7A0-4CBF-B469-A5E65EE73121}" type="slidenum">
              <a:rPr lang="en-ID" smtClean="0"/>
              <a:t>‹#›</a:t>
            </a:fld>
            <a:endParaRPr lang="en-ID"/>
          </a:p>
        </p:txBody>
      </p:sp>
    </p:spTree>
    <p:extLst>
      <p:ext uri="{BB962C8B-B14F-4D97-AF65-F5344CB8AC3E}">
        <p14:creationId xmlns:p14="http://schemas.microsoft.com/office/powerpoint/2010/main" val="231267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83198A-EB9B-4661-B7C9-CD7EA3A13D7A}" type="datetimeFigureOut">
              <a:rPr lang="en-ID" smtClean="0"/>
              <a:t>14/12/2020</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2EFD2CCA-A7A0-4CBF-B469-A5E65EE73121}" type="slidenum">
              <a:rPr lang="en-ID" smtClean="0"/>
              <a:t>‹#›</a:t>
            </a:fld>
            <a:endParaRPr lang="en-ID"/>
          </a:p>
        </p:txBody>
      </p:sp>
    </p:spTree>
    <p:extLst>
      <p:ext uri="{BB962C8B-B14F-4D97-AF65-F5344CB8AC3E}">
        <p14:creationId xmlns:p14="http://schemas.microsoft.com/office/powerpoint/2010/main" val="231534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83198A-EB9B-4661-B7C9-CD7EA3A13D7A}" type="datetimeFigureOut">
              <a:rPr lang="en-ID" smtClean="0"/>
              <a:t>14/12/2020</a:t>
            </a:fld>
            <a:endParaRPr lang="en-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D"/>
          </a:p>
        </p:txBody>
      </p:sp>
      <p:sp>
        <p:nvSpPr>
          <p:cNvPr id="9" name="Slide Number Placeholder 8"/>
          <p:cNvSpPr>
            <a:spLocks noGrp="1"/>
          </p:cNvSpPr>
          <p:nvPr>
            <p:ph type="sldNum" sz="quarter" idx="12"/>
          </p:nvPr>
        </p:nvSpPr>
        <p:spPr/>
        <p:txBody>
          <a:bodyPr/>
          <a:lstStyle/>
          <a:p>
            <a:fld id="{2EFD2CCA-A7A0-4CBF-B469-A5E65EE73121}" type="slidenum">
              <a:rPr lang="en-ID" smtClean="0"/>
              <a:t>‹#›</a:t>
            </a:fld>
            <a:endParaRPr lang="en-ID"/>
          </a:p>
        </p:txBody>
      </p:sp>
    </p:spTree>
    <p:extLst>
      <p:ext uri="{BB962C8B-B14F-4D97-AF65-F5344CB8AC3E}">
        <p14:creationId xmlns:p14="http://schemas.microsoft.com/office/powerpoint/2010/main" val="366229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83198A-EB9B-4661-B7C9-CD7EA3A13D7A}" type="datetimeFigureOut">
              <a:rPr lang="en-ID" smtClean="0"/>
              <a:t>14/12/2020</a:t>
            </a:fld>
            <a:endParaRPr lang="en-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FD2CCA-A7A0-4CBF-B469-A5E65EE73121}" type="slidenum">
              <a:rPr lang="en-ID" smtClean="0"/>
              <a:t>‹#›</a:t>
            </a:fld>
            <a:endParaRPr lang="en-ID"/>
          </a:p>
        </p:txBody>
      </p:sp>
    </p:spTree>
    <p:extLst>
      <p:ext uri="{BB962C8B-B14F-4D97-AF65-F5344CB8AC3E}">
        <p14:creationId xmlns:p14="http://schemas.microsoft.com/office/powerpoint/2010/main" val="7630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83198A-EB9B-4661-B7C9-CD7EA3A13D7A}" type="datetimeFigureOut">
              <a:rPr lang="en-ID" smtClean="0"/>
              <a:t>14/12/2020</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EFD2CCA-A7A0-4CBF-B469-A5E65EE73121}" type="slidenum">
              <a:rPr lang="en-ID" smtClean="0"/>
              <a:t>‹#›</a:t>
            </a:fld>
            <a:endParaRPr lang="en-ID"/>
          </a:p>
        </p:txBody>
      </p:sp>
    </p:spTree>
    <p:extLst>
      <p:ext uri="{BB962C8B-B14F-4D97-AF65-F5344CB8AC3E}">
        <p14:creationId xmlns:p14="http://schemas.microsoft.com/office/powerpoint/2010/main" val="320047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83198A-EB9B-4661-B7C9-CD7EA3A13D7A}" type="datetimeFigureOut">
              <a:rPr lang="en-ID" smtClean="0"/>
              <a:t>14/12/2020</a:t>
            </a:fld>
            <a:endParaRPr lang="en-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FD2CCA-A7A0-4CBF-B469-A5E65EE73121}" type="slidenum">
              <a:rPr lang="en-ID" smtClean="0"/>
              <a:t>‹#›</a:t>
            </a:fld>
            <a:endParaRPr lang="en-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150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4" name="Picture 3" descr="A picture containing text&#10;&#10;Description automatically generated">
            <a:extLst>
              <a:ext uri="{FF2B5EF4-FFF2-40B4-BE49-F238E27FC236}">
                <a16:creationId xmlns:a16="http://schemas.microsoft.com/office/drawing/2014/main" id="{7204216B-6A8C-4772-8999-6B0286469FF0}"/>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0170"/>
            <a:ext cx="12191980" cy="6857990"/>
          </a:xfrm>
          <a:prstGeom prst="rect">
            <a:avLst/>
          </a:prstGeom>
        </p:spPr>
      </p:pic>
      <p:sp>
        <p:nvSpPr>
          <p:cNvPr id="3" name="Subtitle 2">
            <a:extLst>
              <a:ext uri="{FF2B5EF4-FFF2-40B4-BE49-F238E27FC236}">
                <a16:creationId xmlns:a16="http://schemas.microsoft.com/office/drawing/2014/main" id="{7202CAFF-11F2-4583-A9FD-707F01E00CD4}"/>
              </a:ext>
            </a:extLst>
          </p:cNvPr>
          <p:cNvSpPr>
            <a:spLocks noGrp="1"/>
          </p:cNvSpPr>
          <p:nvPr>
            <p:ph type="subTitle" idx="1"/>
          </p:nvPr>
        </p:nvSpPr>
        <p:spPr>
          <a:xfrm>
            <a:off x="1207658" y="3624359"/>
            <a:ext cx="10058400" cy="1143000"/>
          </a:xfrm>
        </p:spPr>
        <p:txBody>
          <a:bodyPr>
            <a:normAutofit/>
          </a:bodyPr>
          <a:lstStyle/>
          <a:p>
            <a:r>
              <a:rPr lang="en-US" dirty="0">
                <a:solidFill>
                  <a:srgbClr val="FFFFFF"/>
                </a:solidFill>
              </a:rPr>
              <a:t>Human Capital </a:t>
            </a:r>
            <a:br>
              <a:rPr lang="en-US" dirty="0">
                <a:solidFill>
                  <a:srgbClr val="FFFFFF"/>
                </a:solidFill>
              </a:rPr>
            </a:br>
            <a:r>
              <a:rPr lang="en-US" dirty="0">
                <a:solidFill>
                  <a:srgbClr val="FFFFFF"/>
                </a:solidFill>
              </a:rPr>
              <a:t>Analytics and Modelling </a:t>
            </a:r>
            <a:endParaRPr lang="en-ID" dirty="0">
              <a:solidFill>
                <a:srgbClr val="FFFFFF"/>
              </a:solidFill>
            </a:endParaRPr>
          </a:p>
        </p:txBody>
      </p:sp>
      <p:cxnSp>
        <p:nvCxnSpPr>
          <p:cNvPr id="31" name="Straight Connector 21">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2" name="Rectangle 23">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56084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A9905-B818-4D01-BB5B-BFCE1BCF2E67}"/>
              </a:ext>
            </a:extLst>
          </p:cNvPr>
          <p:cNvSpPr>
            <a:spLocks noGrp="1"/>
          </p:cNvSpPr>
          <p:nvPr>
            <p:ph type="title"/>
          </p:nvPr>
        </p:nvSpPr>
        <p:spPr>
          <a:xfrm>
            <a:off x="949047" y="643466"/>
            <a:ext cx="2771273" cy="5225627"/>
          </a:xfrm>
        </p:spPr>
        <p:txBody>
          <a:bodyPr anchor="ctr">
            <a:normAutofit/>
          </a:bodyPr>
          <a:lstStyle/>
          <a:p>
            <a:r>
              <a:rPr lang="en-US" sz="3600"/>
              <a:t>Latar Belakang</a:t>
            </a:r>
            <a:endParaRPr lang="en-ID" sz="3600" dirty="0"/>
          </a:p>
        </p:txBody>
      </p:sp>
      <p:cxnSp>
        <p:nvCxnSpPr>
          <p:cNvPr id="19" name="Straight Connector 18">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20847B-7A34-45AE-BBDB-3244523D3D26}"/>
              </a:ext>
            </a:extLst>
          </p:cNvPr>
          <p:cNvSpPr>
            <a:spLocks noGrp="1"/>
          </p:cNvSpPr>
          <p:nvPr>
            <p:ph idx="1"/>
          </p:nvPr>
        </p:nvSpPr>
        <p:spPr>
          <a:xfrm>
            <a:off x="4351020" y="643466"/>
            <a:ext cx="5697216" cy="5225628"/>
          </a:xfrm>
        </p:spPr>
        <p:txBody>
          <a:bodyPr anchor="ctr">
            <a:normAutofit/>
          </a:bodyPr>
          <a:lstStyle/>
          <a:p>
            <a:pPr marL="0" indent="0" algn="just">
              <a:buNone/>
            </a:pPr>
            <a:r>
              <a:rPr lang="en-US">
                <a:latin typeface="+mj-lt"/>
              </a:rPr>
              <a:t>Human Capital sebagai bagian penting didalam perusahaan yang bertanggungjawab pada hal kepegawaian termasuk dalam hal proses rekrutmen. Tawar-menawar gaji menjadi hal yang sering terjadi pada setiap rekrutmen karyawan, kenyataan bahwa setiap tawaran gaji yang diberikan kepada calon karyawan dapat menyebabkan tidak bergabungnya karyawan ke perusahaan dikarenakan tidak adanya kesepakatan gaji antara kedua belah pihak</a:t>
            </a:r>
            <a:endParaRPr lang="en-ID" dirty="0">
              <a:latin typeface="+mj-lt"/>
            </a:endParaRPr>
          </a:p>
        </p:txBody>
      </p:sp>
      <p:sp>
        <p:nvSpPr>
          <p:cNvPr id="21" name="Rectangle 20">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12343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CAA7-E47D-40F1-A519-1FD0832A2B16}"/>
              </a:ext>
            </a:extLst>
          </p:cNvPr>
          <p:cNvSpPr>
            <a:spLocks noGrp="1"/>
          </p:cNvSpPr>
          <p:nvPr>
            <p:ph type="title"/>
          </p:nvPr>
        </p:nvSpPr>
        <p:spPr/>
        <p:txBody>
          <a:bodyPr/>
          <a:lstStyle/>
          <a:p>
            <a:r>
              <a:rPr lang="en-US"/>
              <a:t>Data Analytics</a:t>
            </a:r>
            <a:endParaRPr lang="en-ID" dirty="0"/>
          </a:p>
        </p:txBody>
      </p:sp>
      <p:pic>
        <p:nvPicPr>
          <p:cNvPr id="9" name="Picture 8">
            <a:extLst>
              <a:ext uri="{FF2B5EF4-FFF2-40B4-BE49-F238E27FC236}">
                <a16:creationId xmlns:a16="http://schemas.microsoft.com/office/drawing/2014/main" id="{70081E81-9A58-4AA5-8F27-6B48BC14EA1E}"/>
              </a:ext>
            </a:extLst>
          </p:cNvPr>
          <p:cNvPicPr>
            <a:picLocks noChangeAspect="1"/>
          </p:cNvPicPr>
          <p:nvPr/>
        </p:nvPicPr>
        <p:blipFill>
          <a:blip r:embed="rId2"/>
          <a:stretch>
            <a:fillRect/>
          </a:stretch>
        </p:blipFill>
        <p:spPr>
          <a:xfrm>
            <a:off x="1195386" y="1874308"/>
            <a:ext cx="6795085" cy="1764241"/>
          </a:xfrm>
          <a:prstGeom prst="rect">
            <a:avLst/>
          </a:prstGeom>
          <a:ln>
            <a:solidFill>
              <a:schemeClr val="bg1">
                <a:lumMod val="65000"/>
              </a:schemeClr>
            </a:solidFill>
          </a:ln>
        </p:spPr>
      </p:pic>
      <p:sp>
        <p:nvSpPr>
          <p:cNvPr id="3" name="Rectangle 2">
            <a:extLst>
              <a:ext uri="{FF2B5EF4-FFF2-40B4-BE49-F238E27FC236}">
                <a16:creationId xmlns:a16="http://schemas.microsoft.com/office/drawing/2014/main" id="{8F6FE370-9C91-4DC7-8A17-D1D3AC5A3E9F}"/>
              </a:ext>
            </a:extLst>
          </p:cNvPr>
          <p:cNvSpPr/>
          <p:nvPr/>
        </p:nvSpPr>
        <p:spPr>
          <a:xfrm>
            <a:off x="5962650" y="2714625"/>
            <a:ext cx="1638300" cy="40005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6" name="Rectangle 5">
            <a:extLst>
              <a:ext uri="{FF2B5EF4-FFF2-40B4-BE49-F238E27FC236}">
                <a16:creationId xmlns:a16="http://schemas.microsoft.com/office/drawing/2014/main" id="{C03965FD-A22F-406D-9A00-2A4D8E6C4709}"/>
              </a:ext>
            </a:extLst>
          </p:cNvPr>
          <p:cNvSpPr/>
          <p:nvPr/>
        </p:nvSpPr>
        <p:spPr>
          <a:xfrm>
            <a:off x="4448176" y="3114675"/>
            <a:ext cx="1514474" cy="40005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7" name="TextBox 6">
            <a:extLst>
              <a:ext uri="{FF2B5EF4-FFF2-40B4-BE49-F238E27FC236}">
                <a16:creationId xmlns:a16="http://schemas.microsoft.com/office/drawing/2014/main" id="{B22187A8-32AA-44C7-95F8-4305AEDAA23F}"/>
              </a:ext>
            </a:extLst>
          </p:cNvPr>
          <p:cNvSpPr txBox="1"/>
          <p:nvPr/>
        </p:nvSpPr>
        <p:spPr>
          <a:xfrm>
            <a:off x="4424362" y="4294140"/>
            <a:ext cx="3343275" cy="1169551"/>
          </a:xfrm>
          <a:prstGeom prst="rect">
            <a:avLst/>
          </a:prstGeom>
          <a:noFill/>
        </p:spPr>
        <p:txBody>
          <a:bodyPr wrap="square" rtlCol="0">
            <a:spAutoFit/>
          </a:bodyPr>
          <a:lstStyle/>
          <a:p>
            <a:r>
              <a:rPr lang="en-US" sz="1400" dirty="0" err="1">
                <a:latin typeface="+mj-lt"/>
              </a:rPr>
              <a:t>Perbedaan</a:t>
            </a:r>
            <a:r>
              <a:rPr lang="en-US" sz="1400" dirty="0">
                <a:latin typeface="+mj-lt"/>
              </a:rPr>
              <a:t> </a:t>
            </a:r>
            <a:r>
              <a:rPr lang="en-US" sz="1400" dirty="0" err="1">
                <a:latin typeface="+mj-lt"/>
              </a:rPr>
              <a:t>selisih</a:t>
            </a:r>
            <a:r>
              <a:rPr lang="en-US" sz="1400" dirty="0">
                <a:latin typeface="+mj-lt"/>
              </a:rPr>
              <a:t> </a:t>
            </a:r>
            <a:r>
              <a:rPr lang="en-US" sz="1400" dirty="0" err="1">
                <a:latin typeface="+mj-lt"/>
              </a:rPr>
              <a:t>nilai</a:t>
            </a:r>
            <a:r>
              <a:rPr lang="en-US" sz="1400" dirty="0">
                <a:latin typeface="+mj-lt"/>
              </a:rPr>
              <a:t> </a:t>
            </a:r>
            <a:r>
              <a:rPr lang="en-US" sz="1400" dirty="0" err="1">
                <a:latin typeface="+mj-lt"/>
              </a:rPr>
              <a:t>menyebabkan</a:t>
            </a:r>
            <a:r>
              <a:rPr lang="en-US" sz="1400" dirty="0">
                <a:latin typeface="+mj-lt"/>
              </a:rPr>
              <a:t> Maximal Salary Middle Experience  </a:t>
            </a:r>
            <a:r>
              <a:rPr lang="en-US" sz="1400" dirty="0" err="1">
                <a:latin typeface="+mj-lt"/>
              </a:rPr>
              <a:t>merasa</a:t>
            </a:r>
            <a:r>
              <a:rPr lang="en-US" sz="1400" dirty="0">
                <a:latin typeface="+mj-lt"/>
              </a:rPr>
              <a:t> </a:t>
            </a:r>
            <a:r>
              <a:rPr lang="en-US" sz="1400" dirty="0" err="1">
                <a:latin typeface="+mj-lt"/>
              </a:rPr>
              <a:t>telah</a:t>
            </a:r>
            <a:r>
              <a:rPr lang="en-US" sz="1400" dirty="0">
                <a:latin typeface="+mj-lt"/>
              </a:rPr>
              <a:t> </a:t>
            </a:r>
            <a:r>
              <a:rPr lang="en-US" sz="1400" dirty="0" err="1">
                <a:latin typeface="+mj-lt"/>
              </a:rPr>
              <a:t>berada</a:t>
            </a:r>
            <a:r>
              <a:rPr lang="en-US" sz="1400" dirty="0">
                <a:latin typeface="+mj-lt"/>
              </a:rPr>
              <a:t> pada </a:t>
            </a:r>
            <a:r>
              <a:rPr lang="en-US" sz="1400" dirty="0" err="1">
                <a:latin typeface="+mj-lt"/>
              </a:rPr>
              <a:t>tingkat</a:t>
            </a:r>
            <a:r>
              <a:rPr lang="en-US" sz="1400" dirty="0">
                <a:latin typeface="+mj-lt"/>
              </a:rPr>
              <a:t> Senior Experience </a:t>
            </a:r>
            <a:r>
              <a:rPr lang="en-US" sz="1400" dirty="0" err="1">
                <a:latin typeface="+mj-lt"/>
              </a:rPr>
              <a:t>dengan</a:t>
            </a:r>
            <a:r>
              <a:rPr lang="en-US" sz="1400" dirty="0">
                <a:latin typeface="+mj-lt"/>
              </a:rPr>
              <a:t> </a:t>
            </a:r>
            <a:r>
              <a:rPr lang="en-US" sz="1400" dirty="0" err="1">
                <a:latin typeface="+mj-lt"/>
              </a:rPr>
              <a:t>tren</a:t>
            </a:r>
            <a:r>
              <a:rPr lang="en-US" sz="1400" dirty="0">
                <a:latin typeface="+mj-lt"/>
              </a:rPr>
              <a:t> </a:t>
            </a:r>
            <a:r>
              <a:rPr lang="en-US" sz="1400" dirty="0" err="1">
                <a:latin typeface="+mj-lt"/>
              </a:rPr>
              <a:t>kenaikan</a:t>
            </a:r>
            <a:r>
              <a:rPr lang="en-US" sz="1400" dirty="0">
                <a:latin typeface="+mj-lt"/>
              </a:rPr>
              <a:t> Salary </a:t>
            </a:r>
            <a:r>
              <a:rPr lang="en-US" sz="1400" dirty="0" err="1">
                <a:latin typeface="+mj-lt"/>
              </a:rPr>
              <a:t>mencapai</a:t>
            </a:r>
            <a:r>
              <a:rPr lang="en-US" sz="1400" dirty="0">
                <a:latin typeface="+mj-lt"/>
              </a:rPr>
              <a:t> </a:t>
            </a:r>
            <a:r>
              <a:rPr lang="en-US" sz="1400" dirty="0" err="1">
                <a:latin typeface="+mj-lt"/>
              </a:rPr>
              <a:t>dua</a:t>
            </a:r>
            <a:r>
              <a:rPr lang="en-US" sz="1400" dirty="0">
                <a:latin typeface="+mj-lt"/>
              </a:rPr>
              <a:t> kali </a:t>
            </a:r>
            <a:r>
              <a:rPr lang="en-US" sz="1400" dirty="0" err="1">
                <a:latin typeface="+mj-lt"/>
              </a:rPr>
              <a:t>lipat</a:t>
            </a:r>
            <a:r>
              <a:rPr lang="en-US" sz="1400" dirty="0">
                <a:latin typeface="+mj-lt"/>
              </a:rPr>
              <a:t> </a:t>
            </a:r>
            <a:endParaRPr lang="en-ID" sz="1400" dirty="0">
              <a:latin typeface="+mj-lt"/>
            </a:endParaRPr>
          </a:p>
        </p:txBody>
      </p:sp>
      <p:sp>
        <p:nvSpPr>
          <p:cNvPr id="4" name="Rectangle 3">
            <a:extLst>
              <a:ext uri="{FF2B5EF4-FFF2-40B4-BE49-F238E27FC236}">
                <a16:creationId xmlns:a16="http://schemas.microsoft.com/office/drawing/2014/main" id="{64E9AD7C-9EE3-4BC7-B2AD-19B8DCBF6D78}"/>
              </a:ext>
            </a:extLst>
          </p:cNvPr>
          <p:cNvSpPr/>
          <p:nvPr/>
        </p:nvSpPr>
        <p:spPr>
          <a:xfrm>
            <a:off x="3114675" y="2286000"/>
            <a:ext cx="1152525" cy="1619250"/>
          </a:xfrm>
          <a:prstGeom prst="rect">
            <a:avLst/>
          </a:prstGeom>
          <a:noFill/>
          <a:ln w="2857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cxnSp>
        <p:nvCxnSpPr>
          <p:cNvPr id="11" name="Connector: Elbow 10">
            <a:extLst>
              <a:ext uri="{FF2B5EF4-FFF2-40B4-BE49-F238E27FC236}">
                <a16:creationId xmlns:a16="http://schemas.microsoft.com/office/drawing/2014/main" id="{C4381E4B-7EF7-4068-B1DB-416265441757}"/>
              </a:ext>
            </a:extLst>
          </p:cNvPr>
          <p:cNvCxnSpPr>
            <a:stCxn id="6" idx="2"/>
            <a:endCxn id="7" idx="0"/>
          </p:cNvCxnSpPr>
          <p:nvPr/>
        </p:nvCxnSpPr>
        <p:spPr>
          <a:xfrm rot="16200000" flipH="1">
            <a:off x="5260999" y="3459138"/>
            <a:ext cx="779415" cy="890587"/>
          </a:xfrm>
          <a:prstGeom prst="bentConnector3">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D956ADA8-C0F2-4876-B2D0-14E700924271}"/>
              </a:ext>
            </a:extLst>
          </p:cNvPr>
          <p:cNvCxnSpPr>
            <a:stCxn id="4" idx="2"/>
            <a:endCxn id="7" idx="1"/>
          </p:cNvCxnSpPr>
          <p:nvPr/>
        </p:nvCxnSpPr>
        <p:spPr>
          <a:xfrm rot="16200000" flipH="1">
            <a:off x="3570817" y="4025371"/>
            <a:ext cx="973666" cy="733424"/>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94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Chart, scatter chart&#10;&#10;Description automatically generated">
            <a:extLst>
              <a:ext uri="{FF2B5EF4-FFF2-40B4-BE49-F238E27FC236}">
                <a16:creationId xmlns:a16="http://schemas.microsoft.com/office/drawing/2014/main" id="{33CE6CC3-4140-400D-B457-71D50900835F}"/>
              </a:ext>
            </a:extLst>
          </p:cNvPr>
          <p:cNvPicPr>
            <a:picLocks noChangeAspect="1"/>
          </p:cNvPicPr>
          <p:nvPr/>
        </p:nvPicPr>
        <p:blipFill>
          <a:blip r:embed="rId2"/>
          <a:stretch>
            <a:fillRect/>
          </a:stretch>
        </p:blipFill>
        <p:spPr>
          <a:xfrm>
            <a:off x="171448" y="237934"/>
            <a:ext cx="8201025" cy="5474184"/>
          </a:xfrm>
          <a:prstGeom prst="rect">
            <a:avLst/>
          </a:prstGeom>
        </p:spPr>
      </p:pic>
      <p:sp>
        <p:nvSpPr>
          <p:cNvPr id="12" name="Rectangle: Rounded Corners 11">
            <a:extLst>
              <a:ext uri="{FF2B5EF4-FFF2-40B4-BE49-F238E27FC236}">
                <a16:creationId xmlns:a16="http://schemas.microsoft.com/office/drawing/2014/main" id="{FAB35B55-AD65-47FF-8616-11A418BF655A}"/>
              </a:ext>
            </a:extLst>
          </p:cNvPr>
          <p:cNvSpPr/>
          <p:nvPr/>
        </p:nvSpPr>
        <p:spPr>
          <a:xfrm>
            <a:off x="8201024" y="1359409"/>
            <a:ext cx="3009901" cy="30746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err="1">
                <a:latin typeface="Aparajita" panose="020B0502040204020203" pitchFamily="18" charset="0"/>
                <a:cs typeface="Aparajita" panose="020B0502040204020203" pitchFamily="18" charset="0"/>
              </a:rPr>
              <a:t>Correlaction</a:t>
            </a:r>
            <a:endParaRPr lang="en-ID" sz="4000" dirty="0">
              <a:latin typeface="Aparajita" panose="020B0502040204020203" pitchFamily="18" charset="0"/>
              <a:cs typeface="Aparajita" panose="020B0502040204020203" pitchFamily="18" charset="0"/>
            </a:endParaRPr>
          </a:p>
        </p:txBody>
      </p:sp>
      <p:sp>
        <p:nvSpPr>
          <p:cNvPr id="6" name="Rectangle 5">
            <a:extLst>
              <a:ext uri="{FF2B5EF4-FFF2-40B4-BE49-F238E27FC236}">
                <a16:creationId xmlns:a16="http://schemas.microsoft.com/office/drawing/2014/main" id="{7F02264D-1FCF-4A6B-8766-1DD4A7085827}"/>
              </a:ext>
            </a:extLst>
          </p:cNvPr>
          <p:cNvSpPr/>
          <p:nvPr/>
        </p:nvSpPr>
        <p:spPr>
          <a:xfrm>
            <a:off x="3857625" y="828675"/>
            <a:ext cx="3343275" cy="2781300"/>
          </a:xfrm>
          <a:prstGeom prst="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D"/>
          </a:p>
        </p:txBody>
      </p:sp>
      <p:sp>
        <p:nvSpPr>
          <p:cNvPr id="8" name="TextBox 7">
            <a:extLst>
              <a:ext uri="{FF2B5EF4-FFF2-40B4-BE49-F238E27FC236}">
                <a16:creationId xmlns:a16="http://schemas.microsoft.com/office/drawing/2014/main" id="{D6627294-E3CC-4BE1-90D7-37C3AD719DD7}"/>
              </a:ext>
            </a:extLst>
          </p:cNvPr>
          <p:cNvSpPr txBox="1"/>
          <p:nvPr/>
        </p:nvSpPr>
        <p:spPr>
          <a:xfrm>
            <a:off x="8372474" y="2035683"/>
            <a:ext cx="3343275" cy="461665"/>
          </a:xfrm>
          <a:prstGeom prst="rect">
            <a:avLst/>
          </a:prstGeom>
          <a:noFill/>
        </p:spPr>
        <p:txBody>
          <a:bodyPr wrap="square" rtlCol="0">
            <a:spAutoFit/>
          </a:bodyPr>
          <a:lstStyle/>
          <a:p>
            <a:r>
              <a:rPr lang="en-US" sz="1200" dirty="0">
                <a:latin typeface="+mj-lt"/>
              </a:rPr>
              <a:t>Senior Experience is Good Relationship with </a:t>
            </a:r>
            <a:r>
              <a:rPr lang="en-US" sz="1200" dirty="0" err="1">
                <a:latin typeface="+mj-lt"/>
              </a:rPr>
              <a:t>correlaction</a:t>
            </a:r>
            <a:r>
              <a:rPr lang="en-US" sz="1200" dirty="0">
                <a:latin typeface="+mj-lt"/>
              </a:rPr>
              <a:t> value  </a:t>
            </a:r>
            <a:r>
              <a:rPr lang="en-US" sz="1200" b="1" dirty="0">
                <a:latin typeface="+mj-lt"/>
              </a:rPr>
              <a:t>94%</a:t>
            </a:r>
            <a:endParaRPr lang="en-ID" sz="1200" b="1" dirty="0">
              <a:latin typeface="+mj-lt"/>
            </a:endParaRPr>
          </a:p>
        </p:txBody>
      </p:sp>
      <p:sp>
        <p:nvSpPr>
          <p:cNvPr id="13" name="TextBox 12">
            <a:extLst>
              <a:ext uri="{FF2B5EF4-FFF2-40B4-BE49-F238E27FC236}">
                <a16:creationId xmlns:a16="http://schemas.microsoft.com/office/drawing/2014/main" id="{DB0E8A49-93FF-478A-BE4D-AF0BE684B76B}"/>
              </a:ext>
            </a:extLst>
          </p:cNvPr>
          <p:cNvSpPr txBox="1"/>
          <p:nvPr/>
        </p:nvSpPr>
        <p:spPr>
          <a:xfrm>
            <a:off x="8372473" y="2680185"/>
            <a:ext cx="3343275" cy="461665"/>
          </a:xfrm>
          <a:prstGeom prst="rect">
            <a:avLst/>
          </a:prstGeom>
          <a:noFill/>
        </p:spPr>
        <p:txBody>
          <a:bodyPr wrap="square" rtlCol="0">
            <a:spAutoFit/>
          </a:bodyPr>
          <a:lstStyle/>
          <a:p>
            <a:r>
              <a:rPr lang="en-US" sz="1200" dirty="0">
                <a:latin typeface="+mj-lt"/>
              </a:rPr>
              <a:t>Middle Experience is Bad Relationship with </a:t>
            </a:r>
            <a:r>
              <a:rPr lang="en-US" sz="1200" dirty="0" err="1">
                <a:latin typeface="+mj-lt"/>
              </a:rPr>
              <a:t>correlaction</a:t>
            </a:r>
            <a:r>
              <a:rPr lang="en-US" sz="1200" dirty="0">
                <a:latin typeface="+mj-lt"/>
              </a:rPr>
              <a:t> value  </a:t>
            </a:r>
            <a:r>
              <a:rPr lang="en-US" sz="1200" b="1" dirty="0">
                <a:latin typeface="+mj-lt"/>
              </a:rPr>
              <a:t>43%</a:t>
            </a:r>
            <a:endParaRPr lang="en-ID" sz="1200" b="1" dirty="0">
              <a:latin typeface="+mj-lt"/>
            </a:endParaRPr>
          </a:p>
        </p:txBody>
      </p:sp>
      <p:sp>
        <p:nvSpPr>
          <p:cNvPr id="14" name="TextBox 13">
            <a:extLst>
              <a:ext uri="{FF2B5EF4-FFF2-40B4-BE49-F238E27FC236}">
                <a16:creationId xmlns:a16="http://schemas.microsoft.com/office/drawing/2014/main" id="{01DA75F4-78E1-4192-BB9B-679DA6AE0B49}"/>
              </a:ext>
            </a:extLst>
          </p:cNvPr>
          <p:cNvSpPr txBox="1"/>
          <p:nvPr/>
        </p:nvSpPr>
        <p:spPr>
          <a:xfrm>
            <a:off x="8372473" y="3324687"/>
            <a:ext cx="3343275" cy="461665"/>
          </a:xfrm>
          <a:prstGeom prst="rect">
            <a:avLst/>
          </a:prstGeom>
          <a:noFill/>
        </p:spPr>
        <p:txBody>
          <a:bodyPr wrap="square" rtlCol="0">
            <a:spAutoFit/>
          </a:bodyPr>
          <a:lstStyle/>
          <a:p>
            <a:r>
              <a:rPr lang="en-US" sz="1200" dirty="0">
                <a:latin typeface="+mj-lt"/>
              </a:rPr>
              <a:t>Junior Experience is Bad Relationship with </a:t>
            </a:r>
            <a:r>
              <a:rPr lang="en-US" sz="1200" dirty="0" err="1">
                <a:latin typeface="+mj-lt"/>
              </a:rPr>
              <a:t>correlaction</a:t>
            </a:r>
            <a:r>
              <a:rPr lang="en-US" sz="1200" dirty="0">
                <a:latin typeface="+mj-lt"/>
              </a:rPr>
              <a:t> value  </a:t>
            </a:r>
            <a:r>
              <a:rPr lang="en-US" sz="1200" b="1" dirty="0">
                <a:latin typeface="+mj-lt"/>
              </a:rPr>
              <a:t>81%</a:t>
            </a:r>
            <a:endParaRPr lang="en-ID" sz="1200" b="1" dirty="0">
              <a:latin typeface="+mj-lt"/>
            </a:endParaRPr>
          </a:p>
        </p:txBody>
      </p:sp>
      <p:cxnSp>
        <p:nvCxnSpPr>
          <p:cNvPr id="10" name="Connector: Elbow 9">
            <a:extLst>
              <a:ext uri="{FF2B5EF4-FFF2-40B4-BE49-F238E27FC236}">
                <a16:creationId xmlns:a16="http://schemas.microsoft.com/office/drawing/2014/main" id="{9A573903-0E48-4702-8DFF-B34A355E7289}"/>
              </a:ext>
            </a:extLst>
          </p:cNvPr>
          <p:cNvCxnSpPr>
            <a:cxnSpLocks/>
            <a:stCxn id="6" idx="3"/>
          </p:cNvCxnSpPr>
          <p:nvPr/>
        </p:nvCxnSpPr>
        <p:spPr>
          <a:xfrm>
            <a:off x="7200900" y="2219325"/>
            <a:ext cx="1171573" cy="85725"/>
          </a:xfrm>
          <a:prstGeom prst="bentConnector3">
            <a:avLst/>
          </a:prstGeom>
          <a:ln w="28575">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FB955E8F-4941-449C-8DA9-542EE93E2BED}"/>
              </a:ext>
            </a:extLst>
          </p:cNvPr>
          <p:cNvSpPr/>
          <p:nvPr/>
        </p:nvSpPr>
        <p:spPr>
          <a:xfrm>
            <a:off x="2762250" y="3324687"/>
            <a:ext cx="1057278" cy="818688"/>
          </a:xfrm>
          <a:prstGeom prst="rect">
            <a:avLst/>
          </a:prstGeom>
          <a:noFill/>
          <a:ln>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D"/>
          </a:p>
        </p:txBody>
      </p:sp>
      <p:cxnSp>
        <p:nvCxnSpPr>
          <p:cNvPr id="15" name="Connector: Elbow 14">
            <a:extLst>
              <a:ext uri="{FF2B5EF4-FFF2-40B4-BE49-F238E27FC236}">
                <a16:creationId xmlns:a16="http://schemas.microsoft.com/office/drawing/2014/main" id="{455B448C-6E21-4E42-9F13-842A2B5C26C8}"/>
              </a:ext>
            </a:extLst>
          </p:cNvPr>
          <p:cNvCxnSpPr>
            <a:cxnSpLocks/>
            <a:stCxn id="16" idx="3"/>
          </p:cNvCxnSpPr>
          <p:nvPr/>
        </p:nvCxnSpPr>
        <p:spPr>
          <a:xfrm flipV="1">
            <a:off x="3819528" y="2895601"/>
            <a:ext cx="4381496" cy="83843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1951D8A-060F-45A6-BFD6-726011E13C50}"/>
              </a:ext>
            </a:extLst>
          </p:cNvPr>
          <p:cNvSpPr/>
          <p:nvPr/>
        </p:nvSpPr>
        <p:spPr>
          <a:xfrm>
            <a:off x="1504950" y="3734031"/>
            <a:ext cx="1219204" cy="1304694"/>
          </a:xfrm>
          <a:prstGeom prst="rect">
            <a:avLst/>
          </a:prstGeom>
          <a:noFill/>
          <a:ln>
            <a:solidFill>
              <a:schemeClr val="bg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D"/>
          </a:p>
        </p:txBody>
      </p:sp>
      <p:cxnSp>
        <p:nvCxnSpPr>
          <p:cNvPr id="22" name="Connector: Elbow 21">
            <a:extLst>
              <a:ext uri="{FF2B5EF4-FFF2-40B4-BE49-F238E27FC236}">
                <a16:creationId xmlns:a16="http://schemas.microsoft.com/office/drawing/2014/main" id="{FFAC6235-B897-457E-B153-F74682BC3559}"/>
              </a:ext>
            </a:extLst>
          </p:cNvPr>
          <p:cNvCxnSpPr>
            <a:stCxn id="20" idx="3"/>
            <a:endCxn id="14" idx="1"/>
          </p:cNvCxnSpPr>
          <p:nvPr/>
        </p:nvCxnSpPr>
        <p:spPr>
          <a:xfrm flipV="1">
            <a:off x="2724154" y="3555520"/>
            <a:ext cx="5648319" cy="830858"/>
          </a:xfrm>
          <a:prstGeom prst="bentConnector3">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92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BDB4-62D3-4637-9AE0-F7DBD92ACB8C}"/>
              </a:ext>
            </a:extLst>
          </p:cNvPr>
          <p:cNvSpPr>
            <a:spLocks noGrp="1"/>
          </p:cNvSpPr>
          <p:nvPr>
            <p:ph type="title"/>
          </p:nvPr>
        </p:nvSpPr>
        <p:spPr/>
        <p:txBody>
          <a:bodyPr/>
          <a:lstStyle/>
          <a:p>
            <a:r>
              <a:rPr lang="en-US" dirty="0"/>
              <a:t>Prediction Modelling</a:t>
            </a:r>
            <a:endParaRPr lang="en-ID" dirty="0"/>
          </a:p>
        </p:txBody>
      </p:sp>
      <p:sp>
        <p:nvSpPr>
          <p:cNvPr id="6" name="Rectangle: Single Corner Snipped 5">
            <a:extLst>
              <a:ext uri="{FF2B5EF4-FFF2-40B4-BE49-F238E27FC236}">
                <a16:creationId xmlns:a16="http://schemas.microsoft.com/office/drawing/2014/main" id="{A8F1F0E0-BE8F-4C06-B8CD-FED15B3B0468}"/>
              </a:ext>
            </a:extLst>
          </p:cNvPr>
          <p:cNvSpPr/>
          <p:nvPr/>
        </p:nvSpPr>
        <p:spPr>
          <a:xfrm>
            <a:off x="1183005" y="2051119"/>
            <a:ext cx="1179195" cy="819150"/>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Year Experience</a:t>
            </a:r>
            <a:endParaRPr lang="en-ID" sz="1400" b="1" dirty="0"/>
          </a:p>
        </p:txBody>
      </p:sp>
      <p:sp>
        <p:nvSpPr>
          <p:cNvPr id="7" name="Rectangle: Rounded Corners 6">
            <a:extLst>
              <a:ext uri="{FF2B5EF4-FFF2-40B4-BE49-F238E27FC236}">
                <a16:creationId xmlns:a16="http://schemas.microsoft.com/office/drawing/2014/main" id="{ECA58F0A-A4E9-495B-A569-CAC5F4EFB153}"/>
              </a:ext>
            </a:extLst>
          </p:cNvPr>
          <p:cNvSpPr/>
          <p:nvPr/>
        </p:nvSpPr>
        <p:spPr>
          <a:xfrm>
            <a:off x="3501390" y="2060644"/>
            <a:ext cx="1714500" cy="8191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mj-lt"/>
              </a:rPr>
              <a:t>Prediction Modelling</a:t>
            </a:r>
            <a:endParaRPr lang="en-ID" b="1" dirty="0">
              <a:latin typeface="+mj-lt"/>
            </a:endParaRPr>
          </a:p>
        </p:txBody>
      </p:sp>
      <p:sp>
        <p:nvSpPr>
          <p:cNvPr id="11" name="Rectangle: Single Corner Snipped 10">
            <a:extLst>
              <a:ext uri="{FF2B5EF4-FFF2-40B4-BE49-F238E27FC236}">
                <a16:creationId xmlns:a16="http://schemas.microsoft.com/office/drawing/2014/main" id="{270084CD-47D3-4347-8AB8-9217F093A069}"/>
              </a:ext>
            </a:extLst>
          </p:cNvPr>
          <p:cNvSpPr/>
          <p:nvPr/>
        </p:nvSpPr>
        <p:spPr>
          <a:xfrm>
            <a:off x="6355080" y="2070169"/>
            <a:ext cx="1179195" cy="819150"/>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Prediction Salary</a:t>
            </a:r>
            <a:endParaRPr lang="en-ID" sz="1400" b="1" dirty="0"/>
          </a:p>
        </p:txBody>
      </p:sp>
      <p:pic>
        <p:nvPicPr>
          <p:cNvPr id="13" name="Graphic 12" descr="User with solid fill">
            <a:extLst>
              <a:ext uri="{FF2B5EF4-FFF2-40B4-BE49-F238E27FC236}">
                <a16:creationId xmlns:a16="http://schemas.microsoft.com/office/drawing/2014/main" id="{22EDC395-A47A-470C-9B2D-5808F7E4FD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81425" y="3775145"/>
            <a:ext cx="1215390" cy="1215390"/>
          </a:xfrm>
          <a:prstGeom prst="rect">
            <a:avLst/>
          </a:prstGeom>
        </p:spPr>
      </p:pic>
      <p:cxnSp>
        <p:nvCxnSpPr>
          <p:cNvPr id="15" name="Straight Arrow Connector 14">
            <a:extLst>
              <a:ext uri="{FF2B5EF4-FFF2-40B4-BE49-F238E27FC236}">
                <a16:creationId xmlns:a16="http://schemas.microsoft.com/office/drawing/2014/main" id="{529AA401-83FD-43B7-860F-AE9ED3371694}"/>
              </a:ext>
            </a:extLst>
          </p:cNvPr>
          <p:cNvCxnSpPr>
            <a:stCxn id="13" idx="1"/>
            <a:endCxn id="6" idx="1"/>
          </p:cNvCxnSpPr>
          <p:nvPr/>
        </p:nvCxnSpPr>
        <p:spPr>
          <a:xfrm flipH="1" flipV="1">
            <a:off x="1772603" y="2870269"/>
            <a:ext cx="2008822" cy="151257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AAC7182-1CCB-460B-AAB3-2F31C9F283A7}"/>
              </a:ext>
            </a:extLst>
          </p:cNvPr>
          <p:cNvCxnSpPr>
            <a:cxnSpLocks/>
          </p:cNvCxnSpPr>
          <p:nvPr/>
        </p:nvCxnSpPr>
        <p:spPr>
          <a:xfrm flipH="1">
            <a:off x="2362200" y="2460694"/>
            <a:ext cx="1139190" cy="952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70A6CE66-FA27-42D3-8922-F98E81D50546}"/>
              </a:ext>
            </a:extLst>
          </p:cNvPr>
          <p:cNvCxnSpPr>
            <a:stCxn id="7" idx="3"/>
            <a:endCxn id="11" idx="2"/>
          </p:cNvCxnSpPr>
          <p:nvPr/>
        </p:nvCxnSpPr>
        <p:spPr>
          <a:xfrm>
            <a:off x="5215890" y="2470219"/>
            <a:ext cx="1139190" cy="952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68ACE779-213E-4E15-ACD5-33C4CA9C5115}"/>
              </a:ext>
            </a:extLst>
          </p:cNvPr>
          <p:cNvCxnSpPr>
            <a:stCxn id="11" idx="1"/>
            <a:endCxn id="13" idx="3"/>
          </p:cNvCxnSpPr>
          <p:nvPr/>
        </p:nvCxnSpPr>
        <p:spPr>
          <a:xfrm flipH="1">
            <a:off x="4996815" y="2889319"/>
            <a:ext cx="1947863" cy="1493521"/>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0E3ED13-454C-4532-B4C0-4DE7101FD433}"/>
              </a:ext>
            </a:extLst>
          </p:cNvPr>
          <p:cNvSpPr txBox="1"/>
          <p:nvPr/>
        </p:nvSpPr>
        <p:spPr>
          <a:xfrm>
            <a:off x="1653541" y="3617595"/>
            <a:ext cx="2442210" cy="276999"/>
          </a:xfrm>
          <a:prstGeom prst="rect">
            <a:avLst/>
          </a:prstGeom>
          <a:noFill/>
        </p:spPr>
        <p:txBody>
          <a:bodyPr wrap="square" rtlCol="0">
            <a:spAutoFit/>
          </a:bodyPr>
          <a:lstStyle/>
          <a:p>
            <a:r>
              <a:rPr lang="en-US" sz="1200" dirty="0">
                <a:latin typeface="+mj-lt"/>
              </a:rPr>
              <a:t>get info year experience candidate</a:t>
            </a:r>
            <a:endParaRPr lang="en-ID" sz="1200" b="1" dirty="0">
              <a:latin typeface="+mj-lt"/>
            </a:endParaRPr>
          </a:p>
        </p:txBody>
      </p:sp>
      <p:sp>
        <p:nvSpPr>
          <p:cNvPr id="24" name="TextBox 23">
            <a:extLst>
              <a:ext uri="{FF2B5EF4-FFF2-40B4-BE49-F238E27FC236}">
                <a16:creationId xmlns:a16="http://schemas.microsoft.com/office/drawing/2014/main" id="{C59AA5AB-86BA-40D8-9B0D-89D09CE5C5D5}"/>
              </a:ext>
            </a:extLst>
          </p:cNvPr>
          <p:cNvSpPr txBox="1"/>
          <p:nvPr/>
        </p:nvSpPr>
        <p:spPr>
          <a:xfrm>
            <a:off x="2626043" y="2178932"/>
            <a:ext cx="2442210" cy="276999"/>
          </a:xfrm>
          <a:prstGeom prst="rect">
            <a:avLst/>
          </a:prstGeom>
          <a:noFill/>
        </p:spPr>
        <p:txBody>
          <a:bodyPr wrap="square" rtlCol="0">
            <a:spAutoFit/>
          </a:bodyPr>
          <a:lstStyle/>
          <a:p>
            <a:r>
              <a:rPr lang="en-US" sz="1200" dirty="0">
                <a:latin typeface="+mj-lt"/>
              </a:rPr>
              <a:t>get data</a:t>
            </a:r>
            <a:endParaRPr lang="en-ID" sz="1200" b="1" dirty="0">
              <a:latin typeface="+mj-lt"/>
            </a:endParaRPr>
          </a:p>
        </p:txBody>
      </p:sp>
      <p:sp>
        <p:nvSpPr>
          <p:cNvPr id="25" name="TextBox 24">
            <a:extLst>
              <a:ext uri="{FF2B5EF4-FFF2-40B4-BE49-F238E27FC236}">
                <a16:creationId xmlns:a16="http://schemas.microsoft.com/office/drawing/2014/main" id="{1ACC6A5F-6AF4-44AD-9943-23D0CA182E39}"/>
              </a:ext>
            </a:extLst>
          </p:cNvPr>
          <p:cNvSpPr txBox="1"/>
          <p:nvPr/>
        </p:nvSpPr>
        <p:spPr>
          <a:xfrm>
            <a:off x="5455921" y="2188457"/>
            <a:ext cx="2442210" cy="276999"/>
          </a:xfrm>
          <a:prstGeom prst="rect">
            <a:avLst/>
          </a:prstGeom>
          <a:noFill/>
        </p:spPr>
        <p:txBody>
          <a:bodyPr wrap="square" rtlCol="0">
            <a:spAutoFit/>
          </a:bodyPr>
          <a:lstStyle/>
          <a:p>
            <a:r>
              <a:rPr lang="en-US" sz="1200" dirty="0">
                <a:latin typeface="+mj-lt"/>
              </a:rPr>
              <a:t>get result</a:t>
            </a:r>
            <a:endParaRPr lang="en-ID" sz="1200" b="1" dirty="0">
              <a:latin typeface="+mj-lt"/>
            </a:endParaRPr>
          </a:p>
        </p:txBody>
      </p:sp>
      <p:sp>
        <p:nvSpPr>
          <p:cNvPr id="26" name="TextBox 25">
            <a:extLst>
              <a:ext uri="{FF2B5EF4-FFF2-40B4-BE49-F238E27FC236}">
                <a16:creationId xmlns:a16="http://schemas.microsoft.com/office/drawing/2014/main" id="{556DC7FE-2E1F-462D-B8B3-29BA3BCF4664}"/>
              </a:ext>
            </a:extLst>
          </p:cNvPr>
          <p:cNvSpPr txBox="1"/>
          <p:nvPr/>
        </p:nvSpPr>
        <p:spPr>
          <a:xfrm>
            <a:off x="5092065" y="3593396"/>
            <a:ext cx="2442210" cy="276999"/>
          </a:xfrm>
          <a:prstGeom prst="rect">
            <a:avLst/>
          </a:prstGeom>
          <a:noFill/>
        </p:spPr>
        <p:txBody>
          <a:bodyPr wrap="square" rtlCol="0">
            <a:spAutoFit/>
          </a:bodyPr>
          <a:lstStyle/>
          <a:p>
            <a:r>
              <a:rPr lang="en-US" sz="1200" dirty="0">
                <a:latin typeface="+mj-lt"/>
              </a:rPr>
              <a:t>offering salary to candidate</a:t>
            </a:r>
            <a:endParaRPr lang="en-ID" sz="1200" b="1" dirty="0">
              <a:latin typeface="+mj-lt"/>
            </a:endParaRPr>
          </a:p>
        </p:txBody>
      </p:sp>
      <p:sp>
        <p:nvSpPr>
          <p:cNvPr id="27" name="TextBox 26">
            <a:extLst>
              <a:ext uri="{FF2B5EF4-FFF2-40B4-BE49-F238E27FC236}">
                <a16:creationId xmlns:a16="http://schemas.microsoft.com/office/drawing/2014/main" id="{A47BE345-ECCF-4BED-B67B-5B68C69620FF}"/>
              </a:ext>
            </a:extLst>
          </p:cNvPr>
          <p:cNvSpPr txBox="1"/>
          <p:nvPr/>
        </p:nvSpPr>
        <p:spPr>
          <a:xfrm>
            <a:off x="3691890" y="4843642"/>
            <a:ext cx="2442210" cy="276999"/>
          </a:xfrm>
          <a:prstGeom prst="rect">
            <a:avLst/>
          </a:prstGeom>
          <a:noFill/>
        </p:spPr>
        <p:txBody>
          <a:bodyPr wrap="square" rtlCol="0">
            <a:spAutoFit/>
          </a:bodyPr>
          <a:lstStyle/>
          <a:p>
            <a:r>
              <a:rPr lang="en-US" sz="1200" dirty="0">
                <a:latin typeface="+mj-lt"/>
              </a:rPr>
              <a:t>candidate decision</a:t>
            </a:r>
            <a:endParaRPr lang="en-ID" sz="1200" b="1" dirty="0">
              <a:latin typeface="+mj-lt"/>
            </a:endParaRPr>
          </a:p>
        </p:txBody>
      </p:sp>
    </p:spTree>
    <p:extLst>
      <p:ext uri="{BB962C8B-B14F-4D97-AF65-F5344CB8AC3E}">
        <p14:creationId xmlns:p14="http://schemas.microsoft.com/office/powerpoint/2010/main" val="390435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4F7AEF-670A-429F-90FC-560452470ABD}"/>
              </a:ext>
            </a:extLst>
          </p:cNvPr>
          <p:cNvSpPr>
            <a:spLocks noGrp="1"/>
          </p:cNvSpPr>
          <p:nvPr>
            <p:ph type="title"/>
          </p:nvPr>
        </p:nvSpPr>
        <p:spPr>
          <a:xfrm>
            <a:off x="492370" y="605896"/>
            <a:ext cx="3084844" cy="5646208"/>
          </a:xfrm>
        </p:spPr>
        <p:txBody>
          <a:bodyPr anchor="ctr">
            <a:normAutofit/>
          </a:bodyPr>
          <a:lstStyle/>
          <a:p>
            <a:pPr algn="ctr"/>
            <a:r>
              <a:rPr lang="en-US" sz="3600">
                <a:solidFill>
                  <a:srgbClr val="FFFFFF"/>
                </a:solidFill>
              </a:rPr>
              <a:t>Human Capital Data Platform</a:t>
            </a:r>
            <a:endParaRPr lang="en-ID" sz="3600" dirty="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Icon&#10;&#10;Description automatically generated">
            <a:extLst>
              <a:ext uri="{FF2B5EF4-FFF2-40B4-BE49-F238E27FC236}">
                <a16:creationId xmlns:a16="http://schemas.microsoft.com/office/drawing/2014/main" id="{ADECB18C-E432-443E-BD6C-50BE922EC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6189" y="4249535"/>
            <a:ext cx="884741" cy="884741"/>
          </a:xfrm>
          <a:prstGeom prst="rect">
            <a:avLst/>
          </a:prstGeom>
        </p:spPr>
      </p:pic>
      <p:pic>
        <p:nvPicPr>
          <p:cNvPr id="11" name="Picture 10" descr="Logo, company name&#10;&#10;Description automatically generated">
            <a:extLst>
              <a:ext uri="{FF2B5EF4-FFF2-40B4-BE49-F238E27FC236}">
                <a16:creationId xmlns:a16="http://schemas.microsoft.com/office/drawing/2014/main" id="{FCB4B2D1-E163-4D75-98C8-46D5C1B3FABC}"/>
              </a:ext>
            </a:extLst>
          </p:cNvPr>
          <p:cNvPicPr>
            <a:picLocks noChangeAspect="1"/>
          </p:cNvPicPr>
          <p:nvPr/>
        </p:nvPicPr>
        <p:blipFill rotWithShape="1">
          <a:blip r:embed="rId3">
            <a:extLst>
              <a:ext uri="{28A0092B-C50C-407E-A947-70E740481C1C}">
                <a14:useLocalDpi xmlns:a14="http://schemas.microsoft.com/office/drawing/2010/main" val="0"/>
              </a:ext>
            </a:extLst>
          </a:blip>
          <a:srcRect l="24413" t="7575" r="23768" b="10176"/>
          <a:stretch/>
        </p:blipFill>
        <p:spPr>
          <a:xfrm>
            <a:off x="9476189" y="1617813"/>
            <a:ext cx="964240" cy="1028192"/>
          </a:xfrm>
          <a:prstGeom prst="rect">
            <a:avLst/>
          </a:prstGeom>
        </p:spPr>
      </p:pic>
      <p:pic>
        <p:nvPicPr>
          <p:cNvPr id="14" name="Picture 13" descr="Icon&#10;&#10;Description automatically generated">
            <a:extLst>
              <a:ext uri="{FF2B5EF4-FFF2-40B4-BE49-F238E27FC236}">
                <a16:creationId xmlns:a16="http://schemas.microsoft.com/office/drawing/2014/main" id="{36AAEBDF-BA50-4B5A-B3F4-6575B51BDE46}"/>
              </a:ext>
            </a:extLst>
          </p:cNvPr>
          <p:cNvPicPr>
            <a:picLocks noChangeAspect="1"/>
          </p:cNvPicPr>
          <p:nvPr/>
        </p:nvPicPr>
        <p:blipFill rotWithShape="1">
          <a:blip r:embed="rId4">
            <a:extLst>
              <a:ext uri="{28A0092B-C50C-407E-A947-70E740481C1C}">
                <a14:useLocalDpi xmlns:a14="http://schemas.microsoft.com/office/drawing/2010/main" val="0"/>
              </a:ext>
            </a:extLst>
          </a:blip>
          <a:srcRect l="14315" t="7876" r="15665" b="7197"/>
          <a:stretch/>
        </p:blipFill>
        <p:spPr>
          <a:xfrm>
            <a:off x="6403442" y="1629045"/>
            <a:ext cx="729455" cy="884741"/>
          </a:xfrm>
          <a:prstGeom prst="rect">
            <a:avLst/>
          </a:prstGeom>
        </p:spPr>
      </p:pic>
      <p:pic>
        <p:nvPicPr>
          <p:cNvPr id="51" name="Graphic 50" descr="User with solid fill">
            <a:extLst>
              <a:ext uri="{FF2B5EF4-FFF2-40B4-BE49-F238E27FC236}">
                <a16:creationId xmlns:a16="http://schemas.microsoft.com/office/drawing/2014/main" id="{2288F634-0607-4960-B2C4-4427517AA6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7660" y="2951465"/>
            <a:ext cx="1215390" cy="1215390"/>
          </a:xfrm>
          <a:prstGeom prst="rect">
            <a:avLst/>
          </a:prstGeom>
        </p:spPr>
      </p:pic>
      <p:pic>
        <p:nvPicPr>
          <p:cNvPr id="61" name="Picture 60" descr="Icon&#10;&#10;Description automatically generated">
            <a:extLst>
              <a:ext uri="{FF2B5EF4-FFF2-40B4-BE49-F238E27FC236}">
                <a16:creationId xmlns:a16="http://schemas.microsoft.com/office/drawing/2014/main" id="{3F590803-054E-45A2-8C7F-D1C8405E960B}"/>
              </a:ext>
            </a:extLst>
          </p:cNvPr>
          <p:cNvPicPr>
            <a:picLocks noChangeAspect="1"/>
          </p:cNvPicPr>
          <p:nvPr/>
        </p:nvPicPr>
        <p:blipFill rotWithShape="1">
          <a:blip r:embed="rId4">
            <a:extLst>
              <a:ext uri="{28A0092B-C50C-407E-A947-70E740481C1C}">
                <a14:useLocalDpi xmlns:a14="http://schemas.microsoft.com/office/drawing/2010/main" val="0"/>
              </a:ext>
            </a:extLst>
          </a:blip>
          <a:srcRect l="14315" t="7876" r="15665" b="7197"/>
          <a:stretch/>
        </p:blipFill>
        <p:spPr>
          <a:xfrm>
            <a:off x="6403949" y="4249534"/>
            <a:ext cx="729455" cy="884741"/>
          </a:xfrm>
          <a:prstGeom prst="rect">
            <a:avLst/>
          </a:prstGeom>
        </p:spPr>
      </p:pic>
      <p:cxnSp>
        <p:nvCxnSpPr>
          <p:cNvPr id="65" name="Connector: Elbow 64">
            <a:extLst>
              <a:ext uri="{FF2B5EF4-FFF2-40B4-BE49-F238E27FC236}">
                <a16:creationId xmlns:a16="http://schemas.microsoft.com/office/drawing/2014/main" id="{5A726B58-D583-4294-97EE-860FA7AC7BFF}"/>
              </a:ext>
            </a:extLst>
          </p:cNvPr>
          <p:cNvCxnSpPr>
            <a:stCxn id="7" idx="0"/>
            <a:endCxn id="14" idx="2"/>
          </p:cNvCxnSpPr>
          <p:nvPr/>
        </p:nvCxnSpPr>
        <p:spPr>
          <a:xfrm rot="16200000" flipV="1">
            <a:off x="7475491" y="1806466"/>
            <a:ext cx="1735749" cy="315039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F15BED0D-342D-4090-B456-D87129A92996}"/>
              </a:ext>
            </a:extLst>
          </p:cNvPr>
          <p:cNvCxnSpPr>
            <a:stCxn id="7" idx="1"/>
            <a:endCxn id="61" idx="3"/>
          </p:cNvCxnSpPr>
          <p:nvPr/>
        </p:nvCxnSpPr>
        <p:spPr>
          <a:xfrm flipH="1" flipV="1">
            <a:off x="7133404" y="4691905"/>
            <a:ext cx="234278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A48AAAE6-8D61-4E10-A4CE-2CCD099798E0}"/>
              </a:ext>
            </a:extLst>
          </p:cNvPr>
          <p:cNvCxnSpPr>
            <a:stCxn id="7" idx="3"/>
            <a:endCxn id="11" idx="3"/>
          </p:cNvCxnSpPr>
          <p:nvPr/>
        </p:nvCxnSpPr>
        <p:spPr>
          <a:xfrm flipV="1">
            <a:off x="10360930" y="2131909"/>
            <a:ext cx="79499" cy="2559997"/>
          </a:xfrm>
          <a:prstGeom prst="bentConnector3">
            <a:avLst>
              <a:gd name="adj1" fmla="val 387551"/>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nector: Elbow 75">
            <a:extLst>
              <a:ext uri="{FF2B5EF4-FFF2-40B4-BE49-F238E27FC236}">
                <a16:creationId xmlns:a16="http://schemas.microsoft.com/office/drawing/2014/main" id="{CEFEAB8C-66C8-4C1B-8768-2116F15E03C6}"/>
              </a:ext>
            </a:extLst>
          </p:cNvPr>
          <p:cNvCxnSpPr>
            <a:stCxn id="51" idx="3"/>
            <a:endCxn id="14" idx="1"/>
          </p:cNvCxnSpPr>
          <p:nvPr/>
        </p:nvCxnSpPr>
        <p:spPr>
          <a:xfrm flipV="1">
            <a:off x="5523050" y="2071416"/>
            <a:ext cx="880392" cy="148774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4EE9644E-0EF4-4855-B77C-0623BFA3B572}"/>
              </a:ext>
            </a:extLst>
          </p:cNvPr>
          <p:cNvSpPr txBox="1"/>
          <p:nvPr/>
        </p:nvSpPr>
        <p:spPr>
          <a:xfrm>
            <a:off x="5963246" y="1186675"/>
            <a:ext cx="1860019" cy="461665"/>
          </a:xfrm>
          <a:prstGeom prst="rect">
            <a:avLst/>
          </a:prstGeom>
          <a:noFill/>
        </p:spPr>
        <p:txBody>
          <a:bodyPr wrap="square" rtlCol="0">
            <a:spAutoFit/>
          </a:bodyPr>
          <a:lstStyle/>
          <a:p>
            <a:r>
              <a:rPr lang="en-US" sz="1200" dirty="0">
                <a:latin typeface="+mj-lt"/>
              </a:rPr>
              <a:t>Spreadsheet Database</a:t>
            </a:r>
            <a:br>
              <a:rPr lang="en-US" sz="1200" dirty="0">
                <a:latin typeface="+mj-lt"/>
              </a:rPr>
            </a:br>
            <a:r>
              <a:rPr lang="en-US" sz="1200" dirty="0">
                <a:latin typeface="+mj-lt"/>
              </a:rPr>
              <a:t>Insert Data to information</a:t>
            </a:r>
            <a:endParaRPr lang="en-ID" sz="1200" b="1" dirty="0">
              <a:latin typeface="+mj-lt"/>
            </a:endParaRPr>
          </a:p>
        </p:txBody>
      </p:sp>
      <p:sp>
        <p:nvSpPr>
          <p:cNvPr id="81" name="TextBox 80">
            <a:extLst>
              <a:ext uri="{FF2B5EF4-FFF2-40B4-BE49-F238E27FC236}">
                <a16:creationId xmlns:a16="http://schemas.microsoft.com/office/drawing/2014/main" id="{4870941F-A3C4-4B37-9B10-BB8A4E9A5929}"/>
              </a:ext>
            </a:extLst>
          </p:cNvPr>
          <p:cNvSpPr txBox="1"/>
          <p:nvPr/>
        </p:nvSpPr>
        <p:spPr>
          <a:xfrm>
            <a:off x="6058297" y="5124627"/>
            <a:ext cx="1860019" cy="461665"/>
          </a:xfrm>
          <a:prstGeom prst="rect">
            <a:avLst/>
          </a:prstGeom>
          <a:noFill/>
        </p:spPr>
        <p:txBody>
          <a:bodyPr wrap="square" rtlCol="0">
            <a:spAutoFit/>
          </a:bodyPr>
          <a:lstStyle/>
          <a:p>
            <a:r>
              <a:rPr lang="en-US" sz="1200" dirty="0">
                <a:latin typeface="+mj-lt"/>
              </a:rPr>
              <a:t>Spreadsheet Database</a:t>
            </a:r>
            <a:br>
              <a:rPr lang="en-US" sz="1200" dirty="0">
                <a:latin typeface="+mj-lt"/>
              </a:rPr>
            </a:br>
            <a:r>
              <a:rPr lang="en-US" sz="1200" dirty="0">
                <a:latin typeface="+mj-lt"/>
              </a:rPr>
              <a:t>Insert data prediction</a:t>
            </a:r>
            <a:endParaRPr lang="en-ID" sz="1200" b="1" dirty="0">
              <a:latin typeface="+mj-lt"/>
            </a:endParaRPr>
          </a:p>
        </p:txBody>
      </p:sp>
      <p:sp>
        <p:nvSpPr>
          <p:cNvPr id="88" name="TextBox 87">
            <a:extLst>
              <a:ext uri="{FF2B5EF4-FFF2-40B4-BE49-F238E27FC236}">
                <a16:creationId xmlns:a16="http://schemas.microsoft.com/office/drawing/2014/main" id="{D10D41C3-2E52-4303-ACA5-5100CB53C6EE}"/>
              </a:ext>
            </a:extLst>
          </p:cNvPr>
          <p:cNvSpPr txBox="1"/>
          <p:nvPr/>
        </p:nvSpPr>
        <p:spPr>
          <a:xfrm>
            <a:off x="4129214" y="3972535"/>
            <a:ext cx="1860019" cy="276999"/>
          </a:xfrm>
          <a:prstGeom prst="rect">
            <a:avLst/>
          </a:prstGeom>
          <a:noFill/>
        </p:spPr>
        <p:txBody>
          <a:bodyPr wrap="square" rtlCol="0">
            <a:spAutoFit/>
          </a:bodyPr>
          <a:lstStyle/>
          <a:p>
            <a:r>
              <a:rPr lang="en-US" sz="1200" dirty="0">
                <a:latin typeface="+mj-lt"/>
              </a:rPr>
              <a:t>Admin to upload data</a:t>
            </a:r>
            <a:endParaRPr lang="en-ID" sz="1200" b="1" dirty="0">
              <a:latin typeface="+mj-lt"/>
            </a:endParaRPr>
          </a:p>
        </p:txBody>
      </p:sp>
      <p:sp>
        <p:nvSpPr>
          <p:cNvPr id="89" name="TextBox 88">
            <a:extLst>
              <a:ext uri="{FF2B5EF4-FFF2-40B4-BE49-F238E27FC236}">
                <a16:creationId xmlns:a16="http://schemas.microsoft.com/office/drawing/2014/main" id="{DB0C8D63-0B76-4321-9F8C-8BF0AE574A86}"/>
              </a:ext>
            </a:extLst>
          </p:cNvPr>
          <p:cNvSpPr txBox="1"/>
          <p:nvPr/>
        </p:nvSpPr>
        <p:spPr>
          <a:xfrm>
            <a:off x="9141515" y="5145509"/>
            <a:ext cx="1860019" cy="276999"/>
          </a:xfrm>
          <a:prstGeom prst="rect">
            <a:avLst/>
          </a:prstGeom>
          <a:noFill/>
        </p:spPr>
        <p:txBody>
          <a:bodyPr wrap="square" rtlCol="0">
            <a:spAutoFit/>
          </a:bodyPr>
          <a:lstStyle/>
          <a:p>
            <a:r>
              <a:rPr lang="en-US" sz="1200" dirty="0">
                <a:latin typeface="+mj-lt"/>
              </a:rPr>
              <a:t>Service engine to predict</a:t>
            </a:r>
            <a:endParaRPr lang="en-ID" sz="1200" b="1" dirty="0">
              <a:latin typeface="+mj-lt"/>
            </a:endParaRPr>
          </a:p>
        </p:txBody>
      </p:sp>
      <p:sp>
        <p:nvSpPr>
          <p:cNvPr id="90" name="TextBox 89">
            <a:extLst>
              <a:ext uri="{FF2B5EF4-FFF2-40B4-BE49-F238E27FC236}">
                <a16:creationId xmlns:a16="http://schemas.microsoft.com/office/drawing/2014/main" id="{B59D7417-471F-4261-AAEC-6798F0702415}"/>
              </a:ext>
            </a:extLst>
          </p:cNvPr>
          <p:cNvSpPr txBox="1"/>
          <p:nvPr/>
        </p:nvSpPr>
        <p:spPr>
          <a:xfrm>
            <a:off x="8013289" y="2034606"/>
            <a:ext cx="1702541" cy="276999"/>
          </a:xfrm>
          <a:prstGeom prst="rect">
            <a:avLst/>
          </a:prstGeom>
          <a:noFill/>
        </p:spPr>
        <p:txBody>
          <a:bodyPr wrap="square" rtlCol="0">
            <a:spAutoFit/>
          </a:bodyPr>
          <a:lstStyle/>
          <a:p>
            <a:r>
              <a:rPr lang="en-US" sz="1200" dirty="0">
                <a:latin typeface="+mj-lt"/>
              </a:rPr>
              <a:t>Prediction Modelling</a:t>
            </a:r>
            <a:endParaRPr lang="en-ID" sz="1200" b="1" dirty="0">
              <a:latin typeface="+mj-lt"/>
            </a:endParaRPr>
          </a:p>
        </p:txBody>
      </p:sp>
      <p:cxnSp>
        <p:nvCxnSpPr>
          <p:cNvPr id="96" name="Connector: Elbow 95">
            <a:extLst>
              <a:ext uri="{FF2B5EF4-FFF2-40B4-BE49-F238E27FC236}">
                <a16:creationId xmlns:a16="http://schemas.microsoft.com/office/drawing/2014/main" id="{E4A3CE6B-532F-42C5-BD3A-6FBC785A78C1}"/>
              </a:ext>
            </a:extLst>
          </p:cNvPr>
          <p:cNvCxnSpPr>
            <a:stCxn id="81" idx="2"/>
            <a:endCxn id="88" idx="2"/>
          </p:cNvCxnSpPr>
          <p:nvPr/>
        </p:nvCxnSpPr>
        <p:spPr>
          <a:xfrm rot="5400000" flipH="1">
            <a:off x="5355387" y="3953372"/>
            <a:ext cx="1336758" cy="1929083"/>
          </a:xfrm>
          <a:prstGeom prst="bentConnector3">
            <a:avLst>
              <a:gd name="adj1" fmla="val -1710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200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3B096-1D3F-42FE-B473-C84607B29389}"/>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6800">
                <a:solidFill>
                  <a:schemeClr val="tx1">
                    <a:lumMod val="85000"/>
                    <a:lumOff val="15000"/>
                  </a:schemeClr>
                </a:solidFill>
              </a:rPr>
              <a:t>Result Prediction Modelling</a:t>
            </a:r>
            <a:br>
              <a:rPr lang="en-US" sz="6800">
                <a:solidFill>
                  <a:schemeClr val="tx1">
                    <a:lumMod val="85000"/>
                    <a:lumOff val="15000"/>
                  </a:schemeClr>
                </a:solidFill>
              </a:rPr>
            </a:br>
            <a:r>
              <a:rPr lang="en-US" sz="6800">
                <a:solidFill>
                  <a:schemeClr val="tx1">
                    <a:lumMod val="85000"/>
                    <a:lumOff val="15000"/>
                  </a:schemeClr>
                </a:solidFill>
              </a:rPr>
              <a:t>with </a:t>
            </a:r>
            <a:r>
              <a:rPr lang="en-US" sz="6800" b="1">
                <a:solidFill>
                  <a:schemeClr val="tx1">
                    <a:lumMod val="85000"/>
                    <a:lumOff val="15000"/>
                  </a:schemeClr>
                </a:solidFill>
              </a:rPr>
              <a:t>accuracy prediction 95%</a:t>
            </a:r>
          </a:p>
        </p:txBody>
      </p:sp>
      <p:pic>
        <p:nvPicPr>
          <p:cNvPr id="17" name="Graphic 16" descr="Head with Gears">
            <a:extLst>
              <a:ext uri="{FF2B5EF4-FFF2-40B4-BE49-F238E27FC236}">
                <a16:creationId xmlns:a16="http://schemas.microsoft.com/office/drawing/2014/main" id="{28D0A1DD-0D7D-4B2A-AA15-B8F223CAC1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79" name="Straight Connector 78">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761599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0</TotalTime>
  <Words>179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Aparajita</vt:lpstr>
      <vt:lpstr>Calibri</vt:lpstr>
      <vt:lpstr>Calibri Light</vt:lpstr>
      <vt:lpstr>Retrospect</vt:lpstr>
      <vt:lpstr>PowerPoint Presentation</vt:lpstr>
      <vt:lpstr>Latar Belakang</vt:lpstr>
      <vt:lpstr>Data Analytics</vt:lpstr>
      <vt:lpstr>PowerPoint Presentation</vt:lpstr>
      <vt:lpstr>Prediction Modelling</vt:lpstr>
      <vt:lpstr>Human Capital Data Platform</vt:lpstr>
      <vt:lpstr>Result Prediction Modelling with accuracy prediction 95%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RAHMAT HIDAYAT</dc:creator>
  <cp:lastModifiedBy>RAHMAT HIDAYAT</cp:lastModifiedBy>
  <cp:revision>1</cp:revision>
  <dcterms:created xsi:type="dcterms:W3CDTF">2020-12-14T10:22:12Z</dcterms:created>
  <dcterms:modified xsi:type="dcterms:W3CDTF">2020-12-14T10:22:24Z</dcterms:modified>
</cp:coreProperties>
</file>