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76" r:id="rId6"/>
    <p:sldId id="279" r:id="rId7"/>
    <p:sldId id="283" r:id="rId8"/>
    <p:sldId id="285" r:id="rId9"/>
    <p:sldId id="284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718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data.usgs.gov/nwis/dv?referred_module=sw&amp;site_no=08168710" TargetMode="External"/><Relationship Id="rId2" Type="http://schemas.openxmlformats.org/officeDocument/2006/relationships/hyperlink" Target="https://www.edwardsaquifer.org/science-maps/aquifer-data/historical-dat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hyperlink" Target="https://waterdata.usgs.gov/nwis/dv/?site_no=0817000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598" y="1214438"/>
            <a:ext cx="8225889" cy="2387600"/>
          </a:xfrm>
        </p:spPr>
        <p:txBody>
          <a:bodyPr/>
          <a:lstStyle/>
          <a:p>
            <a:r>
              <a:rPr lang="en-US" dirty="0"/>
              <a:t>Time-series forecasting</a:t>
            </a:r>
            <a:br>
              <a:rPr lang="en-US" dirty="0"/>
            </a:br>
            <a:r>
              <a:rPr lang="en-US" dirty="0"/>
              <a:t>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524404"/>
            <a:ext cx="9500507" cy="8066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Arip S. Nur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L20583502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A41DC38-2726-A6DD-2523-A9A40706B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178" y="5129212"/>
            <a:ext cx="5715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A254-3532-0538-880B-8089156C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076863"/>
          </a:xfrm>
        </p:spPr>
        <p:txBody>
          <a:bodyPr/>
          <a:lstStyle/>
          <a:p>
            <a:r>
              <a:rPr lang="en-US" dirty="0"/>
              <a:t>Comal Datasets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E48D5F-9A8D-0C30-187E-1110FF6AF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5572" y="1730531"/>
            <a:ext cx="7538158" cy="257770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9A63-FA56-E2A5-D185-2D69AC1C32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0FFE1-C5F5-FB41-DD6F-6488DA042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D439-994E-9797-A1EA-BE7EAF1D9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23EADE-E613-A70E-D156-4DE17D688F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33950" y="4437770"/>
            <a:ext cx="2389582" cy="1580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AEAE61-C487-A13F-EBAF-70F4431BA9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1174" y="4454193"/>
            <a:ext cx="2356746" cy="15503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C7F917-6D13-B21E-3DFE-6BA08D3E234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537237" y="4434407"/>
            <a:ext cx="2347117" cy="1583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6FC102-482A-B47F-3512-908E529EFE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852"/>
          <a:stretch/>
        </p:blipFill>
        <p:spPr>
          <a:xfrm>
            <a:off x="7633047" y="1796133"/>
            <a:ext cx="442777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0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A254-3532-0538-880B-8089156C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Loss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9A63-FA56-E2A5-D185-2D69AC1C32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0FFE1-C5F5-FB41-DD6F-6488DA042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D439-994E-9797-A1EA-BE7EAF1D9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D3F1AB-D84F-CEEE-7916-F6D85B8B9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53143" y="2028239"/>
            <a:ext cx="5142857" cy="332698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11DB26-9B76-AA20-0ECA-9C19B7996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216" y="2085389"/>
            <a:ext cx="4079222" cy="273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9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A254-3532-0538-880B-8089156C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results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9A63-FA56-E2A5-D185-2D69AC1C32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0FFE1-C5F5-FB41-DD6F-6488DA042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D439-994E-9797-A1EA-BE7EAF1D9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E6EC4B-AB8D-89D6-ECBD-53AD2A759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72167" y="1778199"/>
            <a:ext cx="5490483" cy="367496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8AA425-118B-1641-9592-1008392772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62650" y="1778199"/>
            <a:ext cx="5556899" cy="36749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95D278-F124-319D-A28E-5BFAAAAC65D6}"/>
              </a:ext>
            </a:extLst>
          </p:cNvPr>
          <p:cNvSpPr txBox="1"/>
          <p:nvPr/>
        </p:nvSpPr>
        <p:spPr>
          <a:xfrm>
            <a:off x="6487064" y="5453161"/>
            <a:ext cx="148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RMSE: 2.72</a:t>
            </a:r>
          </a:p>
        </p:txBody>
      </p:sp>
    </p:spTree>
    <p:extLst>
      <p:ext uri="{BB962C8B-B14F-4D97-AF65-F5344CB8AC3E}">
        <p14:creationId xmlns:p14="http://schemas.microsoft.com/office/powerpoint/2010/main" val="454363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A254-3532-0538-880B-8089156C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 Marcos Datasets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E48D5F-9A8D-0C30-187E-1110FF6AF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166813" y="2029001"/>
            <a:ext cx="9780587" cy="334451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9A63-FA56-E2A5-D185-2D69AC1C32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0FFE1-C5F5-FB41-DD6F-6488DA042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D439-994E-9797-A1EA-BE7EAF1D9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2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A254-3532-0538-880B-8089156C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076863"/>
          </a:xfrm>
        </p:spPr>
        <p:txBody>
          <a:bodyPr/>
          <a:lstStyle/>
          <a:p>
            <a:r>
              <a:rPr lang="en-US" dirty="0"/>
              <a:t>Comal Datasets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E48D5F-9A8D-0C30-187E-1110FF6AF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5572" y="1730531"/>
            <a:ext cx="7538158" cy="257770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9A63-FA56-E2A5-D185-2D69AC1C32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0FFE1-C5F5-FB41-DD6F-6488DA042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D439-994E-9797-A1EA-BE7EAF1D9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23EADE-E613-A70E-D156-4DE17D688F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33950" y="4448166"/>
            <a:ext cx="2389582" cy="15595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AEAE61-C487-A13F-EBAF-70F4431BA9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7425" y="4454193"/>
            <a:ext cx="2344243" cy="15503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C7F917-6D13-B21E-3DFE-6BA08D3E234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537237" y="4443871"/>
            <a:ext cx="2347117" cy="1564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6FC102-482A-B47F-3512-908E529EFE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852"/>
          <a:stretch/>
        </p:blipFill>
        <p:spPr>
          <a:xfrm>
            <a:off x="7633047" y="1796133"/>
            <a:ext cx="442777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5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A254-3532-0538-880B-8089156C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Loss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9A63-FA56-E2A5-D185-2D69AC1C32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0FFE1-C5F5-FB41-DD6F-6488DA042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D439-994E-9797-A1EA-BE7EAF1D9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D3F1AB-D84F-CEEE-7916-F6D85B8B9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53143" y="2028239"/>
            <a:ext cx="5142857" cy="332698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11DB26-9B76-AA20-0ECA-9C19B7996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216" y="2085389"/>
            <a:ext cx="4079222" cy="273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04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A254-3532-0538-880B-8089156C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results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9A63-FA56-E2A5-D185-2D69AC1C32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0FFE1-C5F5-FB41-DD6F-6488DA042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D439-994E-9797-A1EA-BE7EAF1D9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E6EC4B-AB8D-89D6-ECBD-53AD2A759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72167" y="1778199"/>
            <a:ext cx="5490483" cy="367496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8AA425-118B-1641-9592-1008392772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62651" y="1778199"/>
            <a:ext cx="5556897" cy="36749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95D278-F124-319D-A28E-5BFAAAAC65D6}"/>
              </a:ext>
            </a:extLst>
          </p:cNvPr>
          <p:cNvSpPr txBox="1"/>
          <p:nvPr/>
        </p:nvSpPr>
        <p:spPr>
          <a:xfrm>
            <a:off x="6487064" y="5453161"/>
            <a:ext cx="148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RMSE: 1.88</a:t>
            </a:r>
          </a:p>
        </p:txBody>
      </p:sp>
    </p:spTree>
    <p:extLst>
      <p:ext uri="{BB962C8B-B14F-4D97-AF65-F5344CB8AC3E}">
        <p14:creationId xmlns:p14="http://schemas.microsoft.com/office/powerpoint/2010/main" val="4060731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Arip </a:t>
            </a:r>
            <a:r>
              <a:rPr lang="en-US" dirty="0" err="1"/>
              <a:t>Syaripudin</a:t>
            </a:r>
            <a:r>
              <a:rPr lang="en-US" dirty="0"/>
              <a:t> Nur​</a:t>
            </a:r>
          </a:p>
          <a:p>
            <a:r>
              <a:rPr lang="en-US" dirty="0"/>
              <a:t>anur@lamar.edu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DCC7-3AA7-6C2F-E770-D865D490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F95E6-864C-C664-E66E-4A063CC72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8225889" cy="3366815"/>
          </a:xfrm>
        </p:spPr>
        <p:txBody>
          <a:bodyPr/>
          <a:lstStyle/>
          <a:p>
            <a:r>
              <a:rPr lang="en-US" sz="2400" dirty="0"/>
              <a:t>Daily high level historical data of Edward Aquifer-J17 can be downloaded in : </a:t>
            </a:r>
            <a:r>
              <a:rPr lang="en-US" sz="2400" dirty="0">
                <a:hlinkClick r:id="rId2"/>
              </a:rPr>
              <a:t>https://www.edwardsaquifer.org/science-maps/aquifer-data/historical-data/</a:t>
            </a:r>
            <a:endParaRPr lang="en-US" sz="2400" dirty="0"/>
          </a:p>
          <a:p>
            <a:r>
              <a:rPr lang="en-US" sz="2400" dirty="0"/>
              <a:t>Spring flow at 08168710 Comal Springs at New Braunfels, TX (</a:t>
            </a:r>
            <a:r>
              <a:rPr lang="en-US" sz="2400" dirty="0">
                <a:hlinkClick r:id="rId3"/>
              </a:rPr>
              <a:t>https://waterdata.usgs.gov/nwis/dv?referred_module=sw&amp;site_no=08168710</a:t>
            </a:r>
            <a:r>
              <a:rPr lang="en-US" sz="2400" dirty="0"/>
              <a:t>)</a:t>
            </a:r>
          </a:p>
          <a:p>
            <a:r>
              <a:rPr lang="en-US" sz="2400" dirty="0"/>
              <a:t>Spring flow at 08170000 San Marcos Springs at San Marcos, TX (</a:t>
            </a:r>
            <a:r>
              <a:rPr lang="en-US" sz="2400" dirty="0">
                <a:hlinkClick r:id="rId4"/>
              </a:rPr>
              <a:t>https://waterdata.usgs.gov/nwis/dv/?site_no=08170000</a:t>
            </a:r>
            <a:r>
              <a:rPr lang="en-US" sz="2400" dirty="0"/>
              <a:t>)</a:t>
            </a:r>
          </a:p>
          <a:p>
            <a:endParaRPr lang="en-ID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2001F-D78F-9B9F-3EAE-00CB7419BE8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14296-9914-D933-2061-79995CC6C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0C37C-51CC-EFCA-7770-5B4C5BDB1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Placeholder 1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17E342EB-BC47-C113-9EEC-6E4A9B5A2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7270" y="2168169"/>
            <a:ext cx="2372033" cy="959474"/>
          </a:xfrm>
          <a:prstGeom prst="rect">
            <a:avLst/>
          </a:prstGeom>
        </p:spPr>
      </p:pic>
      <p:pic>
        <p:nvPicPr>
          <p:cNvPr id="8" name="Picture Placeholder 12" descr="A picture containing text&#10;&#10;Description automatically generated">
            <a:extLst>
              <a:ext uri="{FF2B5EF4-FFF2-40B4-BE49-F238E27FC236}">
                <a16:creationId xmlns:a16="http://schemas.microsoft.com/office/drawing/2014/main" id="{52C7F9B2-E72D-2D80-485A-985103A5B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3382" y="3429000"/>
            <a:ext cx="2559810" cy="15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4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A254-3532-0538-880B-8089156C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J17 Datasets</a:t>
            </a:r>
            <a:endParaRPr lang="en-ID" dirty="0"/>
          </a:p>
        </p:txBody>
      </p:sp>
      <p:pic>
        <p:nvPicPr>
          <p:cNvPr id="8" name="Content Placeholder 7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D6E48D5F-9A8D-0C30-187E-1110FF6AF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13" y="2029001"/>
            <a:ext cx="9780587" cy="334451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9A63-FA56-E2A5-D185-2D69AC1C32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0FFE1-C5F5-FB41-DD6F-6488DA042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D439-994E-9797-A1EA-BE7EAF1D9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8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A254-3532-0538-880B-8089156C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076863"/>
          </a:xfrm>
        </p:spPr>
        <p:txBody>
          <a:bodyPr/>
          <a:lstStyle/>
          <a:p>
            <a:r>
              <a:rPr lang="en-US" dirty="0"/>
              <a:t>J17 Datasets</a:t>
            </a:r>
            <a:endParaRPr lang="en-ID" dirty="0"/>
          </a:p>
        </p:txBody>
      </p:sp>
      <p:pic>
        <p:nvPicPr>
          <p:cNvPr id="8" name="Content Placeholder 7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D6E48D5F-9A8D-0C30-187E-1110FF6AF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72" y="1730531"/>
            <a:ext cx="7538158" cy="257770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9A63-FA56-E2A5-D185-2D69AC1C32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0FFE1-C5F5-FB41-DD6F-6488DA042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D439-994E-9797-A1EA-BE7EAF1D9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D16359-8D10-0BE5-E381-993DCDC7D8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652"/>
          <a:stretch/>
        </p:blipFill>
        <p:spPr>
          <a:xfrm>
            <a:off x="7843927" y="2083706"/>
            <a:ext cx="4348073" cy="3934374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C423EADE-E613-A70E-D156-4DE17D688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50" y="4437770"/>
            <a:ext cx="2389582" cy="158031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54AEAE61-C487-A13F-EBAF-70F4431BA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74" y="4440632"/>
            <a:ext cx="2356746" cy="1577448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42C7F917-6D13-B21E-3DFE-6BA08D3E23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7919" y="4434407"/>
            <a:ext cx="2445753" cy="158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5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9893-0C2A-AA84-BAF6-8A11340A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Train, Validation, and test datasets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408C233-CCD4-123A-9FFB-5CBA55882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3247" y="1612991"/>
            <a:ext cx="4232405" cy="33670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7DEA-6BBA-962C-A8AE-AF134DCB517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0CA83-13F7-E9E9-3920-AB5EE1528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21E06-54DC-4106-AF70-E1881D5D4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F0D331-973E-C64B-DE21-D74B0113C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666" y="1612991"/>
            <a:ext cx="1876542" cy="3367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882B77-3CFC-C85C-84F1-1370C16AEA73}"/>
              </a:ext>
            </a:extLst>
          </p:cNvPr>
          <p:cNvSpPr txBox="1"/>
          <p:nvPr/>
        </p:nvSpPr>
        <p:spPr>
          <a:xfrm>
            <a:off x="5072742" y="5295900"/>
            <a:ext cx="236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Slicing (0, 29, 1)</a:t>
            </a:r>
            <a:endParaRPr lang="en-ID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35A030-1C07-FD4B-5A0A-6BA32B47EE8B}"/>
              </a:ext>
            </a:extLst>
          </p:cNvPr>
          <p:cNvSpPr txBox="1"/>
          <p:nvPr/>
        </p:nvSpPr>
        <p:spPr>
          <a:xfrm>
            <a:off x="9667666" y="5243423"/>
            <a:ext cx="236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Slicing (1, 29, 1)</a:t>
            </a:r>
            <a:endParaRPr lang="en-ID" dirty="0">
              <a:highlight>
                <a:srgbClr val="00FFFF"/>
              </a:highligh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112F25-04EC-D79B-0A4E-F29FEBCBB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691" y="1665832"/>
            <a:ext cx="2139236" cy="4811168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9FB0366E-B31C-9186-0D32-D0F60E4E71DF}"/>
              </a:ext>
            </a:extLst>
          </p:cNvPr>
          <p:cNvSpPr/>
          <p:nvPr/>
        </p:nvSpPr>
        <p:spPr>
          <a:xfrm>
            <a:off x="3988159" y="2881358"/>
            <a:ext cx="895350" cy="923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0E56BF-AF40-BC5F-5DA1-E3DED6E07BDB}"/>
              </a:ext>
            </a:extLst>
          </p:cNvPr>
          <p:cNvSpPr/>
          <p:nvPr/>
        </p:nvSpPr>
        <p:spPr>
          <a:xfrm>
            <a:off x="2337758" y="2346385"/>
            <a:ext cx="708590" cy="364897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D33C82-6B75-B7A4-D2F8-EABE09EB9D18}"/>
              </a:ext>
            </a:extLst>
          </p:cNvPr>
          <p:cNvSpPr/>
          <p:nvPr/>
        </p:nvSpPr>
        <p:spPr>
          <a:xfrm>
            <a:off x="2383979" y="2593675"/>
            <a:ext cx="708590" cy="36489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280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A254-3532-0538-880B-8089156C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9A63-FA56-E2A5-D185-2D69AC1C32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0FFE1-C5F5-FB41-DD6F-6488DA042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D439-994E-9797-A1EA-BE7EAF1D9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D17A89B-D08B-3C36-8ACD-28F34E545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2158382"/>
            <a:ext cx="9653177" cy="1975468"/>
          </a:xfrm>
        </p:spPr>
      </p:pic>
    </p:spTree>
    <p:extLst>
      <p:ext uri="{BB962C8B-B14F-4D97-AF65-F5344CB8AC3E}">
        <p14:creationId xmlns:p14="http://schemas.microsoft.com/office/powerpoint/2010/main" val="45203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A254-3532-0538-880B-8089156C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Loss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9A63-FA56-E2A5-D185-2D69AC1C32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0FFE1-C5F5-FB41-DD6F-6488DA042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D439-994E-9797-A1EA-BE7EAF1D9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28D3F1AB-D84F-CEEE-7916-F6D85B8B9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143" y="2028239"/>
            <a:ext cx="5142857" cy="332698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11DB26-9B76-AA20-0ECA-9C19B7996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216" y="2085389"/>
            <a:ext cx="4079222" cy="273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0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A254-3532-0538-880B-8089156C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results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9A63-FA56-E2A5-D185-2D69AC1C32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0FFE1-C5F5-FB41-DD6F-6488DA042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D439-994E-9797-A1EA-BE7EAF1D9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65E6EC4B-AB8D-89D6-ECBD-53AD2A759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167" y="1778199"/>
            <a:ext cx="5490483" cy="3674962"/>
          </a:xfr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E08AA425-118B-1641-9592-100839277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0" y="1778199"/>
            <a:ext cx="5556899" cy="36749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95D278-F124-319D-A28E-5BFAAAAC65D6}"/>
              </a:ext>
            </a:extLst>
          </p:cNvPr>
          <p:cNvSpPr txBox="1"/>
          <p:nvPr/>
        </p:nvSpPr>
        <p:spPr>
          <a:xfrm>
            <a:off x="6487064" y="5453161"/>
            <a:ext cx="148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/>
              <a:t>RMSE: 0.41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242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A254-3532-0538-880B-8089156C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Comal Datasets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E48D5F-9A8D-0C30-187E-1110FF6AF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166813" y="2029001"/>
            <a:ext cx="9780587" cy="334451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9A63-FA56-E2A5-D185-2D69AC1C32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0FFE1-C5F5-FB41-DD6F-6488DA042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D439-994E-9797-A1EA-BE7EAF1D9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{0838AB46-C95E-4759-B1C8-7D095B6BD209}tf45331398_win32</Template>
  <TotalTime>182</TotalTime>
  <Words>235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Tenorite</vt:lpstr>
      <vt:lpstr>Office Theme</vt:lpstr>
      <vt:lpstr>Time-series forecasting using Python</vt:lpstr>
      <vt:lpstr>Datasets</vt:lpstr>
      <vt:lpstr>J17 Datasets</vt:lpstr>
      <vt:lpstr>J17 Datasets</vt:lpstr>
      <vt:lpstr>Train, Validation, and test datasets</vt:lpstr>
      <vt:lpstr>LSTM Model</vt:lpstr>
      <vt:lpstr>LSTM Loss</vt:lpstr>
      <vt:lpstr>Prediction results</vt:lpstr>
      <vt:lpstr>Comal Datasets</vt:lpstr>
      <vt:lpstr>Comal Datasets</vt:lpstr>
      <vt:lpstr>LSTM Loss</vt:lpstr>
      <vt:lpstr>Prediction results</vt:lpstr>
      <vt:lpstr>San Marcos Datasets</vt:lpstr>
      <vt:lpstr>Comal Datasets</vt:lpstr>
      <vt:lpstr>LSTM Loss</vt:lpstr>
      <vt:lpstr>Prediction 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Time-series forecasting using Python</dc:title>
  <dc:creator>Arip S Nur</dc:creator>
  <cp:lastModifiedBy>Arip S Nur</cp:lastModifiedBy>
  <cp:revision>10</cp:revision>
  <dcterms:created xsi:type="dcterms:W3CDTF">2023-04-27T05:11:56Z</dcterms:created>
  <dcterms:modified xsi:type="dcterms:W3CDTF">2023-04-27T22:18:04Z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