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6"/>
  </p:notesMasterIdLst>
  <p:sldIdLst>
    <p:sldId id="3825" r:id="rId5"/>
    <p:sldId id="3854" r:id="rId6"/>
    <p:sldId id="3835" r:id="rId7"/>
    <p:sldId id="3837" r:id="rId8"/>
    <p:sldId id="3841" r:id="rId9"/>
    <p:sldId id="3855" r:id="rId10"/>
    <p:sldId id="3839" r:id="rId11"/>
    <p:sldId id="3842" r:id="rId12"/>
    <p:sldId id="3843" r:id="rId13"/>
    <p:sldId id="3844" r:id="rId14"/>
    <p:sldId id="3856" r:id="rId15"/>
    <p:sldId id="3845" r:id="rId16"/>
    <p:sldId id="3846" r:id="rId17"/>
    <p:sldId id="3848" r:id="rId18"/>
    <p:sldId id="3857" r:id="rId19"/>
    <p:sldId id="3849" r:id="rId20"/>
    <p:sldId id="3850" r:id="rId21"/>
    <p:sldId id="3851" r:id="rId22"/>
    <p:sldId id="3852" r:id="rId23"/>
    <p:sldId id="3853" r:id="rId24"/>
    <p:sldId id="383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aterdata.usgs.gov/nwis/dv/?site_no=08170000" TargetMode="External"/><Relationship Id="rId5" Type="http://schemas.openxmlformats.org/officeDocument/2006/relationships/hyperlink" Target="https://waterdata.usgs.gov/nwis/dv?referred_module=sw&amp;site_no=08168710" TargetMode="External"/><Relationship Id="rId4" Type="http://schemas.openxmlformats.org/officeDocument/2006/relationships/hyperlink" Target="https://www.edwardsaquifer.org/science-map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3758" y="2096220"/>
            <a:ext cx="7062274" cy="22946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Time-series analysis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using RStudio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4502989"/>
            <a:ext cx="6592824" cy="1714931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Arip S. Nur</a:t>
            </a:r>
          </a:p>
          <a:p>
            <a:r>
              <a:rPr lang="en-US" dirty="0">
                <a:solidFill>
                  <a:srgbClr val="FFFFFF"/>
                </a:solidFill>
              </a:rPr>
              <a:t>L20583502</a:t>
            </a:r>
          </a:p>
          <a:p>
            <a:endParaRPr lang="en-US" dirty="0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F86A52-0472-0EED-A591-DB33011BF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563" y="5570723"/>
            <a:ext cx="5715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DAB1-0830-B78A-F5D4-180A9562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2573"/>
          </a:xfrm>
        </p:spPr>
        <p:txBody>
          <a:bodyPr/>
          <a:lstStyle/>
          <a:p>
            <a:r>
              <a:rPr lang="en-US" dirty="0"/>
              <a:t>Comal Data Aggregate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08E74-206C-0A5D-8044-5152F731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5DF98-913E-32DD-F8B4-06BB8F0C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95734-8ED6-56BD-406E-2659B165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ABCD71D-E6F6-1334-0FA2-086B3F964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1276314"/>
            <a:ext cx="6645581" cy="248946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A68875-A071-A86C-9EB5-BECB7BF1C8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3765782"/>
            <a:ext cx="6514028" cy="3071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EC652F-E859-F63E-8E14-A9565996F0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45582" y="1276314"/>
            <a:ext cx="5546418" cy="21888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76758A-DA83-AE1B-2673-7170400E4901}"/>
              </a:ext>
            </a:extLst>
          </p:cNvPr>
          <p:cNvSpPr txBox="1"/>
          <p:nvPr/>
        </p:nvSpPr>
        <p:spPr>
          <a:xfrm>
            <a:off x="2341170" y="3765782"/>
            <a:ext cx="290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10-day moving average</a:t>
            </a:r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531286-0E0F-23C2-60A2-2C86EC325397}"/>
              </a:ext>
            </a:extLst>
          </p:cNvPr>
          <p:cNvSpPr txBox="1"/>
          <p:nvPr/>
        </p:nvSpPr>
        <p:spPr>
          <a:xfrm>
            <a:off x="2341170" y="1323611"/>
            <a:ext cx="290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data</a:t>
            </a:r>
            <a:endParaRPr lang="en-I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3E0763-78E5-3774-6003-443F6022AE67}"/>
              </a:ext>
            </a:extLst>
          </p:cNvPr>
          <p:cNvSpPr txBox="1"/>
          <p:nvPr/>
        </p:nvSpPr>
        <p:spPr>
          <a:xfrm>
            <a:off x="7939934" y="1091648"/>
            <a:ext cx="290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Monthly average data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417399-8044-040C-349E-E4FC13DD9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6755" y="4310616"/>
            <a:ext cx="4690700" cy="145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7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D792-8014-A9BE-74D1-2027E038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6"/>
            <a:ext cx="10515600" cy="808546"/>
          </a:xfrm>
        </p:spPr>
        <p:txBody>
          <a:bodyPr/>
          <a:lstStyle/>
          <a:p>
            <a:r>
              <a:rPr lang="en-US" dirty="0"/>
              <a:t>ACF and PACF for Comal data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9D1514-0391-6C83-B883-62F847003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04394" y="1173671"/>
            <a:ext cx="5754011" cy="2700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46BF5-A209-D0FF-6E9D-C0F4B2D7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AF863-7F3E-E20A-354B-41D62E50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05E59-8124-F063-C621-DF4F77E0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1C8417E6-73B8-2E65-15D7-8477246B0B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5770" y="4021475"/>
            <a:ext cx="5611259" cy="27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87E43B-676C-E37C-3F76-553DB8AEE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782" y="3587882"/>
            <a:ext cx="5658640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8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DAB1-0830-B78A-F5D4-180A9562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Decompose Comal data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08E74-206C-0A5D-8044-5152F731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5DF98-913E-32DD-F8B4-06BB8F0C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95734-8ED6-56BD-406E-2659B165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743144-759F-D5E2-E6A2-8FBB5BF47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259288" y="1943532"/>
            <a:ext cx="9170912" cy="44128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2EFA44-4C87-2FB9-0026-170A16F52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849" y="802257"/>
            <a:ext cx="2849903" cy="88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39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3754-8739-B169-E072-933619D4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 Marcos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9BA03-F02C-D651-9675-E586B8B2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67FBF-B4C6-91F8-04D5-4D0B46E4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FC953-07EB-4983-5445-B5097EE5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81CC9F9-4BF7-C3E3-D6E8-C9B18A80D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1499393"/>
            <a:ext cx="8208365" cy="385921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EFB3F5-6ED6-351F-ACC1-E1C538C91E92}"/>
              </a:ext>
            </a:extLst>
          </p:cNvPr>
          <p:cNvSpPr txBox="1">
            <a:spLocks/>
          </p:cNvSpPr>
          <p:nvPr/>
        </p:nvSpPr>
        <p:spPr>
          <a:xfrm>
            <a:off x="8131024" y="2221497"/>
            <a:ext cx="4038600" cy="3137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400" dirty="0"/>
              <a:t>Index              	     </a:t>
            </a:r>
            <a:r>
              <a:rPr lang="en-ID" sz="1400" dirty="0" err="1"/>
              <a:t>WL.zoom</a:t>
            </a:r>
            <a:r>
              <a:rPr lang="en-ID" sz="1400" dirty="0"/>
              <a:t>     </a:t>
            </a:r>
          </a:p>
          <a:p>
            <a:r>
              <a:rPr lang="en-ID" sz="1400" dirty="0"/>
              <a:t> Min.   	: 1956-05-26   Min.   	: 46.0  </a:t>
            </a:r>
          </a:p>
          <a:p>
            <a:r>
              <a:rPr lang="en-ID" sz="1400" dirty="0"/>
              <a:t> 1st Qu.	: 1973-02-12   1st Qu.	:124.0  </a:t>
            </a:r>
          </a:p>
          <a:p>
            <a:r>
              <a:rPr lang="en-ID" sz="1400" dirty="0"/>
              <a:t> Median : 1989-11-01   Median :162.0  </a:t>
            </a:r>
          </a:p>
          <a:p>
            <a:r>
              <a:rPr lang="en-ID" sz="1400" dirty="0"/>
              <a:t> Mean   	: 1989-11-01   Mean   	:173.7  </a:t>
            </a:r>
          </a:p>
          <a:p>
            <a:r>
              <a:rPr lang="en-ID" sz="1400" dirty="0"/>
              <a:t> 3rd Qu.	: 2006-07-21   3rd Qu.	:211.0  </a:t>
            </a:r>
          </a:p>
          <a:p>
            <a:r>
              <a:rPr lang="en-ID" sz="1400" dirty="0"/>
              <a:t> Max.   	: 2023-04-09   Max.   	:451.0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9D8586-4E50-9A48-3C14-EF936D642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307" y="745547"/>
            <a:ext cx="4010585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65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DAB1-0830-B78A-F5D4-180A9562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2573"/>
          </a:xfrm>
        </p:spPr>
        <p:txBody>
          <a:bodyPr/>
          <a:lstStyle/>
          <a:p>
            <a:r>
              <a:rPr lang="en-US" dirty="0"/>
              <a:t>San Marcos Data Aggregate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08E74-206C-0A5D-8044-5152F731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5DF98-913E-32DD-F8B4-06BB8F0C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95734-8ED6-56BD-406E-2659B165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ABCD71D-E6F6-1334-0FA2-086B3F964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1276314"/>
            <a:ext cx="6645581" cy="248946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A68875-A071-A86C-9EB5-BECB7BF1C8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3765782"/>
            <a:ext cx="6645580" cy="3071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EC652F-E859-F63E-8E14-A9565996F0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521570" y="1366616"/>
            <a:ext cx="5670430" cy="21888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E531286-0E0F-23C2-60A2-2C86EC325397}"/>
              </a:ext>
            </a:extLst>
          </p:cNvPr>
          <p:cNvSpPr txBox="1"/>
          <p:nvPr/>
        </p:nvSpPr>
        <p:spPr>
          <a:xfrm>
            <a:off x="2341170" y="1323611"/>
            <a:ext cx="290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data</a:t>
            </a:r>
            <a:endParaRPr lang="en-I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3E0763-78E5-3774-6003-443F6022AE67}"/>
              </a:ext>
            </a:extLst>
          </p:cNvPr>
          <p:cNvSpPr txBox="1"/>
          <p:nvPr/>
        </p:nvSpPr>
        <p:spPr>
          <a:xfrm>
            <a:off x="7939934" y="1091648"/>
            <a:ext cx="290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Monthly average data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417399-8044-040C-349E-E4FC13DD9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6755" y="4310616"/>
            <a:ext cx="4690700" cy="145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06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D792-8014-A9BE-74D1-2027E038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6"/>
            <a:ext cx="10515600" cy="808546"/>
          </a:xfrm>
        </p:spPr>
        <p:txBody>
          <a:bodyPr/>
          <a:lstStyle/>
          <a:p>
            <a:r>
              <a:rPr lang="en-US" dirty="0"/>
              <a:t>ACF and PACF for San Marcos Data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9D1514-0391-6C83-B883-62F847003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04394" y="1173671"/>
            <a:ext cx="5754011" cy="2700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46BF5-A209-D0FF-6E9D-C0F4B2D7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AF863-7F3E-E20A-354B-41D62E50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05E59-8124-F063-C621-DF4F77E0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1C8417E6-73B8-2E65-15D7-8477246B0B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5770" y="4021475"/>
            <a:ext cx="5611259" cy="27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B71494-ECA3-C1CF-2542-5C375ACA6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833" y="3726159"/>
            <a:ext cx="6030167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59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DAB1-0830-B78A-F5D4-180A9562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Decompose San Marcos data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08E74-206C-0A5D-8044-5152F731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5DF98-913E-32DD-F8B4-06BB8F0C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95734-8ED6-56BD-406E-2659B165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743144-759F-D5E2-E6A2-8FBB5BF47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259288" y="1943532"/>
            <a:ext cx="9170912" cy="44128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2EFA44-4C87-2FB9-0026-170A16F52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385" y="1246472"/>
            <a:ext cx="2849903" cy="88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6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EFB2-A47C-152D-9A93-4655CFEA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46" y="106436"/>
            <a:ext cx="10515600" cy="569557"/>
          </a:xfrm>
        </p:spPr>
        <p:txBody>
          <a:bodyPr>
            <a:normAutofit fontScale="90000"/>
          </a:bodyPr>
          <a:lstStyle/>
          <a:p>
            <a:r>
              <a:rPr lang="en-US" dirty="0"/>
              <a:t>Cross Correlation Function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DA707-7C08-42B9-E4FD-4F604380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669CB-17F6-7738-057E-7C11D0D6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78DC2-C388-D726-CA43-682C6039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63BF03EC-A641-EF7A-53C4-6C901D93A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284" y="675993"/>
            <a:ext cx="8548776" cy="2160000"/>
          </a:xfr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BE12CEFB-70F2-3539-C9CD-B9CAED516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84" y="2742226"/>
            <a:ext cx="8548776" cy="2160000"/>
          </a:xfrm>
          <a:prstGeom prst="rect">
            <a:avLst/>
          </a:prstGeom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8674B8A-27F4-F21C-6D19-45EB785ED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284" y="4698000"/>
            <a:ext cx="854877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76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EFB2-A47C-152D-9A93-4655CFEA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05" y="666446"/>
            <a:ext cx="10515600" cy="569557"/>
          </a:xfrm>
        </p:spPr>
        <p:txBody>
          <a:bodyPr>
            <a:normAutofit fontScale="90000"/>
          </a:bodyPr>
          <a:lstStyle/>
          <a:p>
            <a:r>
              <a:rPr lang="en-US" dirty="0"/>
              <a:t>Cross Correlation Function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DA707-7C08-42B9-E4FD-4F604380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669CB-17F6-7738-057E-7C11D0D6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78DC2-C388-D726-CA43-682C6039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BF03EC-A641-EF7A-53C4-6C901D93A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19787" y="1316350"/>
            <a:ext cx="6323226" cy="25200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BE12CEFB-70F2-3539-C9CD-B9CAED516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87" y="3836350"/>
            <a:ext cx="6323226" cy="252000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28CB220-7907-EE13-D5D2-12112CF6E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599" y="2370871"/>
            <a:ext cx="5566401" cy="22183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E42A6C-99F3-C545-246B-21324C289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4701168"/>
            <a:ext cx="2467319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37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EFB2-A47C-152D-9A93-4655CFEA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05" y="666446"/>
            <a:ext cx="10515600" cy="569557"/>
          </a:xfrm>
        </p:spPr>
        <p:txBody>
          <a:bodyPr>
            <a:normAutofit fontScale="90000"/>
          </a:bodyPr>
          <a:lstStyle/>
          <a:p>
            <a:r>
              <a:rPr lang="en-US" dirty="0"/>
              <a:t>Cross Correlation Function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DA707-7C08-42B9-E4FD-4F604380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669CB-17F6-7738-057E-7C11D0D6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78DC2-C388-D726-CA43-682C6039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BF03EC-A641-EF7A-53C4-6C901D93A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19787" y="1316350"/>
            <a:ext cx="6323226" cy="25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12CEFB-70F2-3539-C9CD-B9CAED5165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9787" y="3836350"/>
            <a:ext cx="6323225" cy="25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5C6794-5161-38A5-23A3-F92B578C8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585" y="4710534"/>
            <a:ext cx="2467319" cy="77163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B089E863-5D66-F7C0-63D2-2AC74C7AB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075" y="2464445"/>
            <a:ext cx="5635925" cy="224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4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FFADA700-8F83-6E27-D8EB-E16620EEA5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7636429" y="2037536"/>
            <a:ext cx="2372033" cy="959474"/>
          </a:xfrm>
          <a:prstGeom prst="rect">
            <a:avLst/>
          </a:prstGeom>
        </p:spPr>
      </p:pic>
      <p:pic>
        <p:nvPicPr>
          <p:cNvPr id="13" name="Picture Placeholder 12" descr="A picture containing text&#10;&#10;Description automatically generated">
            <a:extLst>
              <a:ext uri="{FF2B5EF4-FFF2-40B4-BE49-F238E27FC236}">
                <a16:creationId xmlns:a16="http://schemas.microsoft.com/office/drawing/2014/main" id="{22A6C222-9B83-7B73-4031-62EE4F834A1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tretch>
            <a:fillRect/>
          </a:stretch>
        </p:blipFill>
        <p:spPr>
          <a:xfrm>
            <a:off x="8676108" y="3429000"/>
            <a:ext cx="2559810" cy="153588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BDCBF1B-D835-001D-5289-FD633928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E43159-AD8A-5B09-9A73-613F73B97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5" y="1825625"/>
            <a:ext cx="6456527" cy="435254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Daily high level historical data of Edward Aquifer-J17 can be downloaded in : </a:t>
            </a:r>
            <a:r>
              <a:rPr lang="en-US" dirty="0">
                <a:hlinkClick r:id="rId4"/>
              </a:rPr>
              <a:t>https://www.edwardsaquifer.org/science-maps</a:t>
            </a:r>
            <a:r>
              <a:rPr lang="en-US" dirty="0"/>
              <a:t>/aquifer-data/historical-data/</a:t>
            </a:r>
          </a:p>
          <a:p>
            <a:pPr marL="342900" indent="-342900">
              <a:buFontTx/>
              <a:buChar char="-"/>
            </a:pPr>
            <a:r>
              <a:rPr lang="en-US" dirty="0"/>
              <a:t>Spring flow at 08168710 Comal Springs at New Braunfels, TX (</a:t>
            </a:r>
            <a:r>
              <a:rPr lang="en-US" dirty="0">
                <a:hlinkClick r:id="rId5"/>
              </a:rPr>
              <a:t>https://waterdata.usgs.gov/nwis/dv?referred_module=sw&amp;site_no=08168710</a:t>
            </a:r>
            <a:r>
              <a:rPr lang="en-US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dirty="0"/>
              <a:t>Spring flow at 08170000 San Marcos Springs at San Marcos, TX (</a:t>
            </a:r>
            <a:r>
              <a:rPr lang="en-US" dirty="0">
                <a:hlinkClick r:id="rId6"/>
              </a:rPr>
              <a:t>https://waterdata.usgs.gov/nwis/dv/?site_no=08170000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31DE18-8467-E91D-B93E-B0BCF5C6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9604477-52C1-897D-6CB9-A73DAA49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52EE44-A6AC-60B4-3124-C4A7D3B3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302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EFB2-A47C-152D-9A93-4655CFEA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05" y="666446"/>
            <a:ext cx="10515600" cy="569557"/>
          </a:xfrm>
        </p:spPr>
        <p:txBody>
          <a:bodyPr>
            <a:normAutofit fontScale="90000"/>
          </a:bodyPr>
          <a:lstStyle/>
          <a:p>
            <a:r>
              <a:rPr lang="en-US" dirty="0"/>
              <a:t>Cross Correlation Function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DA707-7C08-42B9-E4FD-4F604380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669CB-17F6-7738-057E-7C11D0D6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78DC2-C388-D726-CA43-682C6039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BF03EC-A641-EF7A-53C4-6C901D93A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19787" y="1316350"/>
            <a:ext cx="6323226" cy="25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12CEFB-70F2-3539-C9CD-B9CAED5165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9787" y="3836350"/>
            <a:ext cx="6323225" cy="25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E09A3-EA9A-86DA-2641-21F20114A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4915115"/>
            <a:ext cx="2467319" cy="771633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DD20AA98-49CF-62A8-CB81-E304A445C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702" y="2672464"/>
            <a:ext cx="5627298" cy="224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01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21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Arip S Nur</a:t>
            </a:r>
          </a:p>
          <a:p>
            <a:pPr>
              <a:spcBef>
                <a:spcPts val="3000"/>
              </a:spcBef>
            </a:pPr>
            <a:r>
              <a:rPr lang="en-US" sz="1800" dirty="0"/>
              <a:t>Email address: anur@lamar.edu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3754-8739-B169-E072-933619D4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J17 San Antonio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9BA03-F02C-D651-9675-E586B8B2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67FBF-B4C6-91F8-04D5-4D0B46E4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FC953-07EB-4983-5445-B5097EE5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81CC9F9-4BF7-C3E3-D6E8-C9B18A80D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99393"/>
            <a:ext cx="8208365" cy="385921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EFB3F5-6ED6-351F-ACC1-E1C538C91E92}"/>
              </a:ext>
            </a:extLst>
          </p:cNvPr>
          <p:cNvSpPr txBox="1">
            <a:spLocks/>
          </p:cNvSpPr>
          <p:nvPr/>
        </p:nvSpPr>
        <p:spPr>
          <a:xfrm>
            <a:off x="8131024" y="2221497"/>
            <a:ext cx="4038600" cy="3137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400" dirty="0"/>
              <a:t>Index         	     </a:t>
            </a:r>
            <a:r>
              <a:rPr lang="en-ID" sz="1400" dirty="0" err="1"/>
              <a:t>WL.zoom</a:t>
            </a:r>
            <a:r>
              <a:rPr lang="en-ID" sz="1400" dirty="0"/>
              <a:t>     </a:t>
            </a:r>
          </a:p>
          <a:p>
            <a:r>
              <a:rPr lang="en-ID" sz="1400" dirty="0"/>
              <a:t> Min.   	:1932-11-12   Min.   	: 612.5  </a:t>
            </a:r>
          </a:p>
          <a:p>
            <a:r>
              <a:rPr lang="en-ID" sz="1400" dirty="0"/>
              <a:t> 1st Qu.	:1955-06-20   1st Qu.	: 653.7  </a:t>
            </a:r>
          </a:p>
          <a:p>
            <a:r>
              <a:rPr lang="en-ID" sz="1400" dirty="0"/>
              <a:t> Median :1978-01-25   </a:t>
            </a:r>
            <a:r>
              <a:rPr lang="en-ID" sz="1400" dirty="0">
                <a:highlight>
                  <a:srgbClr val="FFFF00"/>
                </a:highlight>
              </a:rPr>
              <a:t>Median 	: 667.5</a:t>
            </a:r>
            <a:r>
              <a:rPr lang="en-ID" sz="1400" dirty="0"/>
              <a:t>  </a:t>
            </a:r>
          </a:p>
          <a:p>
            <a:r>
              <a:rPr lang="en-ID" sz="1400" dirty="0"/>
              <a:t> Mean   	:1978-01-25   </a:t>
            </a:r>
            <a:r>
              <a:rPr lang="en-ID" sz="1400" dirty="0">
                <a:highlight>
                  <a:srgbClr val="FFFF00"/>
                </a:highlight>
              </a:rPr>
              <a:t>Mean   	: 664.7  </a:t>
            </a:r>
          </a:p>
          <a:p>
            <a:r>
              <a:rPr lang="en-ID" sz="1400" dirty="0"/>
              <a:t> 3rd Qu.:2000-09-01   3rd Qu.	: 676.5  </a:t>
            </a:r>
          </a:p>
          <a:p>
            <a:r>
              <a:rPr lang="en-ID" sz="1400" dirty="0"/>
              <a:t> Max.   	:2023-04-09   Max.   	: 703.3  </a:t>
            </a:r>
          </a:p>
          <a:p>
            <a:r>
              <a:rPr lang="en-ID" sz="1400" dirty="0"/>
              <a:t>                     	     NA's   	: 801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9AA09F-0B36-B3BA-306C-7E23201F6055}"/>
              </a:ext>
            </a:extLst>
          </p:cNvPr>
          <p:cNvSpPr/>
          <p:nvPr/>
        </p:nvSpPr>
        <p:spPr>
          <a:xfrm>
            <a:off x="1783141" y="2801202"/>
            <a:ext cx="341745" cy="4802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43C353-4728-A2A1-C00F-BF455D474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118" y="830512"/>
            <a:ext cx="4220164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4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3754-8739-B169-E072-933619D4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J17 San Antonio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9BA03-F02C-D651-9675-E586B8B2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67FBF-B4C6-91F8-04D5-4D0B46E4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FC953-07EB-4983-5445-B5097EE5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6D565CD-167E-D063-25E3-36128D238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99129"/>
            <a:ext cx="8208000" cy="385974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697593-1BCD-8973-4979-5E13BA063047}"/>
              </a:ext>
            </a:extLst>
          </p:cNvPr>
          <p:cNvSpPr txBox="1">
            <a:spLocks/>
          </p:cNvSpPr>
          <p:nvPr/>
        </p:nvSpPr>
        <p:spPr>
          <a:xfrm>
            <a:off x="7979434" y="2085608"/>
            <a:ext cx="4212566" cy="268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400" dirty="0"/>
              <a:t>Index               </a:t>
            </a:r>
            <a:r>
              <a:rPr lang="en-ID" sz="1400" dirty="0" err="1"/>
              <a:t>WL.zoof</a:t>
            </a:r>
            <a:r>
              <a:rPr lang="en-ID" sz="1400" dirty="0"/>
              <a:t>     </a:t>
            </a:r>
          </a:p>
          <a:p>
            <a:r>
              <a:rPr lang="en-ID" sz="1400" dirty="0"/>
              <a:t> Min.   	:1932-11-12   Min.   	: 612.5  </a:t>
            </a:r>
          </a:p>
          <a:p>
            <a:r>
              <a:rPr lang="en-ID" sz="1400" dirty="0"/>
              <a:t> 1st Qu.	:1955-06-20   1st Qu.	: 654.0  </a:t>
            </a:r>
          </a:p>
          <a:p>
            <a:r>
              <a:rPr lang="en-ID" sz="1400" dirty="0"/>
              <a:t> Median :1978-01-25   </a:t>
            </a:r>
            <a:r>
              <a:rPr lang="en-ID" sz="1400" dirty="0">
                <a:highlight>
                  <a:srgbClr val="FFFF00"/>
                </a:highlight>
              </a:rPr>
              <a:t>Median 	: 667.6  </a:t>
            </a:r>
          </a:p>
          <a:p>
            <a:r>
              <a:rPr lang="en-ID" sz="1400" dirty="0"/>
              <a:t> Mean   	:1978-01-25   </a:t>
            </a:r>
            <a:r>
              <a:rPr lang="en-ID" sz="1400" dirty="0">
                <a:highlight>
                  <a:srgbClr val="FFFF00"/>
                </a:highlight>
              </a:rPr>
              <a:t>Mean   	: 664.8  </a:t>
            </a:r>
          </a:p>
          <a:p>
            <a:r>
              <a:rPr lang="en-ID" sz="1400" dirty="0"/>
              <a:t> 3rd Qu.	:2000-09-01   3rd Qu.	: 676.5  </a:t>
            </a:r>
          </a:p>
          <a:p>
            <a:r>
              <a:rPr lang="en-ID" sz="1400" dirty="0"/>
              <a:t> Max.   	:2023-04-09   Max.   	: 703.3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1A1CDD-72B3-6663-E87F-F1A72A527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373" y="707145"/>
            <a:ext cx="4239217" cy="95263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D156C1D-2F5E-2FD3-BB8B-0438EFA82B23}"/>
              </a:ext>
            </a:extLst>
          </p:cNvPr>
          <p:cNvSpPr/>
          <p:nvPr/>
        </p:nvSpPr>
        <p:spPr>
          <a:xfrm>
            <a:off x="1783141" y="2801202"/>
            <a:ext cx="341745" cy="4802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208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DAB1-0830-B78A-F5D4-180A9562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2573"/>
          </a:xfrm>
        </p:spPr>
        <p:txBody>
          <a:bodyPr/>
          <a:lstStyle/>
          <a:p>
            <a:r>
              <a:rPr lang="en-US" dirty="0"/>
              <a:t>J17 Data Aggregate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08E74-206C-0A5D-8044-5152F731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5DF98-913E-32DD-F8B4-06BB8F0C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95734-8ED6-56BD-406E-2659B165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Content Placeholder 9" descr="Chart&#10;&#10;Description automatically generated with low confidence">
            <a:extLst>
              <a:ext uri="{FF2B5EF4-FFF2-40B4-BE49-F238E27FC236}">
                <a16:creationId xmlns:a16="http://schemas.microsoft.com/office/drawing/2014/main" id="{EABCD71D-E6F6-1334-0FA2-086B3F964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76314"/>
            <a:ext cx="6645581" cy="2489468"/>
          </a:xfrm>
        </p:spPr>
      </p:pic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87A68875-A071-A86C-9EB5-BECB7BF1C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65782"/>
            <a:ext cx="6645581" cy="3071091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83EC652F-E859-F63E-8E14-A9565996F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581" y="1276314"/>
            <a:ext cx="5492396" cy="21888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7B08A1-FBDD-8B89-B8D9-08647199D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9891" y="4376392"/>
            <a:ext cx="4779252" cy="12052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76758A-DA83-AE1B-2673-7170400E4901}"/>
              </a:ext>
            </a:extLst>
          </p:cNvPr>
          <p:cNvSpPr txBox="1"/>
          <p:nvPr/>
        </p:nvSpPr>
        <p:spPr>
          <a:xfrm>
            <a:off x="2341170" y="3765782"/>
            <a:ext cx="290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10-day moving average</a:t>
            </a:r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531286-0E0F-23C2-60A2-2C86EC325397}"/>
              </a:ext>
            </a:extLst>
          </p:cNvPr>
          <p:cNvSpPr txBox="1"/>
          <p:nvPr/>
        </p:nvSpPr>
        <p:spPr>
          <a:xfrm>
            <a:off x="2341170" y="1323611"/>
            <a:ext cx="290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data</a:t>
            </a:r>
            <a:endParaRPr lang="en-I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3E0763-78E5-3774-6003-443F6022AE67}"/>
              </a:ext>
            </a:extLst>
          </p:cNvPr>
          <p:cNvSpPr txBox="1"/>
          <p:nvPr/>
        </p:nvSpPr>
        <p:spPr>
          <a:xfrm>
            <a:off x="7939934" y="1091648"/>
            <a:ext cx="290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Monthly average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6871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D792-8014-A9BE-74D1-2027E038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6"/>
            <a:ext cx="10515600" cy="808546"/>
          </a:xfrm>
        </p:spPr>
        <p:txBody>
          <a:bodyPr/>
          <a:lstStyle/>
          <a:p>
            <a:r>
              <a:rPr lang="en-US" dirty="0"/>
              <a:t>ACF and PACF for J17 data</a:t>
            </a:r>
            <a:endParaRPr lang="en-ID" dirty="0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C99D1514-0391-6C83-B883-62F847003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394" y="1173671"/>
            <a:ext cx="5754011" cy="2700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46BF5-A209-D0FF-6E9D-C0F4B2D7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AF863-7F3E-E20A-354B-41D62E50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05E59-8124-F063-C621-DF4F77E0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1C8417E6-73B8-2E65-15D7-8477246B0B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4394" y="4021475"/>
            <a:ext cx="5754011" cy="2699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A53C58-928E-721F-176D-B163B1931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178" y="3530113"/>
            <a:ext cx="5572903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9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DAB1-0830-B78A-F5D4-180A9562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Decompose J17 data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08E74-206C-0A5D-8044-5152F731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5DF98-913E-32DD-F8B4-06BB8F0C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95734-8ED6-56BD-406E-2659B165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5E743144-759F-D5E2-E6A2-8FBB5BF47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288" y="1943532"/>
            <a:ext cx="9170912" cy="44128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2EFA44-4C87-2FB9-0026-170A16F52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849" y="802257"/>
            <a:ext cx="2849903" cy="88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7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3754-8739-B169-E072-933619D4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Comal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9BA03-F02C-D651-9675-E586B8B2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67FBF-B4C6-91F8-04D5-4D0B46E4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FC953-07EB-4983-5445-B5097EE5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81CC9F9-4BF7-C3E3-D6E8-C9B18A80D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1499393"/>
            <a:ext cx="8208365" cy="385921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EFB3F5-6ED6-351F-ACC1-E1C538C91E92}"/>
              </a:ext>
            </a:extLst>
          </p:cNvPr>
          <p:cNvSpPr txBox="1">
            <a:spLocks/>
          </p:cNvSpPr>
          <p:nvPr/>
        </p:nvSpPr>
        <p:spPr>
          <a:xfrm>
            <a:off x="8131024" y="2221497"/>
            <a:ext cx="4038600" cy="3137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400" dirty="0"/>
              <a:t>Index               	     </a:t>
            </a:r>
            <a:r>
              <a:rPr lang="en-ID" sz="1400" dirty="0" err="1"/>
              <a:t>WL.zoom</a:t>
            </a:r>
            <a:r>
              <a:rPr lang="en-ID" sz="1400" dirty="0"/>
              <a:t>     </a:t>
            </a:r>
          </a:p>
          <a:p>
            <a:r>
              <a:rPr lang="en-ID" sz="1400" dirty="0"/>
              <a:t> Min.   	:1927-12-19     Min.   :  0.0  </a:t>
            </a:r>
          </a:p>
          <a:p>
            <a:r>
              <a:rPr lang="en-ID" sz="1400" dirty="0"/>
              <a:t> 1st Qu.	:1951-10-17     1st Qu.:238.0  </a:t>
            </a:r>
          </a:p>
          <a:p>
            <a:r>
              <a:rPr lang="en-ID" sz="1400" dirty="0"/>
              <a:t> Median :1975-08-15    Median :299.0  </a:t>
            </a:r>
          </a:p>
          <a:p>
            <a:r>
              <a:rPr lang="en-ID" sz="1400" dirty="0"/>
              <a:t> Mean   	:1975-08-15    </a:t>
            </a:r>
            <a:r>
              <a:rPr lang="en-ID" sz="1400" dirty="0">
                <a:highlight>
                  <a:srgbClr val="FFFF00"/>
                </a:highlight>
              </a:rPr>
              <a:t>Mean   :286.1  </a:t>
            </a:r>
          </a:p>
          <a:p>
            <a:r>
              <a:rPr lang="en-ID" sz="1400" dirty="0"/>
              <a:t> 3rd Qu.	:1999-06-13     3rd Qu.:343.0  </a:t>
            </a:r>
          </a:p>
          <a:p>
            <a:r>
              <a:rPr lang="en-ID" sz="1400" dirty="0"/>
              <a:t> Max.   	:2023-04-11     Max.   :534.0  </a:t>
            </a:r>
          </a:p>
          <a:p>
            <a:r>
              <a:rPr lang="en-ID" sz="1400" dirty="0"/>
              <a:t>                                           NA's   :49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9D8586-4E50-9A48-3C14-EF936D642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307" y="745547"/>
            <a:ext cx="4010585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0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3754-8739-B169-E072-933619D4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Comal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9BA03-F02C-D651-9675-E586B8B2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67FBF-B4C6-91F8-04D5-4D0B46E4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FC953-07EB-4983-5445-B5097EE5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6D565CD-167E-D063-25E3-36128D238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1323220"/>
            <a:ext cx="8208000" cy="421155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697593-1BCD-8973-4979-5E13BA063047}"/>
              </a:ext>
            </a:extLst>
          </p:cNvPr>
          <p:cNvSpPr txBox="1">
            <a:spLocks/>
          </p:cNvSpPr>
          <p:nvPr/>
        </p:nvSpPr>
        <p:spPr>
          <a:xfrm>
            <a:off x="7979434" y="2085608"/>
            <a:ext cx="4212566" cy="268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400" dirty="0"/>
              <a:t>Index               	     </a:t>
            </a:r>
            <a:r>
              <a:rPr lang="en-ID" sz="1400" dirty="0" err="1"/>
              <a:t>WL.zoof</a:t>
            </a:r>
            <a:r>
              <a:rPr lang="en-ID" sz="1400" dirty="0"/>
              <a:t>     </a:t>
            </a:r>
          </a:p>
          <a:p>
            <a:r>
              <a:rPr lang="en-ID" sz="1400" dirty="0"/>
              <a:t> Min.   	:1927-12-19   Min.   :  0.0  </a:t>
            </a:r>
          </a:p>
          <a:p>
            <a:r>
              <a:rPr lang="en-ID" sz="1400" dirty="0"/>
              <a:t> 1st Qu.	:1951-10-17   1st Qu.:238.0  </a:t>
            </a:r>
          </a:p>
          <a:p>
            <a:r>
              <a:rPr lang="en-ID" sz="1400" dirty="0"/>
              <a:t> Median :1975-08-15   Median :299.0  </a:t>
            </a:r>
          </a:p>
          <a:p>
            <a:r>
              <a:rPr lang="en-ID" sz="1400" dirty="0"/>
              <a:t> Mean   	:1975-08-15   </a:t>
            </a:r>
            <a:r>
              <a:rPr lang="en-ID" sz="1400" dirty="0">
                <a:highlight>
                  <a:srgbClr val="FFFF00"/>
                </a:highlight>
              </a:rPr>
              <a:t>Mean   :286.2  </a:t>
            </a:r>
          </a:p>
          <a:p>
            <a:r>
              <a:rPr lang="en-ID" sz="1400" dirty="0"/>
              <a:t> 3rd Qu.	:1999-06-13   3rd Qu.:343.0  </a:t>
            </a:r>
          </a:p>
          <a:p>
            <a:r>
              <a:rPr lang="en-ID" sz="1400" dirty="0"/>
              <a:t> Max.   	:2023-04-11   Max.   :534.0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153779-3FE7-C71A-2BEE-EAD44CF83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897" y="699950"/>
            <a:ext cx="3982006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8980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{E57B17B2-5DE2-4CB0-8F60-B673B5E0E6C6}tf78504181_win32</Template>
  <TotalTime>656</TotalTime>
  <Words>625</Words>
  <Application>Microsoft Office PowerPoint</Application>
  <PresentationFormat>Widescreen</PresentationFormat>
  <Paragraphs>133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Avenir Next LT Pro</vt:lpstr>
      <vt:lpstr>Calibri</vt:lpstr>
      <vt:lpstr>Tw Cen MT</vt:lpstr>
      <vt:lpstr>ShapesVTI</vt:lpstr>
      <vt:lpstr>Time-series analysis using RStudio</vt:lpstr>
      <vt:lpstr>Datasets</vt:lpstr>
      <vt:lpstr>J17 San Antonio</vt:lpstr>
      <vt:lpstr>J17 San Antonio</vt:lpstr>
      <vt:lpstr>J17 Data Aggregate</vt:lpstr>
      <vt:lpstr>ACF and PACF for J17 data</vt:lpstr>
      <vt:lpstr>Decompose J17 data</vt:lpstr>
      <vt:lpstr>Comal</vt:lpstr>
      <vt:lpstr>Comal</vt:lpstr>
      <vt:lpstr>Comal Data Aggregate</vt:lpstr>
      <vt:lpstr>ACF and PACF for Comal data</vt:lpstr>
      <vt:lpstr>Decompose Comal data</vt:lpstr>
      <vt:lpstr>San Marcos</vt:lpstr>
      <vt:lpstr>San Marcos Data Aggregate</vt:lpstr>
      <vt:lpstr>ACF and PACF for San Marcos Data</vt:lpstr>
      <vt:lpstr>Decompose San Marcos data</vt:lpstr>
      <vt:lpstr>Cross Correlation Function</vt:lpstr>
      <vt:lpstr>Cross Correlation Function</vt:lpstr>
      <vt:lpstr>Cross Correlation Function</vt:lpstr>
      <vt:lpstr>Cross Correlation Function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Shapes</dc:title>
  <dc:creator>Arip S Nur</dc:creator>
  <cp:lastModifiedBy>Arip S Nur</cp:lastModifiedBy>
  <cp:revision>21</cp:revision>
  <dcterms:created xsi:type="dcterms:W3CDTF">2023-04-15T21:02:59Z</dcterms:created>
  <dcterms:modified xsi:type="dcterms:W3CDTF">2023-04-20T20:11:54Z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