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3" r:id="rId3"/>
    <p:sldMasterId id="2147483694" r:id="rId4"/>
  </p:sldMasterIdLst>
  <p:notesMasterIdLst>
    <p:notesMasterId r:id="rId26"/>
  </p:notesMasterIdLst>
  <p:sldIdLst>
    <p:sldId id="258" r:id="rId5"/>
    <p:sldId id="262" r:id="rId6"/>
    <p:sldId id="305" r:id="rId7"/>
    <p:sldId id="306" r:id="rId8"/>
    <p:sldId id="308" r:id="rId9"/>
    <p:sldId id="269" r:id="rId10"/>
    <p:sldId id="261" r:id="rId11"/>
    <p:sldId id="299" r:id="rId12"/>
    <p:sldId id="302" r:id="rId13"/>
    <p:sldId id="303" r:id="rId14"/>
    <p:sldId id="294" r:id="rId15"/>
    <p:sldId id="310" r:id="rId16"/>
    <p:sldId id="260" r:id="rId17"/>
    <p:sldId id="263" r:id="rId18"/>
    <p:sldId id="293" r:id="rId19"/>
    <p:sldId id="274" r:id="rId20"/>
    <p:sldId id="300" r:id="rId21"/>
    <p:sldId id="304" r:id="rId22"/>
    <p:sldId id="291" r:id="rId23"/>
    <p:sldId id="30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27D433-A7E9-4DAD-BF44-2559E7903F52}">
          <p14:sldIdLst>
            <p14:sldId id="258"/>
            <p14:sldId id="262"/>
            <p14:sldId id="305"/>
            <p14:sldId id="306"/>
            <p14:sldId id="308"/>
            <p14:sldId id="269"/>
            <p14:sldId id="261"/>
            <p14:sldId id="299"/>
            <p14:sldId id="302"/>
            <p14:sldId id="303"/>
            <p14:sldId id="294"/>
            <p14:sldId id="310"/>
            <p14:sldId id="260"/>
            <p14:sldId id="263"/>
            <p14:sldId id="293"/>
            <p14:sldId id="274"/>
            <p14:sldId id="300"/>
            <p14:sldId id="304"/>
            <p14:sldId id="291"/>
            <p14:sldId id="309"/>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 Ram Raja A" initials="ARRA" lastIdx="1" clrIdx="0">
    <p:extLst>
      <p:ext uri="{19B8F6BF-5375-455C-9EA6-DF929625EA0E}">
        <p15:presenceInfo xmlns:p15="http://schemas.microsoft.com/office/powerpoint/2012/main" userId="0cddcceadf0ce5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EA"/>
    <a:srgbClr val="00B5DD"/>
    <a:srgbClr val="CFD8DC"/>
    <a:srgbClr val="607D8B"/>
    <a:srgbClr val="0053A3"/>
    <a:srgbClr val="000000"/>
    <a:srgbClr val="EF2DE6"/>
    <a:srgbClr val="616671"/>
    <a:srgbClr val="ACB0B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30T13:46:38.109" idx="1">
    <p:pos x="7458" y="509"/>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A8DE3-03CD-4ABD-A41B-DC37B1B34BA7}" type="datetimeFigureOut">
              <a:rPr lang="en-IN" smtClean="0"/>
              <a:t>08-06-2022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3D177-03B8-4C89-9346-29FA9357741D}" type="slidenum">
              <a:rPr lang="en-IN" smtClean="0"/>
              <a:t>‹#›</a:t>
            </a:fld>
            <a:endParaRPr lang="en-IN" dirty="0"/>
          </a:p>
        </p:txBody>
      </p:sp>
    </p:spTree>
    <p:extLst>
      <p:ext uri="{BB962C8B-B14F-4D97-AF65-F5344CB8AC3E}">
        <p14:creationId xmlns:p14="http://schemas.microsoft.com/office/powerpoint/2010/main" val="232974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bf1dbd17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bf1dbd17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918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8762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846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5"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596"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97" name="Date Placeholder 3"/>
          <p:cNvSpPr>
            <a:spLocks noGrp="1"/>
          </p:cNvSpPr>
          <p:nvPr>
            <p:ph type="dt" sz="half" idx="10"/>
          </p:nvPr>
        </p:nvSpPr>
        <p:spPr/>
        <p:txBody>
          <a:bodyPr/>
          <a:lstStyle/>
          <a:p>
            <a:endParaRPr lang="en-US" dirty="0"/>
          </a:p>
        </p:txBody>
      </p:sp>
      <p:sp>
        <p:nvSpPr>
          <p:cNvPr id="1048598" name="Footer Placeholder 4"/>
          <p:cNvSpPr>
            <a:spLocks noGrp="1"/>
          </p:cNvSpPr>
          <p:nvPr>
            <p:ph type="ftr" sz="quarter" idx="11"/>
          </p:nvPr>
        </p:nvSpPr>
        <p:spPr/>
        <p:txBody>
          <a:bodyPr/>
          <a:lstStyle/>
          <a:p>
            <a:endParaRPr lang="en-US" dirty="0"/>
          </a:p>
        </p:txBody>
      </p:sp>
      <p:sp>
        <p:nvSpPr>
          <p:cNvPr id="1048599" name="Slide Number Placeholder 5"/>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391137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endParaRPr lang="en-US" dirty="0"/>
          </a:p>
        </p:txBody>
      </p:sp>
      <p:sp>
        <p:nvSpPr>
          <p:cNvPr id="1048638" name="Footer Placeholder 4"/>
          <p:cNvSpPr>
            <a:spLocks noGrp="1"/>
          </p:cNvSpPr>
          <p:nvPr>
            <p:ph type="ftr" sz="quarter" idx="11"/>
          </p:nvPr>
        </p:nvSpPr>
        <p:spPr/>
        <p:txBody>
          <a:bodyPr/>
          <a:lstStyle/>
          <a:p>
            <a:endParaRPr lang="en-US" dirty="0"/>
          </a:p>
        </p:txBody>
      </p:sp>
      <p:sp>
        <p:nvSpPr>
          <p:cNvPr id="1048639" name="Slide Number Placeholder 5"/>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329725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4"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1048625"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Date Placeholder 3"/>
          <p:cNvSpPr>
            <a:spLocks noGrp="1"/>
          </p:cNvSpPr>
          <p:nvPr>
            <p:ph type="dt" sz="half" idx="10"/>
          </p:nvPr>
        </p:nvSpPr>
        <p:spPr/>
        <p:txBody>
          <a:bodyPr/>
          <a:lstStyle/>
          <a:p>
            <a:endParaRPr lang="en-US" dirty="0"/>
          </a:p>
        </p:txBody>
      </p:sp>
      <p:sp>
        <p:nvSpPr>
          <p:cNvPr id="1048627" name="Footer Placeholder 4"/>
          <p:cNvSpPr>
            <a:spLocks noGrp="1"/>
          </p:cNvSpPr>
          <p:nvPr>
            <p:ph type="ftr" sz="quarter" idx="11"/>
          </p:nvPr>
        </p:nvSpPr>
        <p:spPr/>
        <p:txBody>
          <a:bodyPr/>
          <a:lstStyle/>
          <a:p>
            <a:endParaRPr lang="en-US" dirty="0"/>
          </a:p>
        </p:txBody>
      </p:sp>
      <p:sp>
        <p:nvSpPr>
          <p:cNvPr id="1048628" name="Slide Number Placeholder 5"/>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489714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132533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endParaRPr/>
          </a:p>
        </p:txBody>
      </p:sp>
    </p:spTree>
    <p:extLst>
      <p:ext uri="{BB962C8B-B14F-4D97-AF65-F5344CB8AC3E}">
        <p14:creationId xmlns:p14="http://schemas.microsoft.com/office/powerpoint/2010/main" val="221249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endParaRP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04010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13951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9726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endParaRP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5400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5646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153810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874935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499787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 name="Google Shape;18;p4"/>
          <p:cNvSpPr/>
          <p:nvPr/>
        </p:nvSpPr>
        <p:spPr>
          <a:xfrm rot="5400000">
            <a:off x="-404500" y="1236540"/>
            <a:ext cx="1888400" cy="10796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 name="Google Shape;19;p4"/>
          <p:cNvSpPr txBox="1">
            <a:spLocks noGrp="1"/>
          </p:cNvSpPr>
          <p:nvPr>
            <p:ph type="body" idx="1"/>
          </p:nvPr>
        </p:nvSpPr>
        <p:spPr>
          <a:xfrm>
            <a:off x="1385400" y="1371100"/>
            <a:ext cx="6323600" cy="4773200"/>
          </a:xfrm>
          <a:prstGeom prst="rect">
            <a:avLst/>
          </a:prstGeom>
        </p:spPr>
        <p:txBody>
          <a:bodyPr spcFirstLastPara="1" wrap="square" lIns="0" tIns="0" rIns="0" bIns="0" anchor="t" anchorCtr="0">
            <a:noAutofit/>
          </a:bodyPr>
          <a:lstStyle>
            <a:lvl1pPr marL="609585" lvl="0" indent="-575719" rtl="0">
              <a:spcBef>
                <a:spcPts val="800"/>
              </a:spcBef>
              <a:spcAft>
                <a:spcPts val="0"/>
              </a:spcAft>
              <a:buClr>
                <a:schemeClr val="lt1"/>
              </a:buClr>
              <a:buSzPts val="3200"/>
              <a:buChar char="▸"/>
              <a:defRPr sz="4267">
                <a:solidFill>
                  <a:schemeClr val="lt1"/>
                </a:solidFill>
              </a:defRPr>
            </a:lvl1pPr>
            <a:lvl2pPr marL="1219170" lvl="1" indent="-575719" rtl="0">
              <a:spcBef>
                <a:spcPts val="800"/>
              </a:spcBef>
              <a:spcAft>
                <a:spcPts val="0"/>
              </a:spcAft>
              <a:buClr>
                <a:schemeClr val="lt1"/>
              </a:buClr>
              <a:buSzPts val="3200"/>
              <a:buChar char="▹"/>
              <a:defRPr sz="4267">
                <a:solidFill>
                  <a:schemeClr val="lt1"/>
                </a:solidFill>
              </a:defRPr>
            </a:lvl2pPr>
            <a:lvl3pPr marL="1828754" lvl="2" indent="-575719" rtl="0">
              <a:spcBef>
                <a:spcPts val="800"/>
              </a:spcBef>
              <a:spcAft>
                <a:spcPts val="0"/>
              </a:spcAft>
              <a:buClr>
                <a:schemeClr val="lt1"/>
              </a:buClr>
              <a:buSzPts val="3200"/>
              <a:buChar char="▹"/>
              <a:defRPr sz="4267">
                <a:solidFill>
                  <a:schemeClr val="lt1"/>
                </a:solidFill>
              </a:defRPr>
            </a:lvl3pPr>
            <a:lvl4pPr marL="2438339" lvl="3" indent="-575719" rtl="0">
              <a:spcBef>
                <a:spcPts val="800"/>
              </a:spcBef>
              <a:spcAft>
                <a:spcPts val="0"/>
              </a:spcAft>
              <a:buClr>
                <a:schemeClr val="lt1"/>
              </a:buClr>
              <a:buSzPts val="3200"/>
              <a:buChar char="▹"/>
              <a:defRPr sz="4267">
                <a:solidFill>
                  <a:schemeClr val="lt1"/>
                </a:solidFill>
              </a:defRPr>
            </a:lvl4pPr>
            <a:lvl5pPr marL="3047924" lvl="4" indent="-575719" rtl="0">
              <a:spcBef>
                <a:spcPts val="800"/>
              </a:spcBef>
              <a:spcAft>
                <a:spcPts val="0"/>
              </a:spcAft>
              <a:buClr>
                <a:schemeClr val="lt1"/>
              </a:buClr>
              <a:buSzPts val="3200"/>
              <a:buChar char="▹"/>
              <a:defRPr sz="4267">
                <a:solidFill>
                  <a:schemeClr val="lt1"/>
                </a:solidFill>
              </a:defRPr>
            </a:lvl5pPr>
            <a:lvl6pPr marL="3657509" lvl="5" indent="-575719" rtl="0">
              <a:spcBef>
                <a:spcPts val="800"/>
              </a:spcBef>
              <a:spcAft>
                <a:spcPts val="0"/>
              </a:spcAft>
              <a:buClr>
                <a:schemeClr val="lt1"/>
              </a:buClr>
              <a:buSzPts val="3200"/>
              <a:buChar char="▹"/>
              <a:defRPr sz="4267">
                <a:solidFill>
                  <a:schemeClr val="lt1"/>
                </a:solidFill>
              </a:defRPr>
            </a:lvl6pPr>
            <a:lvl7pPr marL="4267093" lvl="6" indent="-575719" rtl="0">
              <a:spcBef>
                <a:spcPts val="800"/>
              </a:spcBef>
              <a:spcAft>
                <a:spcPts val="0"/>
              </a:spcAft>
              <a:buClr>
                <a:schemeClr val="lt1"/>
              </a:buClr>
              <a:buSzPts val="3200"/>
              <a:buChar char="▹"/>
              <a:defRPr sz="4267">
                <a:solidFill>
                  <a:schemeClr val="lt1"/>
                </a:solidFill>
              </a:defRPr>
            </a:lvl7pPr>
            <a:lvl8pPr marL="4876678" lvl="7" indent="-575719" rtl="0">
              <a:spcBef>
                <a:spcPts val="800"/>
              </a:spcBef>
              <a:spcAft>
                <a:spcPts val="0"/>
              </a:spcAft>
              <a:buClr>
                <a:schemeClr val="lt1"/>
              </a:buClr>
              <a:buSzPts val="3200"/>
              <a:buChar char="▹"/>
              <a:defRPr sz="4267">
                <a:solidFill>
                  <a:schemeClr val="lt1"/>
                </a:solidFill>
              </a:defRPr>
            </a:lvl8pPr>
            <a:lvl9pPr marL="5486263" lvl="8" indent="-575719">
              <a:spcBef>
                <a:spcPts val="800"/>
              </a:spcBef>
              <a:spcAft>
                <a:spcPts val="0"/>
              </a:spcAft>
              <a:buClr>
                <a:schemeClr val="lt1"/>
              </a:buClr>
              <a:buSzPts val="3200"/>
              <a:buChar char="▹"/>
              <a:defRPr sz="4267">
                <a:solidFill>
                  <a:schemeClr val="lt1"/>
                </a:solidFill>
              </a:defRPr>
            </a:lvl9pPr>
          </a:lstStyle>
          <a:p>
            <a:endParaRPr/>
          </a:p>
        </p:txBody>
      </p:sp>
      <p:sp>
        <p:nvSpPr>
          <p:cNvPr id="20" name="Google Shape;20;p4"/>
          <p:cNvSpPr txBox="1"/>
          <p:nvPr/>
        </p:nvSpPr>
        <p:spPr>
          <a:xfrm>
            <a:off x="25400" y="1245033"/>
            <a:ext cx="7080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466" b="1">
                <a:solidFill>
                  <a:schemeClr val="accent2"/>
                </a:solidFill>
                <a:latin typeface="Raleway"/>
                <a:ea typeface="Raleway"/>
                <a:cs typeface="Raleway"/>
                <a:sym typeface="Raleway"/>
              </a:rPr>
              <a:t>“</a:t>
            </a:r>
            <a:endParaRPr sz="11466" b="1" dirty="0">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3246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52449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5241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7"/>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 name="Google Shape;38;p7"/>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6096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0" name="Google Shape;40;p7"/>
          <p:cNvSpPr txBox="1">
            <a:spLocks noGrp="1"/>
          </p:cNvSpPr>
          <p:nvPr>
            <p:ph type="body" idx="2"/>
          </p:nvPr>
        </p:nvSpPr>
        <p:spPr>
          <a:xfrm>
            <a:off x="43870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1" name="Google Shape;41;p7"/>
          <p:cNvSpPr txBox="1">
            <a:spLocks noGrp="1"/>
          </p:cNvSpPr>
          <p:nvPr>
            <p:ph type="body" idx="3"/>
          </p:nvPr>
        </p:nvSpPr>
        <p:spPr>
          <a:xfrm>
            <a:off x="81644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2" name="Google Shape;42;p7"/>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70231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 name="Google Shape;45;p8"/>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6" name="Google Shape;46;p8"/>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4863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9"/>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 name="Google Shape;50;p9"/>
          <p:cNvSpPr/>
          <p:nvPr/>
        </p:nvSpPr>
        <p:spPr>
          <a:xfrm rot="5400000">
            <a:off x="-133800" y="59316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1" name="Google Shape;51;p9"/>
          <p:cNvSpPr txBox="1">
            <a:spLocks noGrp="1"/>
          </p:cNvSpPr>
          <p:nvPr>
            <p:ph type="body" idx="1"/>
          </p:nvPr>
        </p:nvSpPr>
        <p:spPr>
          <a:xfrm>
            <a:off x="609600" y="5875079"/>
            <a:ext cx="109728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800"/>
              <a:buNone/>
              <a:defRPr sz="2400"/>
            </a:lvl1pPr>
          </a:lstStyle>
          <a:p>
            <a:endParaRPr/>
          </a:p>
        </p:txBody>
      </p:sp>
      <p:sp>
        <p:nvSpPr>
          <p:cNvPr id="52" name="Google Shape;52;p9"/>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51627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8" name="Google Shape;58;p11"/>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8261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715405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endParaRPr/>
          </a:p>
        </p:txBody>
      </p:sp>
    </p:spTree>
    <p:extLst>
      <p:ext uri="{BB962C8B-B14F-4D97-AF65-F5344CB8AC3E}">
        <p14:creationId xmlns:p14="http://schemas.microsoft.com/office/powerpoint/2010/main" val="340339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1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4" name="Date Placeholder 3"/>
          <p:cNvSpPr>
            <a:spLocks noGrp="1"/>
          </p:cNvSpPr>
          <p:nvPr>
            <p:ph type="dt" sz="half" idx="10"/>
          </p:nvPr>
        </p:nvSpPr>
        <p:spPr/>
        <p:txBody>
          <a:bodyPr/>
          <a:lstStyle/>
          <a:p>
            <a:endParaRPr lang="en-US" dirty="0"/>
          </a:p>
        </p:txBody>
      </p:sp>
      <p:sp>
        <p:nvSpPr>
          <p:cNvPr id="1048615" name="Footer Placeholder 4"/>
          <p:cNvSpPr>
            <a:spLocks noGrp="1"/>
          </p:cNvSpPr>
          <p:nvPr>
            <p:ph type="ftr" sz="quarter" idx="11"/>
          </p:nvPr>
        </p:nvSpPr>
        <p:spPr/>
        <p:txBody>
          <a:bodyPr/>
          <a:lstStyle/>
          <a:p>
            <a:endParaRPr lang="en-US" dirty="0"/>
          </a:p>
        </p:txBody>
      </p:sp>
      <p:sp>
        <p:nvSpPr>
          <p:cNvPr id="1048616" name="Slide Number Placeholder 5"/>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31488941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endParaRP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dirty="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84026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endParaRP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83578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81718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111853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endParaRP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38014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9046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p>
        </p:txBody>
      </p:sp>
      <p:sp>
        <p:nvSpPr>
          <p:cNvPr id="1048641"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Date Placeholder 4"/>
          <p:cNvSpPr>
            <a:spLocks noGrp="1"/>
          </p:cNvSpPr>
          <p:nvPr>
            <p:ph type="dt" sz="half" idx="10"/>
          </p:nvPr>
        </p:nvSpPr>
        <p:spPr/>
        <p:txBody>
          <a:bodyPr/>
          <a:lstStyle/>
          <a:p>
            <a:endParaRPr lang="en-US" dirty="0"/>
          </a:p>
        </p:txBody>
      </p:sp>
      <p:sp>
        <p:nvSpPr>
          <p:cNvPr id="1048644" name="Footer Placeholder 5"/>
          <p:cNvSpPr>
            <a:spLocks noGrp="1"/>
          </p:cNvSpPr>
          <p:nvPr>
            <p:ph type="ftr" sz="quarter" idx="11"/>
          </p:nvPr>
        </p:nvSpPr>
        <p:spPr/>
        <p:txBody>
          <a:bodyPr/>
          <a:lstStyle/>
          <a:p>
            <a:endParaRPr lang="en-US" dirty="0"/>
          </a:p>
        </p:txBody>
      </p:sp>
      <p:sp>
        <p:nvSpPr>
          <p:cNvPr id="1048645" name="Slide Number Placeholder 6"/>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662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p>
        </p:txBody>
      </p:sp>
      <p:sp>
        <p:nvSpPr>
          <p:cNvPr id="1048647" name="Text Placeholder 2"/>
          <p:cNvSpPr>
            <a:spLocks noGrp="1"/>
          </p:cNvSpPr>
          <p:nvPr>
            <p:ph type="body" idx="1"/>
          </p:nvPr>
        </p:nvSpPr>
        <p:spPr>
          <a:xfrm>
            <a:off x="609600" y="1535113"/>
            <a:ext cx="5386917"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8"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Text Placeholder 4"/>
          <p:cNvSpPr>
            <a:spLocks noGrp="1"/>
          </p:cNvSpPr>
          <p:nvPr>
            <p:ph type="body" sz="quarter" idx="3"/>
          </p:nvPr>
        </p:nvSpPr>
        <p:spPr>
          <a:xfrm>
            <a:off x="6193368" y="1535113"/>
            <a:ext cx="5389033"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0"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6"/>
          <p:cNvSpPr>
            <a:spLocks noGrp="1"/>
          </p:cNvSpPr>
          <p:nvPr>
            <p:ph type="dt" sz="half" idx="10"/>
          </p:nvPr>
        </p:nvSpPr>
        <p:spPr/>
        <p:txBody>
          <a:bodyPr/>
          <a:lstStyle/>
          <a:p>
            <a:endParaRPr lang="en-US" dirty="0"/>
          </a:p>
        </p:txBody>
      </p:sp>
      <p:sp>
        <p:nvSpPr>
          <p:cNvPr id="1048652" name="Footer Placeholder 7"/>
          <p:cNvSpPr>
            <a:spLocks noGrp="1"/>
          </p:cNvSpPr>
          <p:nvPr>
            <p:ph type="ftr" sz="quarter" idx="11"/>
          </p:nvPr>
        </p:nvSpPr>
        <p:spPr/>
        <p:txBody>
          <a:bodyPr/>
          <a:lstStyle/>
          <a:p>
            <a:endParaRPr lang="en-US" dirty="0"/>
          </a:p>
        </p:txBody>
      </p:sp>
      <p:sp>
        <p:nvSpPr>
          <p:cNvPr id="1048653" name="Slide Number Placeholder 8"/>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380371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a:t>Click to edit Master title style</a:t>
            </a:r>
          </a:p>
        </p:txBody>
      </p:sp>
      <p:sp>
        <p:nvSpPr>
          <p:cNvPr id="1048621" name="Date Placeholder 2"/>
          <p:cNvSpPr>
            <a:spLocks noGrp="1"/>
          </p:cNvSpPr>
          <p:nvPr>
            <p:ph type="dt" sz="half" idx="10"/>
          </p:nvPr>
        </p:nvSpPr>
        <p:spPr/>
        <p:txBody>
          <a:bodyPr/>
          <a:lstStyle/>
          <a:p>
            <a:endParaRPr lang="en-US" dirty="0"/>
          </a:p>
        </p:txBody>
      </p:sp>
      <p:sp>
        <p:nvSpPr>
          <p:cNvPr id="1048622" name="Footer Placeholder 3"/>
          <p:cNvSpPr>
            <a:spLocks noGrp="1"/>
          </p:cNvSpPr>
          <p:nvPr>
            <p:ph type="ftr" sz="quarter" idx="11"/>
          </p:nvPr>
        </p:nvSpPr>
        <p:spPr/>
        <p:txBody>
          <a:bodyPr/>
          <a:lstStyle/>
          <a:p>
            <a:endParaRPr lang="en-US" dirty="0"/>
          </a:p>
        </p:txBody>
      </p:sp>
      <p:sp>
        <p:nvSpPr>
          <p:cNvPr id="1048623" name="Slide Number Placeholder 4"/>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290878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4" name="Date Placeholder 1"/>
          <p:cNvSpPr>
            <a:spLocks noGrp="1"/>
          </p:cNvSpPr>
          <p:nvPr>
            <p:ph type="dt" sz="half" idx="10"/>
          </p:nvPr>
        </p:nvSpPr>
        <p:spPr/>
        <p:txBody>
          <a:bodyPr/>
          <a:lstStyle/>
          <a:p>
            <a:endParaRPr lang="en-US" dirty="0"/>
          </a:p>
        </p:txBody>
      </p:sp>
      <p:sp>
        <p:nvSpPr>
          <p:cNvPr id="1048655" name="Footer Placeholder 2"/>
          <p:cNvSpPr>
            <a:spLocks noGrp="1"/>
          </p:cNvSpPr>
          <p:nvPr>
            <p:ph type="ftr" sz="quarter" idx="11"/>
          </p:nvPr>
        </p:nvSpPr>
        <p:spPr/>
        <p:txBody>
          <a:bodyPr/>
          <a:lstStyle/>
          <a:p>
            <a:endParaRPr lang="en-US" dirty="0"/>
          </a:p>
        </p:txBody>
      </p:sp>
      <p:sp>
        <p:nvSpPr>
          <p:cNvPr id="1048656" name="Slide Number Placeholder 3"/>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207215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58"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0" name="Date Placeholder 4"/>
          <p:cNvSpPr>
            <a:spLocks noGrp="1"/>
          </p:cNvSpPr>
          <p:nvPr>
            <p:ph type="dt" sz="half" idx="10"/>
          </p:nvPr>
        </p:nvSpPr>
        <p:spPr/>
        <p:txBody>
          <a:bodyPr/>
          <a:lstStyle/>
          <a:p>
            <a:endParaRPr lang="en-US" dirty="0"/>
          </a:p>
        </p:txBody>
      </p:sp>
      <p:sp>
        <p:nvSpPr>
          <p:cNvPr id="1048661" name="Footer Placeholder 5"/>
          <p:cNvSpPr>
            <a:spLocks noGrp="1"/>
          </p:cNvSpPr>
          <p:nvPr>
            <p:ph type="ftr" sz="quarter" idx="11"/>
          </p:nvPr>
        </p:nvSpPr>
        <p:spPr/>
        <p:txBody>
          <a:bodyPr/>
          <a:lstStyle/>
          <a:p>
            <a:endParaRPr lang="en-US" dirty="0"/>
          </a:p>
        </p:txBody>
      </p:sp>
      <p:sp>
        <p:nvSpPr>
          <p:cNvPr id="1048662" name="Slide Number Placeholder 6"/>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18927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30"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631"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endParaRPr lang="en-US" dirty="0"/>
          </a:p>
        </p:txBody>
      </p:sp>
      <p:sp>
        <p:nvSpPr>
          <p:cNvPr id="1048633" name="Footer Placeholder 5"/>
          <p:cNvSpPr>
            <a:spLocks noGrp="1"/>
          </p:cNvSpPr>
          <p:nvPr>
            <p:ph type="ftr" sz="quarter" idx="11"/>
          </p:nvPr>
        </p:nvSpPr>
        <p:spPr/>
        <p:txBody>
          <a:bodyPr/>
          <a:lstStyle/>
          <a:p>
            <a:endParaRPr lang="en-US" dirty="0"/>
          </a:p>
        </p:txBody>
      </p:sp>
      <p:sp>
        <p:nvSpPr>
          <p:cNvPr id="1048634" name="Slide Number Placeholder 6"/>
          <p:cNvSpPr>
            <a:spLocks noGrp="1"/>
          </p:cNvSpPr>
          <p:nvPr>
            <p:ph type="sldNum" sz="quarter" idx="12"/>
          </p:nvPr>
        </p:nvSpPr>
        <p:spPr/>
        <p:txBody>
          <a:bodyPr/>
          <a:lstStyle/>
          <a:p>
            <a:fld id="{3A9D73B8-C487-40A4-ABEF-EF41E399B0DD}" type="slidenum">
              <a:rPr lang="en-US" smtClean="0"/>
              <a:t>‹#›</a:t>
            </a:fld>
            <a:endParaRPr lang="en-US" dirty="0"/>
          </a:p>
        </p:txBody>
      </p:sp>
    </p:spTree>
    <p:extLst>
      <p:ext uri="{BB962C8B-B14F-4D97-AF65-F5344CB8AC3E}">
        <p14:creationId xmlns:p14="http://schemas.microsoft.com/office/powerpoint/2010/main" val="78117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image" Target="../media/image1.png"/><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048579"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D73B8-C487-40A4-ABEF-EF41E399B0DD}" type="slidenum">
              <a:rPr lang="en-US" smtClean="0"/>
              <a:t>‹#›</a:t>
            </a:fld>
            <a:endParaRPr lang="en-US" dirty="0"/>
          </a:p>
        </p:txBody>
      </p:sp>
    </p:spTree>
    <p:extLst>
      <p:ext uri="{BB962C8B-B14F-4D97-AF65-F5344CB8AC3E}">
        <p14:creationId xmlns:p14="http://schemas.microsoft.com/office/powerpoint/2010/main" val="3835890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240578384"/>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7" r:id="rId3"/>
    <p:sldLayoutId id="2147483678" r:id="rId4"/>
    <p:sldLayoutId id="2147483680" r:id="rId5"/>
    <p:sldLayoutId id="2147483681" r:id="rId6"/>
    <p:sldLayoutId id="2147483682"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65954254"/>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3"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470704213"/>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16.gi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16F1438B-2840-744C-E3C9-9A614102F294}"/>
              </a:ext>
            </a:extLst>
          </p:cNvPr>
          <p:cNvSpPr/>
          <p:nvPr/>
        </p:nvSpPr>
        <p:spPr>
          <a:xfrm flipH="1">
            <a:off x="11438964" y="6131859"/>
            <a:ext cx="753036" cy="726141"/>
          </a:xfrm>
          <a:prstGeom prst="rtTriangle">
            <a:avLst/>
          </a:prstGeom>
          <a:solidFill>
            <a:srgbClr val="00B5DD"/>
          </a:solidFill>
          <a:ln>
            <a:no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endParaRPr lang="en-IN" dirty="0"/>
          </a:p>
        </p:txBody>
      </p:sp>
      <p:sp>
        <p:nvSpPr>
          <p:cNvPr id="1048587" name="TextBox 7"/>
          <p:cNvSpPr txBox="1"/>
          <p:nvPr/>
        </p:nvSpPr>
        <p:spPr>
          <a:xfrm>
            <a:off x="727851" y="3868751"/>
            <a:ext cx="5580884" cy="461665"/>
          </a:xfrm>
          <a:prstGeom prst="rect">
            <a:avLst/>
          </a:prstGeom>
        </p:spPr>
        <p:txBody>
          <a:bodyPr wrap="square" rtlCol="0">
            <a:spAutoFit/>
          </a:bodyPr>
          <a:lstStyle/>
          <a:p>
            <a:r>
              <a:rPr lang="en-US" sz="2400" b="1" dirty="0">
                <a:solidFill>
                  <a:srgbClr val="000000"/>
                </a:solidFill>
                <a:latin typeface="Calisto MT" panose="02040603050505030304" pitchFamily="18" charset="0"/>
                <a:cs typeface="Times New Roman" pitchFamily="18" charset="0"/>
              </a:rPr>
              <a:t>Batch Members:-</a:t>
            </a:r>
          </a:p>
        </p:txBody>
      </p:sp>
      <p:sp>
        <p:nvSpPr>
          <p:cNvPr id="1048588" name="TextBox 4"/>
          <p:cNvSpPr txBox="1"/>
          <p:nvPr/>
        </p:nvSpPr>
        <p:spPr>
          <a:xfrm>
            <a:off x="6691798" y="4268176"/>
            <a:ext cx="4666485" cy="2169825"/>
          </a:xfrm>
          <a:prstGeom prst="rect">
            <a:avLst/>
          </a:prstGeom>
          <a:noFill/>
        </p:spPr>
        <p:txBody>
          <a:bodyPr wrap="square" rtlCol="0">
            <a:spAutoFit/>
          </a:bodyPr>
          <a:lstStyle/>
          <a:p>
            <a:pPr algn="ctr">
              <a:lnSpc>
                <a:spcPct val="150000"/>
              </a:lnSpc>
              <a:spcBef>
                <a:spcPct val="0"/>
              </a:spcBef>
            </a:pPr>
            <a:r>
              <a:rPr lang="en-US" b="1" dirty="0">
                <a:solidFill>
                  <a:prstClr val="black"/>
                </a:solidFill>
                <a:latin typeface="Times New Roman" pitchFamily="18" charset="0"/>
                <a:cs typeface="Times New Roman" pitchFamily="18" charset="0"/>
              </a:rPr>
              <a:t>UNDER THE GUIDANCE OF</a:t>
            </a:r>
          </a:p>
          <a:p>
            <a:pPr algn="ctr">
              <a:spcBef>
                <a:spcPct val="0"/>
              </a:spcBef>
            </a:pPr>
            <a:r>
              <a:rPr lang="pl-PL" b="1" dirty="0">
                <a:solidFill>
                  <a:prstClr val="black"/>
                </a:solidFill>
                <a:latin typeface="Times New Roman" pitchFamily="18" charset="0"/>
                <a:cs typeface="Times New Roman" pitchFamily="18" charset="0"/>
              </a:rPr>
              <a:t>Dr .R. ILANGO,</a:t>
            </a:r>
            <a:r>
              <a:rPr lang="en-IN" b="1" dirty="0">
                <a:solidFill>
                  <a:prstClr val="black"/>
                </a:solidFill>
                <a:latin typeface="Times New Roman" pitchFamily="18" charset="0"/>
                <a:cs typeface="Times New Roman" pitchFamily="18" charset="0"/>
              </a:rPr>
              <a:t> </a:t>
            </a:r>
            <a:r>
              <a:rPr lang="pl-PL" b="1" dirty="0">
                <a:solidFill>
                  <a:prstClr val="black"/>
                </a:solidFill>
                <a:latin typeface="Times New Roman" pitchFamily="18" charset="0"/>
                <a:cs typeface="Times New Roman" pitchFamily="18" charset="0"/>
              </a:rPr>
              <a:t>M.Tech.,</a:t>
            </a:r>
            <a:r>
              <a:rPr lang="en-IN" b="1" dirty="0">
                <a:solidFill>
                  <a:prstClr val="black"/>
                </a:solidFill>
                <a:latin typeface="Times New Roman" pitchFamily="18" charset="0"/>
                <a:cs typeface="Times New Roman" pitchFamily="18" charset="0"/>
              </a:rPr>
              <a:t> </a:t>
            </a:r>
            <a:r>
              <a:rPr lang="pl-PL" b="1" dirty="0">
                <a:solidFill>
                  <a:prstClr val="black"/>
                </a:solidFill>
                <a:latin typeface="Times New Roman" pitchFamily="18" charset="0"/>
                <a:cs typeface="Times New Roman" pitchFamily="18" charset="0"/>
              </a:rPr>
              <a:t>Ph.D.,</a:t>
            </a:r>
            <a:endParaRPr lang="en-IN" b="1" dirty="0">
              <a:solidFill>
                <a:prstClr val="black"/>
              </a:solidFill>
              <a:latin typeface="Times New Roman" pitchFamily="18" charset="0"/>
              <a:cs typeface="Times New Roman" pitchFamily="18" charset="0"/>
            </a:endParaRPr>
          </a:p>
          <a:p>
            <a:pPr algn="ctr">
              <a:spcBef>
                <a:spcPct val="0"/>
              </a:spcBef>
            </a:pPr>
            <a:r>
              <a:rPr lang="en-US" b="1" dirty="0">
                <a:solidFill>
                  <a:srgbClr val="FF0000"/>
                </a:solidFill>
                <a:latin typeface="Times New Roman" pitchFamily="18" charset="0"/>
                <a:cs typeface="Times New Roman" pitchFamily="18" charset="0"/>
              </a:rPr>
              <a:t>Professor</a:t>
            </a:r>
          </a:p>
          <a:p>
            <a:pPr algn="ctr">
              <a:spcBef>
                <a:spcPct val="0"/>
              </a:spcBef>
            </a:pPr>
            <a:r>
              <a:rPr lang="en-US" b="1" dirty="0">
                <a:solidFill>
                  <a:prstClr val="black"/>
                </a:solidFill>
                <a:latin typeface="Times New Roman" pitchFamily="18" charset="0"/>
                <a:cs typeface="Times New Roman" pitchFamily="18" charset="0"/>
              </a:rPr>
              <a:t>Electrical  and  Electronics  Engineering</a:t>
            </a:r>
          </a:p>
          <a:p>
            <a:pPr algn="ctr">
              <a:spcBef>
                <a:spcPct val="0"/>
              </a:spcBef>
            </a:pPr>
            <a:r>
              <a:rPr lang="en-US" b="1" dirty="0">
                <a:solidFill>
                  <a:prstClr val="black"/>
                </a:solidFill>
                <a:latin typeface="Times New Roman" pitchFamily="18" charset="0"/>
                <a:cs typeface="Times New Roman" pitchFamily="18" charset="0"/>
              </a:rPr>
              <a:t>K. Ramakrishnan College of Engineering,</a:t>
            </a:r>
          </a:p>
          <a:p>
            <a:pPr algn="ctr">
              <a:spcBef>
                <a:spcPct val="0"/>
              </a:spcBef>
            </a:pPr>
            <a:r>
              <a:rPr lang="en-US" b="1" dirty="0">
                <a:solidFill>
                  <a:prstClr val="black"/>
                </a:solidFill>
                <a:latin typeface="Times New Roman" pitchFamily="18" charset="0"/>
                <a:cs typeface="Times New Roman" pitchFamily="18" charset="0"/>
              </a:rPr>
              <a:t>An Autonomous Institution </a:t>
            </a:r>
          </a:p>
          <a:p>
            <a:pPr algn="ctr">
              <a:spcBef>
                <a:spcPct val="0"/>
              </a:spcBef>
            </a:pPr>
            <a:r>
              <a:rPr lang="en-US" b="1" dirty="0">
                <a:solidFill>
                  <a:prstClr val="black"/>
                </a:solidFill>
                <a:latin typeface="Times New Roman" pitchFamily="18" charset="0"/>
                <a:cs typeface="Times New Roman" pitchFamily="18" charset="0"/>
              </a:rPr>
              <a:t>Samayapuram, Tiruchirappalli – 621 112</a:t>
            </a:r>
            <a:endParaRPr lang="en-IN" dirty="0">
              <a:solidFill>
                <a:prstClr val="black"/>
              </a:solidFill>
              <a:latin typeface="Times New Roman" pitchFamily="18" charset="0"/>
              <a:cs typeface="Times New Roman" pitchFamily="18" charset="0"/>
            </a:endParaRPr>
          </a:p>
        </p:txBody>
      </p:sp>
      <p:sp>
        <p:nvSpPr>
          <p:cNvPr id="14" name="Google Shape;1014;p22">
            <a:extLst>
              <a:ext uri="{FF2B5EF4-FFF2-40B4-BE49-F238E27FC236}">
                <a16:creationId xmlns:a16="http://schemas.microsoft.com/office/drawing/2014/main" id="{52305BA8-2601-4EF6-A405-3E9922EB5C57}"/>
              </a:ext>
            </a:extLst>
          </p:cNvPr>
          <p:cNvSpPr txBox="1">
            <a:spLocks/>
          </p:cNvSpPr>
          <p:nvPr/>
        </p:nvSpPr>
        <p:spPr>
          <a:xfrm>
            <a:off x="934393" y="3274844"/>
            <a:ext cx="10748683" cy="391160"/>
          </a:xfrm>
          <a:prstGeom prst="rect">
            <a:avLst/>
          </a:prstGeom>
          <a:solidFill>
            <a:srgbClr val="0091EA">
              <a:alpha val="50000"/>
            </a:srgb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1" vert="horz" wrap="square"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5000"/>
              </a:lnSpc>
              <a:spcBef>
                <a:spcPts val="0"/>
              </a:spcBef>
            </a:pPr>
            <a:r>
              <a:rPr lang="en-US" sz="2000" b="1" dirty="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SELF-BALANCING BICYCLE USING REACTING WHEEL WITH IMPROVING STABILITY</a:t>
            </a:r>
            <a:endParaRPr lang="en-US" sz="3600" b="1" dirty="0">
              <a:solidFill>
                <a:schemeClr val="bg1">
                  <a:lumMod val="95000"/>
                </a:schemeClr>
              </a:solidFill>
              <a:effectLst>
                <a:outerShdw blurRad="38100" dist="38100" dir="2700000" algn="tl">
                  <a:srgbClr val="000000">
                    <a:alpha val="43137"/>
                  </a:srgbClr>
                </a:outerShdw>
              </a:effectLst>
              <a:highlight>
                <a:schemeClr val="accent1"/>
              </a:highlight>
              <a:latin typeface="Times New Roman" panose="02020603050405020304" pitchFamily="18" charset="0"/>
              <a:cs typeface="Times New Roman" panose="02020603050405020304" pitchFamily="18" charset="0"/>
            </a:endParaRPr>
          </a:p>
        </p:txBody>
      </p:sp>
      <p:pic>
        <p:nvPicPr>
          <p:cNvPr id="2078" name="Picture 30" descr="K.Ramakrishnan College of Engineering, Trichy :: KRCE">
            <a:extLst>
              <a:ext uri="{FF2B5EF4-FFF2-40B4-BE49-F238E27FC236}">
                <a16:creationId xmlns:a16="http://schemas.microsoft.com/office/drawing/2014/main" id="{89C9587B-A5E3-4672-89BE-461A8F436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840" y="81379"/>
            <a:ext cx="8067040" cy="282346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7DA9265-2BD4-348B-BA6F-6045424DD575}"/>
              </a:ext>
            </a:extLst>
          </p:cNvPr>
          <p:cNvSpPr>
            <a:spLocks noGrp="1"/>
          </p:cNvSpPr>
          <p:nvPr>
            <p:ph type="sldNum" sz="quarter" idx="12"/>
          </p:nvPr>
        </p:nvSpPr>
        <p:spPr>
          <a:xfrm>
            <a:off x="9347200" y="6494929"/>
            <a:ext cx="2844800" cy="365125"/>
          </a:xfrm>
        </p:spPr>
        <p:txBody>
          <a:bodyPr/>
          <a:lstStyle/>
          <a:p>
            <a:fld id="{3A9D73B8-C487-40A4-ABEF-EF41E399B0DD}" type="slidenum">
              <a:rPr lang="en-US" sz="1720" b="1" smtClean="0">
                <a:solidFill>
                  <a:schemeClr val="bg1"/>
                </a:solidFill>
                <a:latin typeface="Source Sans Pro" panose="020B0503030403020204" pitchFamily="34" charset="0"/>
                <a:ea typeface="Source Sans Pro" panose="020B0503030403020204" pitchFamily="34" charset="0"/>
              </a:rPr>
              <a:t>1</a:t>
            </a:fld>
            <a:endParaRPr lang="en-US" sz="1720" b="1" dirty="0">
              <a:solidFill>
                <a:schemeClr val="bg1"/>
              </a:solidFill>
              <a:latin typeface="Source Sans Pro" panose="020B0503030403020204" pitchFamily="34" charset="0"/>
              <a:ea typeface="Source Sans Pro" panose="020B0503030403020204" pitchFamily="34" charset="0"/>
            </a:endParaRPr>
          </a:p>
        </p:txBody>
      </p:sp>
      <p:graphicFrame>
        <p:nvGraphicFramePr>
          <p:cNvPr id="3" name="Table 2">
            <a:extLst>
              <a:ext uri="{FF2B5EF4-FFF2-40B4-BE49-F238E27FC236}">
                <a16:creationId xmlns:a16="http://schemas.microsoft.com/office/drawing/2014/main" id="{902DA578-490F-FA76-EFE9-F71E0076BC42}"/>
              </a:ext>
            </a:extLst>
          </p:cNvPr>
          <p:cNvGraphicFramePr>
            <a:graphicFrameLocks noGrp="1"/>
          </p:cNvGraphicFramePr>
          <p:nvPr>
            <p:extLst>
              <p:ext uri="{D42A27DB-BD31-4B8C-83A1-F6EECF244321}">
                <p14:modId xmlns:p14="http://schemas.microsoft.com/office/powerpoint/2010/main" val="550231640"/>
              </p:ext>
            </p:extLst>
          </p:nvPr>
        </p:nvGraphicFramePr>
        <p:xfrm>
          <a:off x="833717" y="4472084"/>
          <a:ext cx="5091954" cy="2169824"/>
        </p:xfrm>
        <a:graphic>
          <a:graphicData uri="http://schemas.openxmlformats.org/drawingml/2006/table">
            <a:tbl>
              <a:tblPr firstRow="1" bandRow="1">
                <a:tableStyleId>{2D5ABB26-0587-4C30-8999-92F81FD0307C}</a:tableStyleId>
              </a:tblPr>
              <a:tblGrid>
                <a:gridCol w="3057533">
                  <a:extLst>
                    <a:ext uri="{9D8B030D-6E8A-4147-A177-3AD203B41FA5}">
                      <a16:colId xmlns:a16="http://schemas.microsoft.com/office/drawing/2014/main" val="1044587097"/>
                    </a:ext>
                  </a:extLst>
                </a:gridCol>
                <a:gridCol w="2034421">
                  <a:extLst>
                    <a:ext uri="{9D8B030D-6E8A-4147-A177-3AD203B41FA5}">
                      <a16:colId xmlns:a16="http://schemas.microsoft.com/office/drawing/2014/main" val="2664180060"/>
                    </a:ext>
                  </a:extLst>
                </a:gridCol>
              </a:tblGrid>
              <a:tr h="422504">
                <a:tc>
                  <a:txBody>
                    <a:bodyPr/>
                    <a:lstStyle/>
                    <a:p>
                      <a:pPr marL="31750">
                        <a:lnSpc>
                          <a:spcPts val="1770"/>
                        </a:lnSpc>
                        <a:spcBef>
                          <a:spcPts val="425"/>
                        </a:spcBef>
                        <a:spcAft>
                          <a:spcPts val="0"/>
                        </a:spcAft>
                      </a:pPr>
                      <a:r>
                        <a:rPr lang="en-US" sz="1800" b="1" dirty="0">
                          <a:effectLst/>
                          <a:latin typeface="Times New Roman" panose="02020603050405020304" pitchFamily="18" charset="0"/>
                          <a:cs typeface="Times New Roman" panose="02020603050405020304" pitchFamily="18" charset="0"/>
                        </a:rPr>
                        <a:t>A. ARI RAM RAJA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1115" algn="l">
                        <a:lnSpc>
                          <a:spcPts val="1770"/>
                        </a:lnSpc>
                        <a:spcBef>
                          <a:spcPts val="425"/>
                        </a:spcBef>
                        <a:spcAft>
                          <a:spcPts val="0"/>
                        </a:spcAft>
                      </a:pPr>
                      <a:r>
                        <a:rPr lang="en-US" sz="1800" b="1" dirty="0">
                          <a:effectLst/>
                          <a:latin typeface="Times New Roman" panose="02020603050405020304" pitchFamily="18" charset="0"/>
                          <a:cs typeface="Times New Roman" panose="02020603050405020304" pitchFamily="18" charset="0"/>
                        </a:rPr>
                        <a:t>(811519105301)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69372964"/>
                  </a:ext>
                </a:extLst>
              </a:tr>
              <a:tr h="470250">
                <a:tc>
                  <a:txBody>
                    <a:bodyPr/>
                    <a:lstStyle/>
                    <a:p>
                      <a:pPr marL="31750">
                        <a:spcBef>
                          <a:spcPts val="425"/>
                        </a:spcBef>
                      </a:pPr>
                      <a:r>
                        <a:rPr lang="en-US" sz="1800" b="1" dirty="0">
                          <a:effectLst/>
                          <a:latin typeface="Times New Roman" panose="02020603050405020304" pitchFamily="18" charset="0"/>
                          <a:cs typeface="Times New Roman" panose="02020603050405020304" pitchFamily="18" charset="0"/>
                        </a:rPr>
                        <a:t>M. GOKULA KRISHNAN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1115" algn="l">
                        <a:spcBef>
                          <a:spcPts val="425"/>
                        </a:spcBef>
                      </a:pPr>
                      <a:r>
                        <a:rPr lang="en-US" sz="1800" b="1" dirty="0">
                          <a:effectLst/>
                          <a:latin typeface="Times New Roman" panose="02020603050405020304" pitchFamily="18" charset="0"/>
                          <a:cs typeface="Times New Roman" panose="02020603050405020304" pitchFamily="18" charset="0"/>
                        </a:rPr>
                        <a:t>(811519105302)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45571327"/>
                  </a:ext>
                </a:extLst>
              </a:tr>
              <a:tr h="422504">
                <a:tc>
                  <a:txBody>
                    <a:bodyPr/>
                    <a:lstStyle/>
                    <a:p>
                      <a:pPr marL="31750">
                        <a:spcBef>
                          <a:spcPts val="425"/>
                        </a:spcBef>
                      </a:pPr>
                      <a:r>
                        <a:rPr lang="en-US" sz="1800" b="1">
                          <a:effectLst/>
                          <a:latin typeface="Times New Roman" panose="02020603050405020304" pitchFamily="18" charset="0"/>
                          <a:cs typeface="Times New Roman" panose="02020603050405020304" pitchFamily="18" charset="0"/>
                        </a:rPr>
                        <a:t>P. PREM KUMAR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1115" algn="l">
                        <a:spcBef>
                          <a:spcPts val="425"/>
                        </a:spcBef>
                      </a:pPr>
                      <a:r>
                        <a:rPr lang="en-US" sz="1800" b="1" dirty="0">
                          <a:effectLst/>
                          <a:latin typeface="Times New Roman" panose="02020603050405020304" pitchFamily="18" charset="0"/>
                          <a:cs typeface="Times New Roman" panose="02020603050405020304" pitchFamily="18" charset="0"/>
                        </a:rPr>
                        <a:t>(811519105305)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06730847"/>
                  </a:ext>
                </a:extLst>
              </a:tr>
              <a:tr h="432062">
                <a:tc>
                  <a:txBody>
                    <a:bodyPr/>
                    <a:lstStyle/>
                    <a:p>
                      <a:pPr marL="31750">
                        <a:lnSpc>
                          <a:spcPct val="115000"/>
                        </a:lnSpc>
                        <a:spcBef>
                          <a:spcPts val="425"/>
                        </a:spcBef>
                      </a:pPr>
                      <a:r>
                        <a:rPr lang="en-US" sz="1800" b="1" dirty="0">
                          <a:effectLst/>
                          <a:latin typeface="Times New Roman" panose="02020603050405020304" pitchFamily="18" charset="0"/>
                          <a:cs typeface="Times New Roman" panose="02020603050405020304" pitchFamily="18" charset="0"/>
                        </a:rPr>
                        <a:t>D. SRIRAM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1115" algn="l">
                        <a:lnSpc>
                          <a:spcPts val="1740"/>
                        </a:lnSpc>
                        <a:spcBef>
                          <a:spcPts val="425"/>
                        </a:spcBef>
                      </a:pPr>
                      <a:r>
                        <a:rPr lang="en-US" sz="1800" b="1" dirty="0">
                          <a:effectLst/>
                          <a:latin typeface="Times New Roman" panose="02020603050405020304" pitchFamily="18" charset="0"/>
                          <a:cs typeface="Times New Roman" panose="02020603050405020304" pitchFamily="18" charset="0"/>
                        </a:rPr>
                        <a:t>(811519105308)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78127814"/>
                  </a:ext>
                </a:extLst>
              </a:tr>
              <a:tr h="422504">
                <a:tc>
                  <a:txBody>
                    <a:bodyPr/>
                    <a:lstStyle/>
                    <a:p>
                      <a:pPr marL="31750">
                        <a:lnSpc>
                          <a:spcPct val="115000"/>
                        </a:lnSpc>
                        <a:spcBef>
                          <a:spcPts val="425"/>
                        </a:spcBef>
                      </a:pPr>
                      <a:r>
                        <a:rPr lang="en-US" sz="1800" b="1">
                          <a:effectLst/>
                          <a:latin typeface="Times New Roman" panose="02020603050405020304" pitchFamily="18" charset="0"/>
                          <a:cs typeface="Times New Roman" panose="02020603050405020304" pitchFamily="18" charset="0"/>
                        </a:rPr>
                        <a:t>C. LALITHRAJ</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1115" algn="l">
                        <a:lnSpc>
                          <a:spcPts val="1740"/>
                        </a:lnSpc>
                        <a:spcBef>
                          <a:spcPts val="425"/>
                        </a:spcBef>
                      </a:pPr>
                      <a:r>
                        <a:rPr lang="en-US" sz="1800" b="1" dirty="0">
                          <a:effectLst/>
                          <a:latin typeface="Times New Roman" panose="02020603050405020304" pitchFamily="18" charset="0"/>
                          <a:cs typeface="Times New Roman" panose="02020603050405020304" pitchFamily="18" charset="0"/>
                        </a:rPr>
                        <a:t>(811519105501)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8262555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6BAEA8-CC27-B32F-438D-CA9B596B3EC2}"/>
              </a:ext>
            </a:extLst>
          </p:cNvPr>
          <p:cNvPicPr>
            <a:picLocks noChangeAspect="1"/>
          </p:cNvPicPr>
          <p:nvPr/>
        </p:nvPicPr>
        <p:blipFill>
          <a:blip r:embed="rId2"/>
          <a:stretch>
            <a:fillRect/>
          </a:stretch>
        </p:blipFill>
        <p:spPr>
          <a:xfrm>
            <a:off x="11431699" y="6124510"/>
            <a:ext cx="762000" cy="733425"/>
          </a:xfrm>
          <a:prstGeom prst="rect">
            <a:avLst/>
          </a:prstGeom>
        </p:spPr>
      </p:pic>
      <p:sp>
        <p:nvSpPr>
          <p:cNvPr id="8" name="Rectangle: Rounded Corners 7">
            <a:extLst>
              <a:ext uri="{FF2B5EF4-FFF2-40B4-BE49-F238E27FC236}">
                <a16:creationId xmlns:a16="http://schemas.microsoft.com/office/drawing/2014/main" id="{BE5E2214-3440-4DA7-9618-F499E68792A6}"/>
              </a:ext>
            </a:extLst>
          </p:cNvPr>
          <p:cNvSpPr/>
          <p:nvPr/>
        </p:nvSpPr>
        <p:spPr>
          <a:xfrm>
            <a:off x="770965" y="1888816"/>
            <a:ext cx="5244353" cy="251011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E7BC51E0-1F79-4A81-9EE0-B489847BE666}"/>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PWM SPEED CONTROL</a:t>
            </a:r>
          </a:p>
        </p:txBody>
      </p:sp>
      <p:sp>
        <p:nvSpPr>
          <p:cNvPr id="4" name="Slide Number Placeholder 3">
            <a:extLst>
              <a:ext uri="{FF2B5EF4-FFF2-40B4-BE49-F238E27FC236}">
                <a16:creationId xmlns:a16="http://schemas.microsoft.com/office/drawing/2014/main" id="{CBE7653D-BB22-427C-9698-941B962F69DA}"/>
              </a:ext>
            </a:extLst>
          </p:cNvPr>
          <p:cNvSpPr>
            <a:spLocks noGrp="1"/>
          </p:cNvSpPr>
          <p:nvPr>
            <p:ph type="sldNum" idx="12"/>
          </p:nvPr>
        </p:nvSpPr>
        <p:spPr>
          <a:xfrm>
            <a:off x="11431699" y="6422782"/>
            <a:ext cx="731600" cy="524800"/>
          </a:xfrm>
        </p:spPr>
        <p:txBody>
          <a:bodyPr/>
          <a:lstStyle/>
          <a:p>
            <a:fld id="{00000000-1234-1234-1234-123412341234}" type="slidenum">
              <a:rPr lang="en" smtClean="0">
                <a:solidFill>
                  <a:schemeClr val="bg1"/>
                </a:solidFill>
              </a:rPr>
              <a:pPr/>
              <a:t>10</a:t>
            </a:fld>
            <a:endParaRPr lang="en" dirty="0">
              <a:solidFill>
                <a:schemeClr val="bg1"/>
              </a:solidFill>
            </a:endParaRPr>
          </a:p>
        </p:txBody>
      </p:sp>
      <p:pic>
        <p:nvPicPr>
          <p:cNvPr id="5" name="Picture 4">
            <a:extLst>
              <a:ext uri="{FF2B5EF4-FFF2-40B4-BE49-F238E27FC236}">
                <a16:creationId xmlns:a16="http://schemas.microsoft.com/office/drawing/2014/main" id="{A0F58013-54E4-4A92-ADCF-4FD3AA6860C2}"/>
              </a:ext>
            </a:extLst>
          </p:cNvPr>
          <p:cNvPicPr>
            <a:picLocks noChangeAspect="1"/>
          </p:cNvPicPr>
          <p:nvPr/>
        </p:nvPicPr>
        <p:blipFill>
          <a:blip r:embed="rId3"/>
          <a:stretch>
            <a:fillRect/>
          </a:stretch>
        </p:blipFill>
        <p:spPr>
          <a:xfrm>
            <a:off x="6104965" y="1535384"/>
            <a:ext cx="5716699" cy="3733441"/>
          </a:xfrm>
          <a:prstGeom prst="rect">
            <a:avLst/>
          </a:prstGeom>
        </p:spPr>
      </p:pic>
      <p:sp>
        <p:nvSpPr>
          <p:cNvPr id="7" name="TextBox 6">
            <a:extLst>
              <a:ext uri="{FF2B5EF4-FFF2-40B4-BE49-F238E27FC236}">
                <a16:creationId xmlns:a16="http://schemas.microsoft.com/office/drawing/2014/main" id="{63E2F1A4-6521-4725-9E77-7B2FFF31F9DD}"/>
              </a:ext>
            </a:extLst>
          </p:cNvPr>
          <p:cNvSpPr txBox="1"/>
          <p:nvPr/>
        </p:nvSpPr>
        <p:spPr>
          <a:xfrm>
            <a:off x="824754" y="2000961"/>
            <a:ext cx="5100918" cy="239797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One method that is often used for DC motor control using a microcontroller is Pulse Width Modulation (PWM) method. The speed of the electric motor depends on the modulator voltage. The greater the voltage, the faster the rotation of an electric motor. PWM is a good technique for controlling analog circuits of the motor drive with digital outputs from a microcontroller. </a:t>
            </a:r>
            <a:endParaRPr lang="en-IN" dirty="0">
              <a:latin typeface="Times New Roman" panose="02020603050405020304" pitchFamily="18" charset="0"/>
              <a:cs typeface="Times New Roman" panose="02020603050405020304" pitchFamily="18" charset="0"/>
            </a:endParaRPr>
          </a:p>
        </p:txBody>
      </p:sp>
      <p:pic>
        <p:nvPicPr>
          <p:cNvPr id="1026" name="Picture 2" descr="Pic Pic18f4550 Pwm | Pic">
            <a:extLst>
              <a:ext uri="{FF2B5EF4-FFF2-40B4-BE49-F238E27FC236}">
                <a16:creationId xmlns:a16="http://schemas.microsoft.com/office/drawing/2014/main" id="{DFDAAF0A-FBE6-83EE-0C1E-7C5F4F973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6502" y="5314066"/>
            <a:ext cx="2354312" cy="117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32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lt2"/>
          </a:fgClr>
          <a:bgClr>
            <a:schemeClr val="bg1"/>
          </a:bgClr>
        </a:pattFill>
        <a:effectLst/>
      </p:bgPr>
    </p:bg>
    <p:spTree>
      <p:nvGrpSpPr>
        <p:cNvPr id="1" name="Shape 1005"/>
        <p:cNvGrpSpPr/>
        <p:nvPr/>
      </p:nvGrpSpPr>
      <p:grpSpPr>
        <a:xfrm>
          <a:off x="0" y="0"/>
          <a:ext cx="0" cy="0"/>
          <a:chOff x="0" y="0"/>
          <a:chExt cx="0" cy="0"/>
        </a:xfrm>
      </p:grpSpPr>
      <p:pic>
        <p:nvPicPr>
          <p:cNvPr id="4" name="Picture 3">
            <a:extLst>
              <a:ext uri="{FF2B5EF4-FFF2-40B4-BE49-F238E27FC236}">
                <a16:creationId xmlns:a16="http://schemas.microsoft.com/office/drawing/2014/main" id="{B51E0244-A548-9A6D-AB7E-1DD464F9F29F}"/>
              </a:ext>
            </a:extLst>
          </p:cNvPr>
          <p:cNvPicPr>
            <a:picLocks noChangeAspect="1"/>
          </p:cNvPicPr>
          <p:nvPr/>
        </p:nvPicPr>
        <p:blipFill>
          <a:blip r:embed="rId3"/>
          <a:stretch>
            <a:fillRect/>
          </a:stretch>
        </p:blipFill>
        <p:spPr>
          <a:xfrm>
            <a:off x="11430000" y="6124575"/>
            <a:ext cx="762000" cy="733425"/>
          </a:xfrm>
          <a:prstGeom prst="rect">
            <a:avLst/>
          </a:prstGeom>
        </p:spPr>
      </p:pic>
      <p:sp>
        <p:nvSpPr>
          <p:cNvPr id="17" name="Google Shape;1027;p23">
            <a:extLst>
              <a:ext uri="{FF2B5EF4-FFF2-40B4-BE49-F238E27FC236}">
                <a16:creationId xmlns:a16="http://schemas.microsoft.com/office/drawing/2014/main" id="{DCA144DC-4AB1-4954-A107-84EFD20B4C5D}"/>
              </a:ext>
            </a:extLst>
          </p:cNvPr>
          <p:cNvSpPr/>
          <p:nvPr/>
        </p:nvSpPr>
        <p:spPr>
          <a:xfrm>
            <a:off x="457231" y="1652841"/>
            <a:ext cx="5994368" cy="1776159"/>
          </a:xfrm>
          <a:prstGeom prst="round2DiagRect">
            <a:avLst>
              <a:gd name="adj1" fmla="val 0"/>
              <a:gd name="adj2" fmla="val 17764"/>
            </a:avLst>
          </a:prstGeom>
          <a:solidFill>
            <a:schemeClr val="accent1"/>
          </a:solidFill>
          <a:ln>
            <a:noFill/>
          </a:ln>
          <a:effectLst>
            <a:outerShdw blurRad="63500" sx="102000" sy="102000" algn="ctr"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970;p42">
            <a:extLst>
              <a:ext uri="{FF2B5EF4-FFF2-40B4-BE49-F238E27FC236}">
                <a16:creationId xmlns:a16="http://schemas.microsoft.com/office/drawing/2014/main" id="{FCFD35A6-1339-45A1-BB22-DA204E77B758}"/>
              </a:ext>
            </a:extLst>
          </p:cNvPr>
          <p:cNvSpPr/>
          <p:nvPr/>
        </p:nvSpPr>
        <p:spPr>
          <a:xfrm>
            <a:off x="7087442" y="969400"/>
            <a:ext cx="3732958" cy="4730360"/>
          </a:xfrm>
          <a:prstGeom prst="rect">
            <a:avLst/>
          </a:prstGeom>
          <a:solidFill>
            <a:schemeClr val="lt2"/>
          </a:solidFill>
          <a:ln w="76200">
            <a:solidFill>
              <a:schemeClr val="tx1"/>
            </a:solidFill>
          </a:ln>
        </p:spPr>
        <p:txBody>
          <a:bodyPr spcFirstLastPara="1" wrap="square" lIns="91425" tIns="91425" rIns="1371600" bIns="91425" anchor="t" anchorCtr="0">
            <a:noAutofit/>
          </a:bodyPr>
          <a:lstStyle/>
          <a:p>
            <a:pPr marL="0" lvl="0" indent="0" algn="l" rtl="0">
              <a:spcBef>
                <a:spcPts val="0"/>
              </a:spcBef>
              <a:spcAft>
                <a:spcPts val="0"/>
              </a:spcAft>
              <a:buNone/>
            </a:pPr>
            <a:endParaRPr dirty="0">
              <a:solidFill>
                <a:schemeClr val="dk1"/>
              </a:solidFill>
              <a:latin typeface="Encode Sans Semi Condensed"/>
              <a:ea typeface="Encode Sans Semi Condensed"/>
              <a:cs typeface="Encode Sans Semi Condensed"/>
              <a:sym typeface="Encode Sans Semi Condensed"/>
            </a:endParaRPr>
          </a:p>
        </p:txBody>
      </p:sp>
      <p:sp>
        <p:nvSpPr>
          <p:cNvPr id="1006" name="Google Shape;1006;p21"/>
          <p:cNvSpPr txBox="1">
            <a:spLocks noGrp="1"/>
          </p:cNvSpPr>
          <p:nvPr>
            <p:ph type="title"/>
          </p:nvPr>
        </p:nvSpPr>
        <p:spPr>
          <a:xfrm>
            <a:off x="609600" y="909067"/>
            <a:ext cx="6177280" cy="828293"/>
          </a:xfrm>
          <a:prstGeom prst="rect">
            <a:avLst/>
          </a:prstGeom>
        </p:spPr>
        <p:txBody>
          <a:bodyPr spcFirstLastPara="1" wrap="square" lIns="0" tIns="0" rIns="0" bIns="0" anchor="t" anchorCtr="0">
            <a:no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MPU-6050 (Gyroscope)</a:t>
            </a:r>
          </a:p>
        </p:txBody>
      </p:sp>
      <p:sp>
        <p:nvSpPr>
          <p:cNvPr id="1007" name="Google Shape;1007;p21"/>
          <p:cNvSpPr txBox="1">
            <a:spLocks noGrp="1"/>
          </p:cNvSpPr>
          <p:nvPr>
            <p:ph type="body" idx="1"/>
          </p:nvPr>
        </p:nvSpPr>
        <p:spPr>
          <a:xfrm>
            <a:off x="609599" y="1727907"/>
            <a:ext cx="5709920" cy="1615947"/>
          </a:xfrm>
          <a:prstGeom prst="rect">
            <a:avLst/>
          </a:prstGeom>
          <a:ln>
            <a:noFill/>
          </a:ln>
        </p:spPr>
        <p:txBody>
          <a:bodyPr spcFirstLastPara="1" wrap="square" lIns="0" tIns="0" rIns="0" bIns="0" anchor="t" anchorCtr="0">
            <a:noAutofit/>
          </a:bodyPr>
          <a:lstStyle/>
          <a:p>
            <a:pPr marL="0" indent="0" algn="just">
              <a:buNone/>
            </a:pPr>
            <a:r>
              <a:rPr lang="en-US" dirty="0">
                <a:solidFill>
                  <a:srgbClr val="000000"/>
                </a:solidFill>
                <a:latin typeface="Times New Roman" panose="02020603050405020304" pitchFamily="18" charset="0"/>
                <a:cs typeface="Times New Roman" panose="02020603050405020304" pitchFamily="18" charset="0"/>
              </a:rPr>
              <a:t>	The MPU-6050 is used to detect the roll angle of the bicycle.  It gives values for the change of angle on the z-axle which was used as input for the PID-controller to control the control system.</a:t>
            </a:r>
          </a:p>
        </p:txBody>
      </p:sp>
      <p:pic>
        <p:nvPicPr>
          <p:cNvPr id="7170" name="Picture 2" descr="MPU 6050 3 Axis Accelerometer and Gyroscope - India - Circuit Uncle">
            <a:extLst>
              <a:ext uri="{FF2B5EF4-FFF2-40B4-BE49-F238E27FC236}">
                <a16:creationId xmlns:a16="http://schemas.microsoft.com/office/drawing/2014/main" id="{F2D342C2-7F41-43AE-8E7A-6ED581E2E5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640" t="10814" r="22932" b="16593"/>
          <a:stretch/>
        </p:blipFill>
        <p:spPr bwMode="auto">
          <a:xfrm>
            <a:off x="6929088" y="741679"/>
            <a:ext cx="4033520" cy="4978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Google Shape;1023;p23">
            <a:extLst>
              <a:ext uri="{FF2B5EF4-FFF2-40B4-BE49-F238E27FC236}">
                <a16:creationId xmlns:a16="http://schemas.microsoft.com/office/drawing/2014/main" id="{E08BEBDD-23B0-46C5-99D7-CFB64141DCC4}"/>
              </a:ext>
            </a:extLst>
          </p:cNvPr>
          <p:cNvSpPr/>
          <p:nvPr/>
        </p:nvSpPr>
        <p:spPr>
          <a:xfrm rot="10800000" flipH="1">
            <a:off x="457231" y="3817806"/>
            <a:ext cx="5994368" cy="1302835"/>
          </a:xfrm>
          <a:prstGeom prst="round2DiagRect">
            <a:avLst>
              <a:gd name="adj1" fmla="val 0"/>
              <a:gd name="adj2" fmla="val 17764"/>
            </a:avLst>
          </a:prstGeom>
          <a:solidFill>
            <a:schemeClr val="accent2"/>
          </a:solidFill>
          <a:ln>
            <a:noFill/>
          </a:ln>
          <a:effectLst>
            <a:outerShdw blurRad="63500" sx="102000" sy="102000" algn="ctr"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TextBox 25">
            <a:extLst>
              <a:ext uri="{FF2B5EF4-FFF2-40B4-BE49-F238E27FC236}">
                <a16:creationId xmlns:a16="http://schemas.microsoft.com/office/drawing/2014/main" id="{DED3399C-69A3-492E-BD1C-39008A0CC20C}"/>
              </a:ext>
            </a:extLst>
          </p:cNvPr>
          <p:cNvSpPr txBox="1"/>
          <p:nvPr/>
        </p:nvSpPr>
        <p:spPr>
          <a:xfrm>
            <a:off x="652249" y="4007559"/>
            <a:ext cx="5624619" cy="923330"/>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	This module uses the I2C module for interfacing with Pico pi. sensor to control a motion of your Drone, Self Balancing Robot,</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17A2A23-E20B-E460-A81D-2249C02787BA}"/>
              </a:ext>
            </a:extLst>
          </p:cNvPr>
          <p:cNvSpPr>
            <a:spLocks noGrp="1"/>
          </p:cNvSpPr>
          <p:nvPr>
            <p:ph type="sldNum" idx="12"/>
          </p:nvPr>
        </p:nvSpPr>
        <p:spPr>
          <a:xfrm>
            <a:off x="11506400" y="6124575"/>
            <a:ext cx="609200" cy="624800"/>
          </a:xfrm>
        </p:spPr>
        <p:txBody>
          <a:bodyPr/>
          <a:lstStyle/>
          <a:p>
            <a:fld id="{00000000-1234-1234-1234-123412341234}" type="slidenum">
              <a:rPr lang="en" sz="1730" b="1" smtClean="0">
                <a:latin typeface="Source Sans Pro" panose="020B0503030403020204" pitchFamily="34" charset="0"/>
                <a:ea typeface="Source Sans Pro" panose="020B0503030403020204" pitchFamily="34" charset="0"/>
              </a:rPr>
              <a:pPr/>
              <a:t>11</a:t>
            </a:fld>
            <a:endParaRPr lang="en" sz="1730" b="1"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F35D60-6AF6-3D9A-037A-57E2AD2F24E9}"/>
              </a:ext>
            </a:extLst>
          </p:cNvPr>
          <p:cNvSpPr>
            <a:spLocks noGrp="1"/>
          </p:cNvSpPr>
          <p:nvPr>
            <p:ph type="sldNum" idx="12"/>
          </p:nvPr>
        </p:nvSpPr>
        <p:spPr/>
        <p:txBody>
          <a:bodyPr/>
          <a:lstStyle/>
          <a:p>
            <a:r>
              <a:rPr lang="en" dirty="0"/>
              <a:t> </a:t>
            </a:r>
          </a:p>
        </p:txBody>
      </p:sp>
      <p:pic>
        <p:nvPicPr>
          <p:cNvPr id="4" name="Picture 3">
            <a:extLst>
              <a:ext uri="{FF2B5EF4-FFF2-40B4-BE49-F238E27FC236}">
                <a16:creationId xmlns:a16="http://schemas.microsoft.com/office/drawing/2014/main" id="{B3FDC204-75CE-8304-925B-60186DD856B9}"/>
              </a:ext>
            </a:extLst>
          </p:cNvPr>
          <p:cNvPicPr>
            <a:picLocks noChangeAspect="1"/>
          </p:cNvPicPr>
          <p:nvPr/>
        </p:nvPicPr>
        <p:blipFill>
          <a:blip r:embed="rId2"/>
          <a:stretch>
            <a:fillRect/>
          </a:stretch>
        </p:blipFill>
        <p:spPr>
          <a:xfrm>
            <a:off x="11422755" y="6122671"/>
            <a:ext cx="762000" cy="733425"/>
          </a:xfrm>
          <a:prstGeom prst="rect">
            <a:avLst/>
          </a:prstGeom>
        </p:spPr>
      </p:pic>
      <p:sp>
        <p:nvSpPr>
          <p:cNvPr id="5" name="Google Shape;741;p18">
            <a:extLst>
              <a:ext uri="{FF2B5EF4-FFF2-40B4-BE49-F238E27FC236}">
                <a16:creationId xmlns:a16="http://schemas.microsoft.com/office/drawing/2014/main" id="{93D3958C-1C8C-B38F-CD8A-508F85ED9E24}"/>
              </a:ext>
            </a:extLst>
          </p:cNvPr>
          <p:cNvSpPr txBox="1">
            <a:spLocks/>
          </p:cNvSpPr>
          <p:nvPr/>
        </p:nvSpPr>
        <p:spPr>
          <a:xfrm>
            <a:off x="772160" y="41077"/>
            <a:ext cx="4673600" cy="104639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IN" sz="2800" b="1"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H-bridge (L298N)</a:t>
            </a:r>
            <a:endParaRPr lang="en-IN" sz="2800" b="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742;p18">
            <a:extLst>
              <a:ext uri="{FF2B5EF4-FFF2-40B4-BE49-F238E27FC236}">
                <a16:creationId xmlns:a16="http://schemas.microsoft.com/office/drawing/2014/main" id="{1312DDB4-8808-DDB0-62BA-1CABE85614F6}"/>
              </a:ext>
            </a:extLst>
          </p:cNvPr>
          <p:cNvSpPr txBox="1">
            <a:spLocks/>
          </p:cNvSpPr>
          <p:nvPr/>
        </p:nvSpPr>
        <p:spPr>
          <a:xfrm>
            <a:off x="741680" y="1707717"/>
            <a:ext cx="6969760" cy="4318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42900" algn="just">
              <a:spcBef>
                <a:spcPts val="800"/>
              </a:spcBef>
              <a:buFont typeface="Wingdings" panose="05000000000000000000" pitchFamily="2" charset="2"/>
              <a:buChar char="v"/>
            </a:pPr>
            <a:r>
              <a:rPr lang="en-US" sz="2500" kern="0" dirty="0">
                <a:latin typeface="Times New Roman" panose="02020603050405020304" pitchFamily="18" charset="0"/>
                <a:cs typeface="Times New Roman" panose="02020603050405020304" pitchFamily="18" charset="0"/>
              </a:rPr>
              <a:t>The term H-bridge is derived from the typical graphical representation of such a circuit. An H-bridge is built with four switches (solid-state or mechanical).</a:t>
            </a:r>
          </a:p>
          <a:p>
            <a:pPr marL="342900" algn="just">
              <a:spcBef>
                <a:spcPts val="800"/>
              </a:spcBef>
              <a:buFont typeface="Wingdings" panose="05000000000000000000" pitchFamily="2" charset="2"/>
              <a:buChar char="v"/>
            </a:pPr>
            <a:r>
              <a:rPr lang="en-US" sz="2500" kern="0" dirty="0">
                <a:solidFill>
                  <a:srgbClr val="202122"/>
                </a:solidFill>
                <a:latin typeface="Times New Roman" panose="02020603050405020304" pitchFamily="18" charset="0"/>
                <a:cs typeface="Times New Roman" panose="02020603050405020304" pitchFamily="18" charset="0"/>
              </a:rPr>
              <a:t>When the switches S1 and S4 (according to the first figure) are closed (and S2 and S3 are open) a positive voltage is applied across the motor.</a:t>
            </a:r>
          </a:p>
          <a:p>
            <a:pPr marL="342900" algn="just">
              <a:spcBef>
                <a:spcPts val="800"/>
              </a:spcBef>
              <a:buFont typeface="Wingdings" panose="05000000000000000000" pitchFamily="2" charset="2"/>
              <a:buChar char="v"/>
            </a:pPr>
            <a:r>
              <a:rPr lang="en-US" sz="2500" kern="0" dirty="0">
                <a:solidFill>
                  <a:srgbClr val="202122"/>
                </a:solidFill>
                <a:latin typeface="Times New Roman" panose="02020603050405020304" pitchFamily="18" charset="0"/>
                <a:cs typeface="Times New Roman" panose="02020603050405020304" pitchFamily="18" charset="0"/>
              </a:rPr>
              <a:t> By opening S1 and S4 switches and closing S2 and S3 switches, this voltage is reversed, allowing reverse operation of the motor.</a:t>
            </a:r>
            <a:endParaRPr lang="en-US" sz="2500" kern="0" dirty="0">
              <a:latin typeface="Times New Roman" panose="02020603050405020304" pitchFamily="18" charset="0"/>
              <a:cs typeface="Times New Roman" panose="02020603050405020304" pitchFamily="18" charset="0"/>
            </a:endParaRPr>
          </a:p>
        </p:txBody>
      </p:sp>
      <p:pic>
        <p:nvPicPr>
          <p:cNvPr id="7" name="Picture 4" descr="In-Depth: Interface L298N DC Motor Driver Module with Arduino">
            <a:extLst>
              <a:ext uri="{FF2B5EF4-FFF2-40B4-BE49-F238E27FC236}">
                <a16:creationId xmlns:a16="http://schemas.microsoft.com/office/drawing/2014/main" id="{FAC77B2D-C7DC-638D-D776-E83EA8742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408" y="1096010"/>
            <a:ext cx="3171825" cy="46863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E9D9054-8C11-E48E-42A0-74BB6B0D204C}"/>
              </a:ext>
            </a:extLst>
          </p:cNvPr>
          <p:cNvSpPr/>
          <p:nvPr/>
        </p:nvSpPr>
        <p:spPr>
          <a:xfrm>
            <a:off x="7193280" y="345440"/>
            <a:ext cx="4551680" cy="583689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A3F50"/>
              </a:solidFill>
              <a:effectLst/>
              <a:uLnTx/>
              <a:uFillTx/>
              <a:latin typeface="Arial"/>
              <a:ea typeface="+mn-ea"/>
              <a:cs typeface="+mn-cs"/>
            </a:endParaRPr>
          </a:p>
        </p:txBody>
      </p:sp>
      <p:sp>
        <p:nvSpPr>
          <p:cNvPr id="9" name="Slide Number Placeholder 1">
            <a:extLst>
              <a:ext uri="{FF2B5EF4-FFF2-40B4-BE49-F238E27FC236}">
                <a16:creationId xmlns:a16="http://schemas.microsoft.com/office/drawing/2014/main" id="{4882C029-D84A-D03A-8764-45256F25D44C}"/>
              </a:ext>
            </a:extLst>
          </p:cNvPr>
          <p:cNvSpPr txBox="1">
            <a:spLocks/>
          </p:cNvSpPr>
          <p:nvPr/>
        </p:nvSpPr>
        <p:spPr>
          <a:xfrm>
            <a:off x="11575555" y="6392787"/>
            <a:ext cx="609200" cy="624800"/>
          </a:xfrm>
          <a:prstGeom prst="rect">
            <a:avLst/>
          </a:prstGeom>
          <a:noFill/>
          <a:ln>
            <a:noFill/>
          </a:ln>
        </p:spPr>
        <p:txBody>
          <a:bodyPr spcFirstLastPara="1" wrap="square" lIns="91425" tIns="91425" rIns="91425" bIns="91425" anchor="t" anchorCtr="0">
            <a:noAutofit/>
          </a:bodyPr>
          <a:lstStyle>
            <a:defPPr>
              <a:defRPr lang="en-US"/>
            </a:defPPr>
            <a:lvl1pPr marL="0" lvl="0" algn="ctr" defTabSz="914400" rtl="0" eaLnBrk="1" latinLnBrk="0" hangingPunct="1">
              <a:buNone/>
              <a:defRPr sz="1733" b="1" kern="1200">
                <a:solidFill>
                  <a:schemeClr val="accent1"/>
                </a:solidFill>
                <a:latin typeface="Source Sans Pro"/>
                <a:ea typeface="Source Sans Pro"/>
                <a:cs typeface="Source Sans Pro"/>
                <a:sym typeface="Source Sans Pro"/>
              </a:defRPr>
            </a:lvl1pPr>
            <a:lvl2pPr marL="457200" lvl="1" algn="ctr" defTabSz="914400" rtl="0" eaLnBrk="1" latinLnBrk="0" hangingPunct="1">
              <a:buNone/>
              <a:defRPr sz="1733" b="1" kern="1200">
                <a:solidFill>
                  <a:schemeClr val="accent1"/>
                </a:solidFill>
                <a:latin typeface="Source Sans Pro"/>
                <a:ea typeface="Source Sans Pro"/>
                <a:cs typeface="Source Sans Pro"/>
                <a:sym typeface="Source Sans Pro"/>
              </a:defRPr>
            </a:lvl2pPr>
            <a:lvl3pPr marL="914400" lvl="2" algn="ctr" defTabSz="914400" rtl="0" eaLnBrk="1" latinLnBrk="0" hangingPunct="1">
              <a:buNone/>
              <a:defRPr sz="1733" b="1" kern="1200">
                <a:solidFill>
                  <a:schemeClr val="accent1"/>
                </a:solidFill>
                <a:latin typeface="Source Sans Pro"/>
                <a:ea typeface="Source Sans Pro"/>
                <a:cs typeface="Source Sans Pro"/>
                <a:sym typeface="Source Sans Pro"/>
              </a:defRPr>
            </a:lvl3pPr>
            <a:lvl4pPr marL="1371600" lvl="3" algn="ctr" defTabSz="914400" rtl="0" eaLnBrk="1" latinLnBrk="0" hangingPunct="1">
              <a:buNone/>
              <a:defRPr sz="1733" b="1" kern="1200">
                <a:solidFill>
                  <a:schemeClr val="accent1"/>
                </a:solidFill>
                <a:latin typeface="Source Sans Pro"/>
                <a:ea typeface="Source Sans Pro"/>
                <a:cs typeface="Source Sans Pro"/>
                <a:sym typeface="Source Sans Pro"/>
              </a:defRPr>
            </a:lvl4pPr>
            <a:lvl5pPr marL="1828800" lvl="4" algn="ctr" defTabSz="914400" rtl="0" eaLnBrk="1" latinLnBrk="0" hangingPunct="1">
              <a:buNone/>
              <a:defRPr sz="1733" b="1" kern="1200">
                <a:solidFill>
                  <a:schemeClr val="accent1"/>
                </a:solidFill>
                <a:latin typeface="Source Sans Pro"/>
                <a:ea typeface="Source Sans Pro"/>
                <a:cs typeface="Source Sans Pro"/>
                <a:sym typeface="Source Sans Pro"/>
              </a:defRPr>
            </a:lvl5pPr>
            <a:lvl6pPr marL="2286000" lvl="5" algn="ctr" defTabSz="914400" rtl="0" eaLnBrk="1" latinLnBrk="0" hangingPunct="1">
              <a:buNone/>
              <a:defRPr sz="1733" b="1" kern="1200">
                <a:solidFill>
                  <a:schemeClr val="accent1"/>
                </a:solidFill>
                <a:latin typeface="Source Sans Pro"/>
                <a:ea typeface="Source Sans Pro"/>
                <a:cs typeface="Source Sans Pro"/>
                <a:sym typeface="Source Sans Pro"/>
              </a:defRPr>
            </a:lvl6pPr>
            <a:lvl7pPr marL="2743200" lvl="6" algn="ctr" defTabSz="914400" rtl="0" eaLnBrk="1" latinLnBrk="0" hangingPunct="1">
              <a:buNone/>
              <a:defRPr sz="1733" b="1" kern="1200">
                <a:solidFill>
                  <a:schemeClr val="accent1"/>
                </a:solidFill>
                <a:latin typeface="Source Sans Pro"/>
                <a:ea typeface="Source Sans Pro"/>
                <a:cs typeface="Source Sans Pro"/>
                <a:sym typeface="Source Sans Pro"/>
              </a:defRPr>
            </a:lvl7pPr>
            <a:lvl8pPr marL="3200400" lvl="7" algn="ctr" defTabSz="914400" rtl="0" eaLnBrk="1" latinLnBrk="0" hangingPunct="1">
              <a:buNone/>
              <a:defRPr sz="1733" b="1" kern="1200">
                <a:solidFill>
                  <a:schemeClr val="accent1"/>
                </a:solidFill>
                <a:latin typeface="Source Sans Pro"/>
                <a:ea typeface="Source Sans Pro"/>
                <a:cs typeface="Source Sans Pro"/>
                <a:sym typeface="Source Sans Pro"/>
              </a:defRPr>
            </a:lvl8pPr>
            <a:lvl9pPr marL="3657600" lvl="8" algn="ctr" defTabSz="914400" rtl="0" eaLnBrk="1" latinLnBrk="0" hangingPunct="1">
              <a:buNone/>
              <a:defRPr sz="1733" b="1" kern="1200">
                <a:solidFill>
                  <a:schemeClr val="accent1"/>
                </a:solidFill>
                <a:latin typeface="Source Sans Pro"/>
                <a:ea typeface="Source Sans Pro"/>
                <a:cs typeface="Source Sans Pro"/>
                <a:sym typeface="Source Sans Pro"/>
              </a:defRPr>
            </a:lvl9pPr>
          </a:lstStyle>
          <a:p>
            <a:pPr algn="r">
              <a:defRPr/>
            </a:pPr>
            <a:fld id="{00000000-1234-1234-1234-123412341234}" type="slidenum">
              <a:rPr lang="en" sz="1730" smtClean="0">
                <a:solidFill>
                  <a:srgbClr val="FFFFFF"/>
                </a:solidFill>
                <a:latin typeface="Source Sans Pro" panose="020B0503030403020204" pitchFamily="34" charset="0"/>
                <a:ea typeface="Source Sans Pro" panose="020B0503030403020204" pitchFamily="34" charset="0"/>
                <a:sym typeface="Barlow Light"/>
              </a:rPr>
              <a:pPr algn="r">
                <a:defRPr/>
              </a:pPr>
              <a:t>12</a:t>
            </a:fld>
            <a:endParaRPr lang="en" sz="1730" dirty="0">
              <a:solidFill>
                <a:srgbClr val="FFFFFF"/>
              </a:solidFill>
              <a:latin typeface="Source Sans Pro" panose="020B0503030403020204" pitchFamily="34" charset="0"/>
              <a:ea typeface="Source Sans Pro" panose="020B0503030403020204" pitchFamily="34" charset="0"/>
              <a:sym typeface="Barlow Light"/>
            </a:endParaRPr>
          </a:p>
        </p:txBody>
      </p:sp>
    </p:spTree>
    <p:extLst>
      <p:ext uri="{BB962C8B-B14F-4D97-AF65-F5344CB8AC3E}">
        <p14:creationId xmlns:p14="http://schemas.microsoft.com/office/powerpoint/2010/main" val="256359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5" name="Picture 4">
            <a:extLst>
              <a:ext uri="{FF2B5EF4-FFF2-40B4-BE49-F238E27FC236}">
                <a16:creationId xmlns:a16="http://schemas.microsoft.com/office/drawing/2014/main" id="{C1D4EABE-B53A-E277-1599-C5192987D180}"/>
              </a:ext>
            </a:extLst>
          </p:cNvPr>
          <p:cNvPicPr>
            <a:picLocks noChangeAspect="1"/>
          </p:cNvPicPr>
          <p:nvPr/>
        </p:nvPicPr>
        <p:blipFill>
          <a:blip r:embed="rId3"/>
          <a:stretch>
            <a:fillRect/>
          </a:stretch>
        </p:blipFill>
        <p:spPr>
          <a:xfrm>
            <a:off x="11430000" y="6124575"/>
            <a:ext cx="762000" cy="733425"/>
          </a:xfrm>
          <a:prstGeom prst="rect">
            <a:avLst/>
          </a:prstGeom>
        </p:spPr>
      </p:pic>
      <p:grpSp>
        <p:nvGrpSpPr>
          <p:cNvPr id="2" name="Group 1">
            <a:extLst>
              <a:ext uri="{FF2B5EF4-FFF2-40B4-BE49-F238E27FC236}">
                <a16:creationId xmlns:a16="http://schemas.microsoft.com/office/drawing/2014/main" id="{2DC7EDD4-6980-40A5-961C-F9ECD824B261}"/>
              </a:ext>
            </a:extLst>
          </p:cNvPr>
          <p:cNvGrpSpPr/>
          <p:nvPr/>
        </p:nvGrpSpPr>
        <p:grpSpPr>
          <a:xfrm>
            <a:off x="6328953" y="2178441"/>
            <a:ext cx="4811060" cy="3608295"/>
            <a:chOff x="6328953" y="2178441"/>
            <a:chExt cx="4811060" cy="3608295"/>
          </a:xfrm>
        </p:grpSpPr>
        <p:sp>
          <p:nvSpPr>
            <p:cNvPr id="19" name="Rectangle 18">
              <a:extLst>
                <a:ext uri="{FF2B5EF4-FFF2-40B4-BE49-F238E27FC236}">
                  <a16:creationId xmlns:a16="http://schemas.microsoft.com/office/drawing/2014/main" id="{8BFC58FF-47CB-4570-9B6A-3F036E168D33}"/>
                </a:ext>
              </a:extLst>
            </p:cNvPr>
            <p:cNvSpPr/>
            <p:nvPr/>
          </p:nvSpPr>
          <p:spPr>
            <a:xfrm>
              <a:off x="8886222" y="2316854"/>
              <a:ext cx="1174378" cy="2949389"/>
            </a:xfrm>
            <a:prstGeom prst="rect">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a:extLst>
                <a:ext uri="{FF2B5EF4-FFF2-40B4-BE49-F238E27FC236}">
                  <a16:creationId xmlns:a16="http://schemas.microsoft.com/office/drawing/2014/main" id="{2A2A74E7-C9E8-4F48-B5A5-42D80DDED12F}"/>
                </a:ext>
              </a:extLst>
            </p:cNvPr>
            <p:cNvSpPr/>
            <p:nvPr/>
          </p:nvSpPr>
          <p:spPr>
            <a:xfrm>
              <a:off x="7511544" y="2316854"/>
              <a:ext cx="1222939" cy="2909570"/>
            </a:xfrm>
            <a:prstGeom prst="rect">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6146" name="Picture 2" descr="BlueTooth Module HC-05 - India - Circuit Uncle">
              <a:extLst>
                <a:ext uri="{FF2B5EF4-FFF2-40B4-BE49-F238E27FC236}">
                  <a16:creationId xmlns:a16="http://schemas.microsoft.com/office/drawing/2014/main" id="{3A05AF7B-DED4-4617-8480-CB77D18EB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8953" y="2178441"/>
              <a:ext cx="4811060" cy="3608295"/>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5F4BA95D-46A6-4FA0-88E4-91BDDB20F022}"/>
              </a:ext>
            </a:extLst>
          </p:cNvPr>
          <p:cNvSpPr txBox="1"/>
          <p:nvPr/>
        </p:nvSpPr>
        <p:spPr>
          <a:xfrm>
            <a:off x="654294" y="893908"/>
            <a:ext cx="567465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91EA"/>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HC-05 BLUETOOTH MODULE</a:t>
            </a:r>
          </a:p>
        </p:txBody>
      </p:sp>
      <p:sp>
        <p:nvSpPr>
          <p:cNvPr id="15" name="TextBox 14">
            <a:extLst>
              <a:ext uri="{FF2B5EF4-FFF2-40B4-BE49-F238E27FC236}">
                <a16:creationId xmlns:a16="http://schemas.microsoft.com/office/drawing/2014/main" id="{EE1CDE20-1135-499B-8B33-7A7B6803BA3C}"/>
              </a:ext>
            </a:extLst>
          </p:cNvPr>
          <p:cNvSpPr txBox="1"/>
          <p:nvPr/>
        </p:nvSpPr>
        <p:spPr>
          <a:xfrm>
            <a:off x="654294" y="2054891"/>
            <a:ext cx="6096000" cy="224676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HC-05 is a Bluetooth module which is designed for wireless communication. This module can be used in a master or slave configuration.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Bluetooth serial modules allow all serial enabled devices to communicate with each other using Bluetooth.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It has 6 pins</a:t>
            </a:r>
          </a:p>
        </p:txBody>
      </p:sp>
      <p:sp>
        <p:nvSpPr>
          <p:cNvPr id="17" name="TextBox 16">
            <a:extLst>
              <a:ext uri="{FF2B5EF4-FFF2-40B4-BE49-F238E27FC236}">
                <a16:creationId xmlns:a16="http://schemas.microsoft.com/office/drawing/2014/main" id="{C7FA4F2E-BFE0-4FD9-90DE-EB96CDE3C603}"/>
              </a:ext>
            </a:extLst>
          </p:cNvPr>
          <p:cNvSpPr txBox="1"/>
          <p:nvPr/>
        </p:nvSpPr>
        <p:spPr>
          <a:xfrm>
            <a:off x="1541929" y="4209766"/>
            <a:ext cx="6096000" cy="1938992"/>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Key/EN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VCC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GND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TXD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RXD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State</a:t>
            </a:r>
          </a:p>
        </p:txBody>
      </p:sp>
      <p:sp>
        <p:nvSpPr>
          <p:cNvPr id="3" name="Slide Number Placeholder 2">
            <a:extLst>
              <a:ext uri="{FF2B5EF4-FFF2-40B4-BE49-F238E27FC236}">
                <a16:creationId xmlns:a16="http://schemas.microsoft.com/office/drawing/2014/main" id="{72674DC1-15BF-2C4A-A6B9-C2E4659F959D}"/>
              </a:ext>
            </a:extLst>
          </p:cNvPr>
          <p:cNvSpPr>
            <a:spLocks noGrp="1"/>
          </p:cNvSpPr>
          <p:nvPr>
            <p:ph type="sldNum" idx="12"/>
          </p:nvPr>
        </p:nvSpPr>
        <p:spPr>
          <a:xfrm>
            <a:off x="11573551" y="6436735"/>
            <a:ext cx="896355" cy="44816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733" b="1" i="0" u="none" strike="noStrike" kern="1200" cap="none" spc="0" normalizeH="0" baseline="0" noProof="0" smtClean="0">
                <a:ln>
                  <a:noFill/>
                </a:ln>
                <a:solidFill>
                  <a:srgbClr val="FFFFFF"/>
                </a:solidFill>
                <a:effectLst/>
                <a:uLnTx/>
                <a:uFillTx/>
                <a:latin typeface="Source Sans Pro"/>
                <a:ea typeface="Source Sans Pro"/>
                <a:sym typeface="Source Sans Pro"/>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 sz="1733" b="1" i="0" u="none" strike="noStrike" kern="1200" cap="none" spc="0" normalizeH="0" baseline="0" noProof="0" dirty="0">
              <a:ln>
                <a:noFill/>
              </a:ln>
              <a:solidFill>
                <a:srgbClr val="FFFFFF"/>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104438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4" name="Picture 3">
            <a:extLst>
              <a:ext uri="{FF2B5EF4-FFF2-40B4-BE49-F238E27FC236}">
                <a16:creationId xmlns:a16="http://schemas.microsoft.com/office/drawing/2014/main" id="{766485E3-0593-854B-F4D3-9E7235B5D39E}"/>
              </a:ext>
            </a:extLst>
          </p:cNvPr>
          <p:cNvPicPr>
            <a:picLocks noChangeAspect="1"/>
          </p:cNvPicPr>
          <p:nvPr/>
        </p:nvPicPr>
        <p:blipFill>
          <a:blip r:embed="rId3"/>
          <a:stretch>
            <a:fillRect/>
          </a:stretch>
        </p:blipFill>
        <p:spPr>
          <a:xfrm>
            <a:off x="11428229" y="6124510"/>
            <a:ext cx="762000" cy="733425"/>
          </a:xfrm>
          <a:prstGeom prst="rect">
            <a:avLst/>
          </a:prstGeom>
        </p:spPr>
      </p:pic>
      <p:pic>
        <p:nvPicPr>
          <p:cNvPr id="11" name="Picture 10">
            <a:extLst>
              <a:ext uri="{FF2B5EF4-FFF2-40B4-BE49-F238E27FC236}">
                <a16:creationId xmlns:a16="http://schemas.microsoft.com/office/drawing/2014/main" id="{B6642B96-632A-47AA-A1F3-548751C01567}"/>
              </a:ext>
            </a:extLst>
          </p:cNvPr>
          <p:cNvPicPr>
            <a:picLocks noChangeAspect="1"/>
          </p:cNvPicPr>
          <p:nvPr/>
        </p:nvPicPr>
        <p:blipFill>
          <a:blip r:embed="rId4"/>
          <a:stretch>
            <a:fillRect/>
          </a:stretch>
        </p:blipFill>
        <p:spPr>
          <a:xfrm>
            <a:off x="958313" y="1638579"/>
            <a:ext cx="8966525" cy="3121679"/>
          </a:xfrm>
          <a:prstGeom prst="rect">
            <a:avLst/>
          </a:prstGeom>
        </p:spPr>
      </p:pic>
      <p:sp>
        <p:nvSpPr>
          <p:cNvPr id="16" name="Rectangle 15">
            <a:extLst>
              <a:ext uri="{FF2B5EF4-FFF2-40B4-BE49-F238E27FC236}">
                <a16:creationId xmlns:a16="http://schemas.microsoft.com/office/drawing/2014/main" id="{BE57906E-E2B9-49A7-A37B-893486248E33}"/>
              </a:ext>
            </a:extLst>
          </p:cNvPr>
          <p:cNvSpPr/>
          <p:nvPr/>
        </p:nvSpPr>
        <p:spPr>
          <a:xfrm>
            <a:off x="5298141" y="4837202"/>
            <a:ext cx="6382871" cy="168536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592DC911-EC9D-4FFF-9BB0-FF002C20E5C0}"/>
              </a:ext>
            </a:extLst>
          </p:cNvPr>
          <p:cNvSpPr txBox="1"/>
          <p:nvPr/>
        </p:nvSpPr>
        <p:spPr>
          <a:xfrm>
            <a:off x="797858" y="859722"/>
            <a:ext cx="7844118"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91EA"/>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BLUETOOTH COMMUNICATION BETWEEN DEVICES</a:t>
            </a:r>
          </a:p>
        </p:txBody>
      </p:sp>
      <p:sp>
        <p:nvSpPr>
          <p:cNvPr id="21" name="TextBox 20">
            <a:extLst>
              <a:ext uri="{FF2B5EF4-FFF2-40B4-BE49-F238E27FC236}">
                <a16:creationId xmlns:a16="http://schemas.microsoft.com/office/drawing/2014/main" id="{4B3E87D1-3597-45AE-AE0D-F4B9F7D65E69}"/>
              </a:ext>
            </a:extLst>
          </p:cNvPr>
          <p:cNvSpPr txBox="1"/>
          <p:nvPr/>
        </p:nvSpPr>
        <p:spPr>
          <a:xfrm>
            <a:off x="5441576" y="4864277"/>
            <a:ext cx="6096000" cy="163121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rPr>
              <a:t>To communicate smartphone with HC-05 Bluetooth module, smartphone requires Bluetooth terminal application for transmitting and receiving data. You can find Bluetooth terminal applications for android and windows in respective app. store.</a:t>
            </a:r>
            <a:endParaRPr kumimoji="0" lang="en-IN" sz="2000" b="0" i="0" u="none" strike="noStrike" kern="1200" cap="none" spc="0" normalizeH="0" baseline="0" noProof="0" dirty="0">
              <a:ln>
                <a:noFill/>
              </a:ln>
              <a:solidFill>
                <a:srgbClr val="263238"/>
              </a:solidFill>
              <a:effectLst/>
              <a:uLnTx/>
              <a:uFillTx/>
              <a:latin typeface="Times New Roman" panose="02020603050405020304" pitchFamily="18" charset="0"/>
              <a:ea typeface="+mn-ea"/>
              <a:cs typeface="Times New Roman" panose="02020603050405020304" pitchFamily="18" charset="0"/>
            </a:endParaRPr>
          </a:p>
        </p:txBody>
      </p:sp>
      <p:sp>
        <p:nvSpPr>
          <p:cNvPr id="2" name="Slide Number Placeholder 1">
            <a:extLst>
              <a:ext uri="{FF2B5EF4-FFF2-40B4-BE49-F238E27FC236}">
                <a16:creationId xmlns:a16="http://schemas.microsoft.com/office/drawing/2014/main" id="{2CDCDF1B-010C-2230-E16B-B014AA8B20FC}"/>
              </a:ext>
            </a:extLst>
          </p:cNvPr>
          <p:cNvSpPr>
            <a:spLocks noGrp="1"/>
          </p:cNvSpPr>
          <p:nvPr>
            <p:ph type="sldNum" idx="12"/>
          </p:nvPr>
        </p:nvSpPr>
        <p:spPr>
          <a:xfrm>
            <a:off x="11442470" y="6437762"/>
            <a:ext cx="731600" cy="52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733" b="1" i="0" u="none" strike="noStrike" kern="1200" cap="none" spc="0" normalizeH="0" baseline="0" noProof="0" smtClean="0">
                <a:ln>
                  <a:noFill/>
                </a:ln>
                <a:solidFill>
                  <a:srgbClr val="FFFFFF"/>
                </a:solidFill>
                <a:effectLst/>
                <a:uLnTx/>
                <a:uFillTx/>
                <a:latin typeface="Source Sans Pro"/>
                <a:ea typeface="Source Sans Pro"/>
                <a:sym typeface="Source Sans Pro"/>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 sz="1733" b="1" i="0" u="none" strike="noStrike" kern="1200" cap="none" spc="0" normalizeH="0" baseline="0" noProof="0" dirty="0">
              <a:ln>
                <a:noFill/>
              </a:ln>
              <a:solidFill>
                <a:srgbClr val="FFFFFF"/>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56320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4" name="Picture 3">
            <a:extLst>
              <a:ext uri="{FF2B5EF4-FFF2-40B4-BE49-F238E27FC236}">
                <a16:creationId xmlns:a16="http://schemas.microsoft.com/office/drawing/2014/main" id="{787D6978-ACDF-3D65-A1AB-2839F272E175}"/>
              </a:ext>
            </a:extLst>
          </p:cNvPr>
          <p:cNvPicPr>
            <a:picLocks noChangeAspect="1"/>
          </p:cNvPicPr>
          <p:nvPr/>
        </p:nvPicPr>
        <p:blipFill>
          <a:blip r:embed="rId3"/>
          <a:stretch>
            <a:fillRect/>
          </a:stretch>
        </p:blipFill>
        <p:spPr>
          <a:xfrm>
            <a:off x="11430000" y="6124575"/>
            <a:ext cx="762000" cy="733425"/>
          </a:xfrm>
          <a:prstGeom prst="rect">
            <a:avLst/>
          </a:prstGeom>
        </p:spPr>
      </p:pic>
      <p:sp>
        <p:nvSpPr>
          <p:cNvPr id="117" name="Google Shape;117;p18"/>
          <p:cNvSpPr/>
          <p:nvPr/>
        </p:nvSpPr>
        <p:spPr>
          <a:xfrm>
            <a:off x="7634200" y="1212820"/>
            <a:ext cx="2500800" cy="24704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endParaRPr sz="2400" dirty="0"/>
          </a:p>
        </p:txBody>
      </p:sp>
      <p:sp>
        <p:nvSpPr>
          <p:cNvPr id="118" name="Google Shape;118;p18"/>
          <p:cNvSpPr txBox="1">
            <a:spLocks noGrp="1"/>
          </p:cNvSpPr>
          <p:nvPr>
            <p:ph type="ctrTitle" idx="4294967295"/>
          </p:nvPr>
        </p:nvSpPr>
        <p:spPr>
          <a:xfrm>
            <a:off x="345759" y="439620"/>
            <a:ext cx="6372800" cy="1546400"/>
          </a:xfrm>
          <a:prstGeom prst="rect">
            <a:avLst/>
          </a:prstGeom>
        </p:spPr>
        <p:txBody>
          <a:bodyPr spcFirstLastPara="1" wrap="square" lIns="121900" tIns="121900" rIns="121900" bIns="121900" anchor="b" anchorCtr="0">
            <a:noAutofit/>
          </a:bodyPr>
          <a:lstStyle/>
          <a:p>
            <a:pPr algn="r"/>
            <a:r>
              <a:rPr lang="en-IN" sz="7200" dirty="0">
                <a:effectLst>
                  <a:outerShdw blurRad="38100" dist="38100" dir="2700000" algn="tl">
                    <a:srgbClr val="000000">
                      <a:alpha val="43137"/>
                    </a:srgbClr>
                  </a:outerShdw>
                </a:effectLst>
              </a:rPr>
              <a:t>PID-controller </a:t>
            </a:r>
            <a:endParaRPr sz="8000" b="1" dirty="0">
              <a:effectLst>
                <a:outerShdw blurRad="38100" dist="38100" dir="2700000" algn="tl">
                  <a:srgbClr val="000000">
                    <a:alpha val="43137"/>
                  </a:srgbClr>
                </a:outerShdw>
              </a:effectLst>
            </a:endParaRPr>
          </a:p>
        </p:txBody>
      </p:sp>
      <p:sp>
        <p:nvSpPr>
          <p:cNvPr id="119" name="Google Shape;119;p18"/>
          <p:cNvSpPr txBox="1">
            <a:spLocks noGrp="1"/>
          </p:cNvSpPr>
          <p:nvPr>
            <p:ph type="subTitle" idx="4294967295"/>
          </p:nvPr>
        </p:nvSpPr>
        <p:spPr>
          <a:xfrm>
            <a:off x="995725" y="1802322"/>
            <a:ext cx="6591324" cy="4239889"/>
          </a:xfrm>
          <a:prstGeom prst="rect">
            <a:avLst/>
          </a:prstGeom>
        </p:spPr>
        <p:txBody>
          <a:bodyPr spcFirstLastPara="1" wrap="square" lIns="121900" tIns="121900" rIns="121900" bIns="121900" anchor="t" anchorCtr="0">
            <a:noAutofit/>
          </a:bodyPr>
          <a:lstStyle/>
          <a:p>
            <a:pPr marL="0" indent="0" algn="just">
              <a:spcBef>
                <a:spcPts val="800"/>
              </a:spcBef>
              <a:buNone/>
            </a:pPr>
            <a:r>
              <a:rPr lang="en-US" sz="3200" dirty="0">
                <a:latin typeface="Times New Roman" panose="02020603050405020304" pitchFamily="18" charset="0"/>
                <a:cs typeface="Times New Roman" panose="02020603050405020304" pitchFamily="18" charset="0"/>
              </a:rPr>
              <a:t>	To construct a stable system with a PID-controller, the three components KP, KI and KD need to be tuned right. Proportional integral derivative control (PID) combines the stabilizing influence of the derivative term and the reduction in steady-state error from the integral term.</a:t>
            </a:r>
          </a:p>
        </p:txBody>
      </p:sp>
      <p:cxnSp>
        <p:nvCxnSpPr>
          <p:cNvPr id="120" name="Google Shape;120;p18"/>
          <p:cNvCxnSpPr/>
          <p:nvPr/>
        </p:nvCxnSpPr>
        <p:spPr>
          <a:xfrm rot="10800000" flipH="1">
            <a:off x="9073732" y="721269"/>
            <a:ext cx="191600" cy="5028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9935667" y="1576167"/>
            <a:ext cx="449600" cy="1748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10135000" y="2448020"/>
            <a:ext cx="1330800" cy="1308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7833877" y="1410049"/>
            <a:ext cx="2101600" cy="2075600"/>
          </a:xfrm>
          <a:prstGeom prst="ellipse">
            <a:avLst/>
          </a:prstGeom>
          <a:noFill/>
          <a:ln w="19050"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16" name="Google Shape;1231;p49">
            <a:extLst>
              <a:ext uri="{FF2B5EF4-FFF2-40B4-BE49-F238E27FC236}">
                <a16:creationId xmlns:a16="http://schemas.microsoft.com/office/drawing/2014/main" id="{1C881377-97F2-417A-BCE0-379ECD44C6E4}"/>
              </a:ext>
            </a:extLst>
          </p:cNvPr>
          <p:cNvGrpSpPr/>
          <p:nvPr/>
        </p:nvGrpSpPr>
        <p:grpSpPr>
          <a:xfrm>
            <a:off x="8271391" y="1754484"/>
            <a:ext cx="1226417" cy="1283791"/>
            <a:chOff x="9901824" y="937343"/>
            <a:chExt cx="744273" cy="793950"/>
          </a:xfrm>
        </p:grpSpPr>
        <p:grpSp>
          <p:nvGrpSpPr>
            <p:cNvPr id="17" name="Google Shape;1232;p49">
              <a:extLst>
                <a:ext uri="{FF2B5EF4-FFF2-40B4-BE49-F238E27FC236}">
                  <a16:creationId xmlns:a16="http://schemas.microsoft.com/office/drawing/2014/main" id="{CF3D36E4-DCE2-4E0A-AF82-D1127E805AE6}"/>
                </a:ext>
              </a:extLst>
            </p:cNvPr>
            <p:cNvGrpSpPr/>
            <p:nvPr/>
          </p:nvGrpSpPr>
          <p:grpSpPr>
            <a:xfrm>
              <a:off x="9901824" y="937343"/>
              <a:ext cx="744273" cy="793950"/>
              <a:chOff x="9901824" y="937343"/>
              <a:chExt cx="744273" cy="793950"/>
            </a:xfrm>
          </p:grpSpPr>
          <p:sp>
            <p:nvSpPr>
              <p:cNvPr id="24" name="Google Shape;1233;p49">
                <a:extLst>
                  <a:ext uri="{FF2B5EF4-FFF2-40B4-BE49-F238E27FC236}">
                    <a16:creationId xmlns:a16="http://schemas.microsoft.com/office/drawing/2014/main" id="{0C571D7B-6C4F-4A48-A697-55D42AC968A3}"/>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5" name="Google Shape;1234;p49">
                <a:extLst>
                  <a:ext uri="{FF2B5EF4-FFF2-40B4-BE49-F238E27FC236}">
                    <a16:creationId xmlns:a16="http://schemas.microsoft.com/office/drawing/2014/main" id="{DE8E1693-EB7A-4E54-BEDD-EA24CEBCB61C}"/>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6" name="Google Shape;1235;p49">
                <a:extLst>
                  <a:ext uri="{FF2B5EF4-FFF2-40B4-BE49-F238E27FC236}">
                    <a16:creationId xmlns:a16="http://schemas.microsoft.com/office/drawing/2014/main" id="{BC1C1D8C-E0B5-42EF-8656-10660A8C2002}"/>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7" name="Google Shape;1236;p49">
                <a:extLst>
                  <a:ext uri="{FF2B5EF4-FFF2-40B4-BE49-F238E27FC236}">
                    <a16:creationId xmlns:a16="http://schemas.microsoft.com/office/drawing/2014/main" id="{0975CAF5-9F60-4014-B49D-5B2208988A2A}"/>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8" name="Google Shape;1237;p49">
                <a:extLst>
                  <a:ext uri="{FF2B5EF4-FFF2-40B4-BE49-F238E27FC236}">
                    <a16:creationId xmlns:a16="http://schemas.microsoft.com/office/drawing/2014/main" id="{3A481690-667C-4B60-A0B6-98B8B7CDE056}"/>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9" name="Google Shape;1238;p49">
                <a:extLst>
                  <a:ext uri="{FF2B5EF4-FFF2-40B4-BE49-F238E27FC236}">
                    <a16:creationId xmlns:a16="http://schemas.microsoft.com/office/drawing/2014/main" id="{800244F8-4EB1-4E23-92C1-70C738FD227A}"/>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0" name="Google Shape;1239;p49">
                <a:extLst>
                  <a:ext uri="{FF2B5EF4-FFF2-40B4-BE49-F238E27FC236}">
                    <a16:creationId xmlns:a16="http://schemas.microsoft.com/office/drawing/2014/main" id="{547D7FCD-45A4-4CE8-AD90-4321B6BF5ECE}"/>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1" name="Google Shape;1240;p49">
                <a:extLst>
                  <a:ext uri="{FF2B5EF4-FFF2-40B4-BE49-F238E27FC236}">
                    <a16:creationId xmlns:a16="http://schemas.microsoft.com/office/drawing/2014/main" id="{7E84BAC4-F486-43E8-9567-6A1E83A7A45D}"/>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2" name="Google Shape;1241;p49">
                <a:extLst>
                  <a:ext uri="{FF2B5EF4-FFF2-40B4-BE49-F238E27FC236}">
                    <a16:creationId xmlns:a16="http://schemas.microsoft.com/office/drawing/2014/main" id="{32DD3EDD-6EBE-4582-93C4-8B4AAE86BC21}"/>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3" name="Google Shape;1242;p49">
                <a:extLst>
                  <a:ext uri="{FF2B5EF4-FFF2-40B4-BE49-F238E27FC236}">
                    <a16:creationId xmlns:a16="http://schemas.microsoft.com/office/drawing/2014/main" id="{47EBE050-9162-4038-B357-A4DD2ACA0CE1}"/>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sp>
          <p:nvSpPr>
            <p:cNvPr id="18" name="Google Shape;1243;p49">
              <a:extLst>
                <a:ext uri="{FF2B5EF4-FFF2-40B4-BE49-F238E27FC236}">
                  <a16:creationId xmlns:a16="http://schemas.microsoft.com/office/drawing/2014/main" id="{4908BE4C-E444-47F0-871E-DAA3E8477DAF}"/>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9" name="Google Shape;1244;p49">
              <a:extLst>
                <a:ext uri="{FF2B5EF4-FFF2-40B4-BE49-F238E27FC236}">
                  <a16:creationId xmlns:a16="http://schemas.microsoft.com/office/drawing/2014/main" id="{D1AC45EC-5D20-442D-AE31-699C71D5FD3C}"/>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0" name="Google Shape;1245;p49">
              <a:extLst>
                <a:ext uri="{FF2B5EF4-FFF2-40B4-BE49-F238E27FC236}">
                  <a16:creationId xmlns:a16="http://schemas.microsoft.com/office/drawing/2014/main" id="{91C3E73E-FEF5-4E04-A519-FE55D418FEFF}"/>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1" name="Google Shape;1246;p49">
              <a:extLst>
                <a:ext uri="{FF2B5EF4-FFF2-40B4-BE49-F238E27FC236}">
                  <a16:creationId xmlns:a16="http://schemas.microsoft.com/office/drawing/2014/main" id="{188B173C-B63B-4B06-B0D1-B7062AB315AA}"/>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2" name="Google Shape;1247;p49">
              <a:extLst>
                <a:ext uri="{FF2B5EF4-FFF2-40B4-BE49-F238E27FC236}">
                  <a16:creationId xmlns:a16="http://schemas.microsoft.com/office/drawing/2014/main" id="{2D524E35-B460-4B13-8D72-B8FDA7DCA430}"/>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3" name="Google Shape;1248;p49">
              <a:extLst>
                <a:ext uri="{FF2B5EF4-FFF2-40B4-BE49-F238E27FC236}">
                  <a16:creationId xmlns:a16="http://schemas.microsoft.com/office/drawing/2014/main" id="{C9703701-2368-4686-AE54-A676BB9F6F56}"/>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sp>
        <p:nvSpPr>
          <p:cNvPr id="2" name="Slide Number Placeholder 1">
            <a:extLst>
              <a:ext uri="{FF2B5EF4-FFF2-40B4-BE49-F238E27FC236}">
                <a16:creationId xmlns:a16="http://schemas.microsoft.com/office/drawing/2014/main" id="{36DE0254-B174-3CF7-002B-A4D43A224802}"/>
              </a:ext>
            </a:extLst>
          </p:cNvPr>
          <p:cNvSpPr>
            <a:spLocks noGrp="1"/>
          </p:cNvSpPr>
          <p:nvPr>
            <p:ph type="sldNum" idx="12"/>
          </p:nvPr>
        </p:nvSpPr>
        <p:spPr>
          <a:xfrm>
            <a:off x="11465800" y="6401637"/>
            <a:ext cx="731600" cy="524800"/>
          </a:xfrm>
        </p:spPr>
        <p:txBody>
          <a:bodyPr/>
          <a:lstStyle/>
          <a:p>
            <a:fld id="{00000000-1234-1234-1234-123412341234}" type="slidenum">
              <a:rPr lang="en" smtClean="0">
                <a:solidFill>
                  <a:schemeClr val="bg1"/>
                </a:solidFill>
              </a:rPr>
              <a:pPr/>
              <a:t>15</a:t>
            </a:fld>
            <a:endParaRPr lang="en" dirty="0">
              <a:solidFill>
                <a:schemeClr val="bg1"/>
              </a:solidFill>
            </a:endParaRPr>
          </a:p>
        </p:txBody>
      </p:sp>
      <p:pic>
        <p:nvPicPr>
          <p:cNvPr id="34" name="Picture 33">
            <a:extLst>
              <a:ext uri="{FF2B5EF4-FFF2-40B4-BE49-F238E27FC236}">
                <a16:creationId xmlns:a16="http://schemas.microsoft.com/office/drawing/2014/main" id="{573295C3-00E5-E6AB-EA5F-D3B3517561A4}"/>
              </a:ext>
            </a:extLst>
          </p:cNvPr>
          <p:cNvPicPr>
            <a:picLocks noChangeAspect="1"/>
          </p:cNvPicPr>
          <p:nvPr/>
        </p:nvPicPr>
        <p:blipFill>
          <a:blip r:embed="rId4"/>
          <a:stretch>
            <a:fillRect/>
          </a:stretch>
        </p:blipFill>
        <p:spPr>
          <a:xfrm>
            <a:off x="7634200" y="3960282"/>
            <a:ext cx="4401693" cy="19447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5" name="Picture 4">
            <a:extLst>
              <a:ext uri="{FF2B5EF4-FFF2-40B4-BE49-F238E27FC236}">
                <a16:creationId xmlns:a16="http://schemas.microsoft.com/office/drawing/2014/main" id="{E715153A-9975-7A14-FAF3-EAC9346DD820}"/>
              </a:ext>
            </a:extLst>
          </p:cNvPr>
          <p:cNvPicPr>
            <a:picLocks noChangeAspect="1"/>
          </p:cNvPicPr>
          <p:nvPr/>
        </p:nvPicPr>
        <p:blipFill>
          <a:blip r:embed="rId3"/>
          <a:stretch>
            <a:fillRect/>
          </a:stretch>
        </p:blipFill>
        <p:spPr>
          <a:xfrm>
            <a:off x="11430000" y="6124510"/>
            <a:ext cx="762000" cy="733425"/>
          </a:xfrm>
          <a:prstGeom prst="rect">
            <a:avLst/>
          </a:prstGeom>
        </p:spPr>
      </p:pic>
      <p:sp>
        <p:nvSpPr>
          <p:cNvPr id="3" name="Title 2">
            <a:extLst>
              <a:ext uri="{FF2B5EF4-FFF2-40B4-BE49-F238E27FC236}">
                <a16:creationId xmlns:a16="http://schemas.microsoft.com/office/drawing/2014/main" id="{BB657284-4467-4FDB-84B1-51B2A3CDC4A6}"/>
              </a:ext>
            </a:extLst>
          </p:cNvPr>
          <p:cNvSpPr>
            <a:spLocks noGrp="1"/>
          </p:cNvSpPr>
          <p:nvPr>
            <p:ph type="title"/>
          </p:nvPr>
        </p:nvSpPr>
        <p:spPr>
          <a:xfrm>
            <a:off x="868906" y="238045"/>
            <a:ext cx="10095600" cy="936800"/>
          </a:xfrm>
        </p:spPr>
        <p:txBody>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PID</a:t>
            </a:r>
          </a:p>
        </p:txBody>
      </p:sp>
      <p:sp>
        <p:nvSpPr>
          <p:cNvPr id="15" name="TextBox 14">
            <a:extLst>
              <a:ext uri="{FF2B5EF4-FFF2-40B4-BE49-F238E27FC236}">
                <a16:creationId xmlns:a16="http://schemas.microsoft.com/office/drawing/2014/main" id="{20605B3A-CE05-42A5-9777-6C9F8498BFD2}"/>
              </a:ext>
            </a:extLst>
          </p:cNvPr>
          <p:cNvSpPr txBox="1"/>
          <p:nvPr/>
        </p:nvSpPr>
        <p:spPr>
          <a:xfrm>
            <a:off x="868906" y="1501378"/>
            <a:ext cx="6096000" cy="400110"/>
          </a:xfrm>
          <a:prstGeom prst="rect">
            <a:avLst/>
          </a:prstGeom>
          <a:noFill/>
        </p:spPr>
        <p:txBody>
          <a:bodyPr wrap="square">
            <a:spAutoFit/>
          </a:bodyPr>
          <a:lstStyle/>
          <a:p>
            <a:pPr algn="l"/>
            <a:r>
              <a:rPr lang="en-IN" sz="2000" b="1" i="0" dirty="0">
                <a:solidFill>
                  <a:srgbClr val="000000"/>
                </a:solidFill>
                <a:effectLst/>
                <a:latin typeface="Times New Roman" panose="02020603050405020304" pitchFamily="18" charset="0"/>
                <a:cs typeface="Times New Roman" panose="02020603050405020304" pitchFamily="18" charset="0"/>
              </a:rPr>
              <a:t>Proportional</a:t>
            </a:r>
            <a:endParaRPr lang="en-IN" b="1" i="0" dirty="0">
              <a:solidFill>
                <a:srgbClr val="000000"/>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69D2423-3B23-4CF3-A2E0-8F07058CDFFD}"/>
              </a:ext>
            </a:extLst>
          </p:cNvPr>
          <p:cNvSpPr txBox="1"/>
          <p:nvPr/>
        </p:nvSpPr>
        <p:spPr>
          <a:xfrm>
            <a:off x="868906" y="1870710"/>
            <a:ext cx="9942528"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The proportional term produces an output value that is proportional to the current error value. The proportional response can be adjusted by multiplying the error by a constant Kp, called the proportional gain constant.</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6BEAA43-5C80-4C13-B7D0-EE3AB5DF311F}"/>
              </a:ext>
            </a:extLst>
          </p:cNvPr>
          <p:cNvSpPr txBox="1"/>
          <p:nvPr/>
        </p:nvSpPr>
        <p:spPr>
          <a:xfrm>
            <a:off x="868906" y="3305239"/>
            <a:ext cx="1542600" cy="400110"/>
          </a:xfrm>
          <a:prstGeom prst="rect">
            <a:avLst/>
          </a:prstGeom>
          <a:noFill/>
        </p:spPr>
        <p:txBody>
          <a:bodyPr wrap="square">
            <a:spAutoFit/>
          </a:bodyPr>
          <a:lstStyle/>
          <a:p>
            <a:pPr algn="l"/>
            <a:r>
              <a:rPr lang="en-IN" sz="2000" b="1" i="0" dirty="0">
                <a:solidFill>
                  <a:srgbClr val="000000"/>
                </a:solidFill>
                <a:effectLst/>
                <a:latin typeface="Times New Roman" panose="02020603050405020304" pitchFamily="18" charset="0"/>
                <a:cs typeface="Times New Roman" panose="02020603050405020304" pitchFamily="18" charset="0"/>
              </a:rPr>
              <a:t>Integral </a:t>
            </a:r>
          </a:p>
        </p:txBody>
      </p:sp>
      <p:sp>
        <p:nvSpPr>
          <p:cNvPr id="29" name="TextBox 28">
            <a:extLst>
              <a:ext uri="{FF2B5EF4-FFF2-40B4-BE49-F238E27FC236}">
                <a16:creationId xmlns:a16="http://schemas.microsoft.com/office/drawing/2014/main" id="{C6CF55A4-9111-416E-9F03-050265BD79A4}"/>
              </a:ext>
            </a:extLst>
          </p:cNvPr>
          <p:cNvSpPr txBox="1"/>
          <p:nvPr/>
        </p:nvSpPr>
        <p:spPr>
          <a:xfrm>
            <a:off x="868906" y="3693597"/>
            <a:ext cx="9942529"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The contribution from the integral term is proportional to both the magnitude of the error and the duration of the error. The integral in a PID controller is the sum of the instantaneous error over time and gives the accumulated offset that should have been corrected previously. The accumulated error is then multiplied by the integral gain (Ki) and added to the controller output.</a:t>
            </a:r>
            <a:endParaRPr lang="en-IN"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AC34786D-780E-429D-B307-BFC2D1D17DFD}"/>
              </a:ext>
            </a:extLst>
          </p:cNvPr>
          <p:cNvGrpSpPr/>
          <p:nvPr/>
        </p:nvGrpSpPr>
        <p:grpSpPr>
          <a:xfrm>
            <a:off x="4191000" y="5170925"/>
            <a:ext cx="2160494" cy="713860"/>
            <a:chOff x="4213412" y="5356622"/>
            <a:chExt cx="2160494" cy="713860"/>
          </a:xfrm>
        </p:grpSpPr>
        <p:sp>
          <p:nvSpPr>
            <p:cNvPr id="17" name="Rectangle: Rounded Corners 16">
              <a:extLst>
                <a:ext uri="{FF2B5EF4-FFF2-40B4-BE49-F238E27FC236}">
                  <a16:creationId xmlns:a16="http://schemas.microsoft.com/office/drawing/2014/main" id="{786B65C7-550A-45C6-9BAD-B2EB19D3FAF1}"/>
                </a:ext>
              </a:extLst>
            </p:cNvPr>
            <p:cNvSpPr/>
            <p:nvPr/>
          </p:nvSpPr>
          <p:spPr>
            <a:xfrm>
              <a:off x="4213412" y="5356622"/>
              <a:ext cx="2160494" cy="7138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3E426DAE-1A80-40A3-907E-136895BCD6E1}"/>
                </a:ext>
              </a:extLst>
            </p:cNvPr>
            <p:cNvPicPr>
              <a:picLocks noChangeAspect="1"/>
            </p:cNvPicPr>
            <p:nvPr/>
          </p:nvPicPr>
          <p:blipFill>
            <a:blip r:embed="rId4"/>
            <a:stretch>
              <a:fillRect/>
            </a:stretch>
          </p:blipFill>
          <p:spPr>
            <a:xfrm>
              <a:off x="4318747" y="5424129"/>
              <a:ext cx="1984615" cy="578846"/>
            </a:xfrm>
            <a:prstGeom prst="rect">
              <a:avLst/>
            </a:prstGeom>
          </p:spPr>
        </p:pic>
      </p:grpSp>
      <p:grpSp>
        <p:nvGrpSpPr>
          <p:cNvPr id="26" name="Group 25">
            <a:extLst>
              <a:ext uri="{FF2B5EF4-FFF2-40B4-BE49-F238E27FC236}">
                <a16:creationId xmlns:a16="http://schemas.microsoft.com/office/drawing/2014/main" id="{A63D416D-0664-4153-BDAE-7948260B234E}"/>
              </a:ext>
            </a:extLst>
          </p:cNvPr>
          <p:cNvGrpSpPr/>
          <p:nvPr/>
        </p:nvGrpSpPr>
        <p:grpSpPr>
          <a:xfrm>
            <a:off x="4563035" y="3111716"/>
            <a:ext cx="1416424" cy="317284"/>
            <a:chOff x="4563035" y="3111716"/>
            <a:chExt cx="1416424" cy="317284"/>
          </a:xfrm>
        </p:grpSpPr>
        <p:sp>
          <p:nvSpPr>
            <p:cNvPr id="24" name="Rectangle: Rounded Corners 23">
              <a:extLst>
                <a:ext uri="{FF2B5EF4-FFF2-40B4-BE49-F238E27FC236}">
                  <a16:creationId xmlns:a16="http://schemas.microsoft.com/office/drawing/2014/main" id="{7731C4B7-33DC-40DE-96AE-AD4E35BC9EC7}"/>
                </a:ext>
              </a:extLst>
            </p:cNvPr>
            <p:cNvSpPr/>
            <p:nvPr/>
          </p:nvSpPr>
          <p:spPr>
            <a:xfrm>
              <a:off x="4563035" y="3111716"/>
              <a:ext cx="1416424" cy="31728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A53BEC60-FDBB-488D-9346-BC353CFAB631}"/>
                </a:ext>
              </a:extLst>
            </p:cNvPr>
            <p:cNvPicPr>
              <a:picLocks noChangeAspect="1"/>
            </p:cNvPicPr>
            <p:nvPr/>
          </p:nvPicPr>
          <p:blipFill>
            <a:blip r:embed="rId5"/>
            <a:stretch>
              <a:fillRect/>
            </a:stretch>
          </p:blipFill>
          <p:spPr>
            <a:xfrm>
              <a:off x="4644155" y="3144273"/>
              <a:ext cx="1299008" cy="264205"/>
            </a:xfrm>
            <a:prstGeom prst="rect">
              <a:avLst/>
            </a:prstGeom>
          </p:spPr>
        </p:pic>
      </p:grpSp>
      <p:sp>
        <p:nvSpPr>
          <p:cNvPr id="2" name="Slide Number Placeholder 1">
            <a:extLst>
              <a:ext uri="{FF2B5EF4-FFF2-40B4-BE49-F238E27FC236}">
                <a16:creationId xmlns:a16="http://schemas.microsoft.com/office/drawing/2014/main" id="{CC24BBB6-DAF1-3809-DBF7-0163305C4F8A}"/>
              </a:ext>
            </a:extLst>
          </p:cNvPr>
          <p:cNvSpPr>
            <a:spLocks noGrp="1"/>
          </p:cNvSpPr>
          <p:nvPr>
            <p:ph type="sldNum" idx="12"/>
          </p:nvPr>
        </p:nvSpPr>
        <p:spPr>
          <a:xfrm>
            <a:off x="11430000" y="6413818"/>
            <a:ext cx="731600" cy="524800"/>
          </a:xfrm>
        </p:spPr>
        <p:txBody>
          <a:bodyPr/>
          <a:lstStyle/>
          <a:p>
            <a:fld id="{00000000-1234-1234-1234-123412341234}" type="slidenum">
              <a:rPr lang="en" smtClean="0">
                <a:solidFill>
                  <a:schemeClr val="bg1"/>
                </a:solidFill>
              </a:rPr>
              <a:pPr/>
              <a:t>16</a:t>
            </a:fld>
            <a:endParaRPr lang="en"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1F01CA-1AD1-30EE-B680-D43A29185A30}"/>
              </a:ext>
            </a:extLst>
          </p:cNvPr>
          <p:cNvPicPr>
            <a:picLocks noChangeAspect="1"/>
          </p:cNvPicPr>
          <p:nvPr/>
        </p:nvPicPr>
        <p:blipFill>
          <a:blip r:embed="rId2"/>
          <a:stretch>
            <a:fillRect/>
          </a:stretch>
        </p:blipFill>
        <p:spPr>
          <a:xfrm>
            <a:off x="11430000" y="6124575"/>
            <a:ext cx="762000" cy="733425"/>
          </a:xfrm>
          <a:prstGeom prst="rect">
            <a:avLst/>
          </a:prstGeom>
        </p:spPr>
      </p:pic>
      <p:sp>
        <p:nvSpPr>
          <p:cNvPr id="3" name="Slide Number Placeholder 2">
            <a:extLst>
              <a:ext uri="{FF2B5EF4-FFF2-40B4-BE49-F238E27FC236}">
                <a16:creationId xmlns:a16="http://schemas.microsoft.com/office/drawing/2014/main" id="{07B721D1-902D-43FF-AC8B-9E63AA87FC89}"/>
              </a:ext>
            </a:extLst>
          </p:cNvPr>
          <p:cNvSpPr>
            <a:spLocks noGrp="1"/>
          </p:cNvSpPr>
          <p:nvPr>
            <p:ph type="sldNum" idx="12"/>
          </p:nvPr>
        </p:nvSpPr>
        <p:spPr>
          <a:xfrm>
            <a:off x="11456895" y="6398415"/>
            <a:ext cx="731600" cy="524800"/>
          </a:xfrm>
        </p:spPr>
        <p:txBody>
          <a:bodyPr/>
          <a:lstStyle/>
          <a:p>
            <a:fld id="{00000000-1234-1234-1234-123412341234}" type="slidenum">
              <a:rPr lang="en" smtClean="0">
                <a:solidFill>
                  <a:schemeClr val="bg1"/>
                </a:solidFill>
              </a:rPr>
              <a:pPr/>
              <a:t>17</a:t>
            </a:fld>
            <a:endParaRPr lang="en" dirty="0">
              <a:solidFill>
                <a:schemeClr val="bg1"/>
              </a:solidFill>
            </a:endParaRPr>
          </a:p>
        </p:txBody>
      </p:sp>
      <p:sp>
        <p:nvSpPr>
          <p:cNvPr id="5" name="TextBox 4">
            <a:extLst>
              <a:ext uri="{FF2B5EF4-FFF2-40B4-BE49-F238E27FC236}">
                <a16:creationId xmlns:a16="http://schemas.microsoft.com/office/drawing/2014/main" id="{D3EC9E96-CE53-4AD8-89FB-30375B3C6B15}"/>
              </a:ext>
            </a:extLst>
          </p:cNvPr>
          <p:cNvSpPr txBox="1"/>
          <p:nvPr/>
        </p:nvSpPr>
        <p:spPr>
          <a:xfrm>
            <a:off x="953480" y="841793"/>
            <a:ext cx="6096000" cy="400110"/>
          </a:xfrm>
          <a:prstGeom prst="rect">
            <a:avLst/>
          </a:prstGeom>
          <a:noFill/>
        </p:spPr>
        <p:txBody>
          <a:bodyPr wrap="square">
            <a:spAutoFit/>
          </a:bodyPr>
          <a:lstStyle/>
          <a:p>
            <a:pPr algn="l"/>
            <a:r>
              <a:rPr lang="en-IN" sz="2000" b="1" i="0" dirty="0">
                <a:solidFill>
                  <a:srgbClr val="000000"/>
                </a:solidFill>
                <a:effectLst/>
                <a:latin typeface="Times New Roman" panose="02020603050405020304" pitchFamily="18" charset="0"/>
                <a:cs typeface="Times New Roman" panose="02020603050405020304" pitchFamily="18" charset="0"/>
              </a:rPr>
              <a:t>Derivative </a:t>
            </a:r>
          </a:p>
        </p:txBody>
      </p:sp>
      <p:sp>
        <p:nvSpPr>
          <p:cNvPr id="9" name="TextBox 8">
            <a:extLst>
              <a:ext uri="{FF2B5EF4-FFF2-40B4-BE49-F238E27FC236}">
                <a16:creationId xmlns:a16="http://schemas.microsoft.com/office/drawing/2014/main" id="{93F71A55-CDF6-496A-84B3-506C38B93D18}"/>
              </a:ext>
            </a:extLst>
          </p:cNvPr>
          <p:cNvSpPr txBox="1"/>
          <p:nvPr/>
        </p:nvSpPr>
        <p:spPr>
          <a:xfrm>
            <a:off x="1111624" y="1211125"/>
            <a:ext cx="10126895"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The derivative of the process error is calculated by determining the derivative gain Kd. The magnitude of the contribution of the derivative term to the overall control action is termed the derivative gain, Kd.</a:t>
            </a:r>
            <a:endParaRPr lang="en-IN"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42B62510-23C0-4689-86A1-B8D87D494A04}"/>
              </a:ext>
            </a:extLst>
          </p:cNvPr>
          <p:cNvGrpSpPr/>
          <p:nvPr/>
        </p:nvGrpSpPr>
        <p:grpSpPr>
          <a:xfrm>
            <a:off x="4643717" y="2234846"/>
            <a:ext cx="1595718" cy="537882"/>
            <a:chOff x="4643717" y="2234846"/>
            <a:chExt cx="1595718" cy="537882"/>
          </a:xfrm>
        </p:grpSpPr>
        <p:sp>
          <p:nvSpPr>
            <p:cNvPr id="12" name="Rectangle: Rounded Corners 11">
              <a:extLst>
                <a:ext uri="{FF2B5EF4-FFF2-40B4-BE49-F238E27FC236}">
                  <a16:creationId xmlns:a16="http://schemas.microsoft.com/office/drawing/2014/main" id="{3E87A81B-225B-4B8B-B7BD-3B957B2F0C9D}"/>
                </a:ext>
              </a:extLst>
            </p:cNvPr>
            <p:cNvSpPr/>
            <p:nvPr/>
          </p:nvSpPr>
          <p:spPr>
            <a:xfrm>
              <a:off x="4643717" y="2234846"/>
              <a:ext cx="1595718" cy="5378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815C9BC6-675B-4BB6-A4FF-4139FA482201}"/>
                </a:ext>
              </a:extLst>
            </p:cNvPr>
            <p:cNvPicPr>
              <a:picLocks noChangeAspect="1"/>
            </p:cNvPicPr>
            <p:nvPr/>
          </p:nvPicPr>
          <p:blipFill>
            <a:blip r:embed="rId3"/>
            <a:stretch>
              <a:fillRect/>
            </a:stretch>
          </p:blipFill>
          <p:spPr>
            <a:xfrm>
              <a:off x="4726361" y="2268849"/>
              <a:ext cx="1369639" cy="469876"/>
            </a:xfrm>
            <a:prstGeom prst="rect">
              <a:avLst/>
            </a:prstGeom>
          </p:spPr>
        </p:pic>
      </p:grpSp>
      <p:sp>
        <p:nvSpPr>
          <p:cNvPr id="15" name="TextBox 14">
            <a:extLst>
              <a:ext uri="{FF2B5EF4-FFF2-40B4-BE49-F238E27FC236}">
                <a16:creationId xmlns:a16="http://schemas.microsoft.com/office/drawing/2014/main" id="{085D4D5D-AA86-4539-9594-00385532CE25}"/>
              </a:ext>
            </a:extLst>
          </p:cNvPr>
          <p:cNvSpPr txBox="1"/>
          <p:nvPr/>
        </p:nvSpPr>
        <p:spPr>
          <a:xfrm>
            <a:off x="953480" y="3162814"/>
            <a:ext cx="2142565"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PID Controller</a:t>
            </a:r>
          </a:p>
        </p:txBody>
      </p:sp>
      <p:sp>
        <p:nvSpPr>
          <p:cNvPr id="18" name="TextBox 17">
            <a:extLst>
              <a:ext uri="{FF2B5EF4-FFF2-40B4-BE49-F238E27FC236}">
                <a16:creationId xmlns:a16="http://schemas.microsoft.com/office/drawing/2014/main" id="{2A44817E-4BE2-43D2-8151-D682FBE73147}"/>
              </a:ext>
            </a:extLst>
          </p:cNvPr>
          <p:cNvSpPr txBox="1"/>
          <p:nvPr/>
        </p:nvSpPr>
        <p:spPr>
          <a:xfrm>
            <a:off x="1111624" y="3656859"/>
            <a:ext cx="10126895"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Proportional-integral-derivative control (PID) combines the stabilizing influence of the derivative term and the reduction in steady-state error from the integral term.</a:t>
            </a:r>
            <a:endParaRPr lang="en-IN"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30E57741-3BAF-446E-BB02-C10696663E11}"/>
              </a:ext>
            </a:extLst>
          </p:cNvPr>
          <p:cNvGrpSpPr/>
          <p:nvPr/>
        </p:nvGrpSpPr>
        <p:grpSpPr>
          <a:xfrm>
            <a:off x="3590364" y="4392992"/>
            <a:ext cx="3702424" cy="646331"/>
            <a:chOff x="3590364" y="4724686"/>
            <a:chExt cx="3702424" cy="646331"/>
          </a:xfrm>
        </p:grpSpPr>
        <p:sp>
          <p:nvSpPr>
            <p:cNvPr id="19" name="Rectangle: Rounded Corners 18">
              <a:extLst>
                <a:ext uri="{FF2B5EF4-FFF2-40B4-BE49-F238E27FC236}">
                  <a16:creationId xmlns:a16="http://schemas.microsoft.com/office/drawing/2014/main" id="{CAF79367-D9E8-42E9-A31E-8C7C76DEA0AF}"/>
                </a:ext>
              </a:extLst>
            </p:cNvPr>
            <p:cNvSpPr/>
            <p:nvPr/>
          </p:nvSpPr>
          <p:spPr>
            <a:xfrm>
              <a:off x="3590364" y="4724686"/>
              <a:ext cx="3702424" cy="6463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285FE8FE-1F24-497C-B389-105D9FEA9265}"/>
                </a:ext>
              </a:extLst>
            </p:cNvPr>
            <p:cNvPicPr>
              <a:picLocks noChangeAspect="1"/>
            </p:cNvPicPr>
            <p:nvPr/>
          </p:nvPicPr>
          <p:blipFill>
            <a:blip r:embed="rId4"/>
            <a:stretch>
              <a:fillRect/>
            </a:stretch>
          </p:blipFill>
          <p:spPr>
            <a:xfrm>
              <a:off x="3772880" y="4814490"/>
              <a:ext cx="3276600" cy="466725"/>
            </a:xfrm>
            <a:prstGeom prst="rect">
              <a:avLst/>
            </a:prstGeom>
          </p:spPr>
        </p:pic>
      </p:grpSp>
      <p:pic>
        <p:nvPicPr>
          <p:cNvPr id="23" name="Picture 22">
            <a:extLst>
              <a:ext uri="{FF2B5EF4-FFF2-40B4-BE49-F238E27FC236}">
                <a16:creationId xmlns:a16="http://schemas.microsoft.com/office/drawing/2014/main" id="{1A19FE1D-371C-498F-BE70-E344D01962C2}"/>
              </a:ext>
            </a:extLst>
          </p:cNvPr>
          <p:cNvPicPr>
            <a:picLocks noChangeAspect="1"/>
          </p:cNvPicPr>
          <p:nvPr/>
        </p:nvPicPr>
        <p:blipFill>
          <a:blip r:embed="rId5"/>
          <a:stretch>
            <a:fillRect/>
          </a:stretch>
        </p:blipFill>
        <p:spPr>
          <a:xfrm>
            <a:off x="7494150" y="4123532"/>
            <a:ext cx="4401693" cy="1944793"/>
          </a:xfrm>
          <a:prstGeom prst="rect">
            <a:avLst/>
          </a:prstGeom>
        </p:spPr>
      </p:pic>
    </p:spTree>
    <p:extLst>
      <p:ext uri="{BB962C8B-B14F-4D97-AF65-F5344CB8AC3E}">
        <p14:creationId xmlns:p14="http://schemas.microsoft.com/office/powerpoint/2010/main" val="37637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78185D-3E8B-3EEB-47B6-336BC3783774}"/>
              </a:ext>
            </a:extLst>
          </p:cNvPr>
          <p:cNvPicPr>
            <a:picLocks noChangeAspect="1"/>
          </p:cNvPicPr>
          <p:nvPr/>
        </p:nvPicPr>
        <p:blipFill>
          <a:blip r:embed="rId2"/>
          <a:stretch>
            <a:fillRect/>
          </a:stretch>
        </p:blipFill>
        <p:spPr>
          <a:xfrm>
            <a:off x="11430000" y="6124575"/>
            <a:ext cx="762000" cy="733425"/>
          </a:xfrm>
          <a:prstGeom prst="rect">
            <a:avLst/>
          </a:prstGeom>
        </p:spPr>
      </p:pic>
      <p:sp>
        <p:nvSpPr>
          <p:cNvPr id="2" name="Title 1">
            <a:extLst>
              <a:ext uri="{FF2B5EF4-FFF2-40B4-BE49-F238E27FC236}">
                <a16:creationId xmlns:a16="http://schemas.microsoft.com/office/drawing/2014/main" id="{0D25E78C-C90D-288A-67C4-DDEEBD826776}"/>
              </a:ext>
            </a:extLst>
          </p:cNvPr>
          <p:cNvSpPr>
            <a:spLocks noGrp="1"/>
          </p:cNvSpPr>
          <p:nvPr>
            <p:ph type="title"/>
          </p:nvPr>
        </p:nvSpPr>
        <p:spPr>
          <a:xfrm>
            <a:off x="1048199" y="429235"/>
            <a:ext cx="10095600" cy="936800"/>
          </a:xfrm>
        </p:spPr>
        <p:txBody>
          <a:bodyPr/>
          <a:lstStyle/>
          <a:p>
            <a:r>
              <a:rPr lang="en-US" sz="2800"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5BFFC1C-13A5-20FE-B0DE-78F866EA6508}"/>
              </a:ext>
            </a:extLst>
          </p:cNvPr>
          <p:cNvSpPr>
            <a:spLocks noGrp="1"/>
          </p:cNvSpPr>
          <p:nvPr>
            <p:ph type="sldNum" idx="12"/>
          </p:nvPr>
        </p:nvSpPr>
        <p:spPr>
          <a:xfrm>
            <a:off x="11447930" y="6431747"/>
            <a:ext cx="731600" cy="524800"/>
          </a:xfrm>
        </p:spPr>
        <p:txBody>
          <a:bodyPr/>
          <a:lstStyle/>
          <a:p>
            <a:fld id="{00000000-1234-1234-1234-123412341234}" type="slidenum">
              <a:rPr lang="en" smtClean="0">
                <a:solidFill>
                  <a:schemeClr val="bg1"/>
                </a:solidFill>
              </a:rPr>
              <a:pPr/>
              <a:t>18</a:t>
            </a:fld>
            <a:endParaRPr lang="en" dirty="0">
              <a:solidFill>
                <a:schemeClr val="bg1"/>
              </a:solidFill>
            </a:endParaRPr>
          </a:p>
        </p:txBody>
      </p:sp>
      <p:sp>
        <p:nvSpPr>
          <p:cNvPr id="5" name="TextBox 4">
            <a:extLst>
              <a:ext uri="{FF2B5EF4-FFF2-40B4-BE49-F238E27FC236}">
                <a16:creationId xmlns:a16="http://schemas.microsoft.com/office/drawing/2014/main" id="{CE3BCFB2-3579-5A93-39D9-7AA3D5027CBC}"/>
              </a:ext>
            </a:extLst>
          </p:cNvPr>
          <p:cNvSpPr txBox="1"/>
          <p:nvPr/>
        </p:nvSpPr>
        <p:spPr>
          <a:xfrm>
            <a:off x="1048199" y="1347627"/>
            <a:ext cx="10874859" cy="4612738"/>
          </a:xfrm>
          <a:prstGeom prst="rect">
            <a:avLst/>
          </a:prstGeom>
          <a:noFill/>
        </p:spPr>
        <p:txBody>
          <a:bodyPr wrap="square">
            <a:spAutoFit/>
          </a:bodyPr>
          <a:lstStyle/>
          <a:p>
            <a:pPr marL="285750" indent="-285750" algn="just">
              <a:lnSpc>
                <a:spcPct val="150000"/>
              </a:lnSpc>
              <a:buClr>
                <a:schemeClr val="accent2">
                  <a:lumMod val="60000"/>
                  <a:lumOff val="40000"/>
                </a:schemeClr>
              </a:buClr>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The simplest PID controller is applied to balance the bike about the axis and to attain an excellent stability. </a:t>
            </a:r>
          </a:p>
          <a:p>
            <a:pPr marL="285750" indent="-285750" algn="just">
              <a:lnSpc>
                <a:spcPct val="150000"/>
              </a:lnSpc>
              <a:buClr>
                <a:schemeClr val="accent2">
                  <a:lumMod val="60000"/>
                  <a:lumOff val="40000"/>
                </a:schemeClr>
              </a:buClr>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There are ongoing researches for development of highly featured control systems &amp; control algorithms for the vertical balancing and to minimize effects of external disturbances, such as wind, sudden crash impact etc. </a:t>
            </a:r>
          </a:p>
          <a:p>
            <a:pPr marL="285750" indent="-285750" algn="just">
              <a:lnSpc>
                <a:spcPct val="150000"/>
              </a:lnSpc>
              <a:buClr>
                <a:schemeClr val="accent2">
                  <a:lumMod val="60000"/>
                  <a:lumOff val="40000"/>
                </a:schemeClr>
              </a:buClr>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However, many campus environments also experience traffic congestion, parking difficulties and so a self-balancing bike would be an optimal solution in such cases as it may encourage people to switch to self-balancing two wheelers and further there would be many research &amp; design optimizations so as to develop a pollution free and environment friendly e-bike.</a:t>
            </a:r>
          </a:p>
          <a:p>
            <a:pPr marL="285750" indent="-285750" algn="just">
              <a:lnSpc>
                <a:spcPct val="150000"/>
              </a:lnSpc>
              <a:buClr>
                <a:schemeClr val="accent2">
                  <a:lumMod val="60000"/>
                  <a:lumOff val="40000"/>
                </a:schemeClr>
              </a:buClr>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The Self balancing bicycle system can be more useful in future when there is high demand for electric vehicles because of the lack of fossil fuel.</a:t>
            </a:r>
          </a:p>
          <a:p>
            <a:pPr marL="285750" indent="-285750" algn="just">
              <a:lnSpc>
                <a:spcPct val="150000"/>
              </a:lnSpc>
              <a:buClr>
                <a:schemeClr val="accent2">
                  <a:lumMod val="60000"/>
                  <a:lumOff val="40000"/>
                </a:schemeClr>
              </a:buClr>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We can also use some advance algorithm which are capable of reading the data from the bike and its surrounding to move itself without human interaction.</a:t>
            </a:r>
            <a:endParaRPr lang="en-IN" dirty="0"/>
          </a:p>
        </p:txBody>
      </p:sp>
    </p:spTree>
    <p:extLst>
      <p:ext uri="{BB962C8B-B14F-4D97-AF65-F5344CB8AC3E}">
        <p14:creationId xmlns:p14="http://schemas.microsoft.com/office/powerpoint/2010/main" val="349980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9"/>
          <p:cNvSpPr txBox="1">
            <a:spLocks noGrp="1"/>
          </p:cNvSpPr>
          <p:nvPr>
            <p:ph type="title"/>
          </p:nvPr>
        </p:nvSpPr>
        <p:spPr>
          <a:xfrm>
            <a:off x="849600" y="327708"/>
            <a:ext cx="10095600" cy="936800"/>
          </a:xfrm>
          <a:prstGeom prst="rect">
            <a:avLst/>
          </a:prstGeom>
        </p:spPr>
        <p:txBody>
          <a:bodyPr spcFirstLastPara="1" wrap="square" lIns="121900" tIns="121900" rIns="121900" bIns="121900" anchor="b" anchorCtr="0">
            <a:noAutofit/>
          </a:bodyPr>
          <a:lstStyle/>
          <a:p>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26" name="Google Shape;426;p39"/>
          <p:cNvSpPr/>
          <p:nvPr/>
        </p:nvSpPr>
        <p:spPr>
          <a:xfrm>
            <a:off x="10313611" y="3268200"/>
            <a:ext cx="10972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27" name="Google Shape;427;p39"/>
          <p:cNvSpPr/>
          <p:nvPr/>
        </p:nvSpPr>
        <p:spPr>
          <a:xfrm>
            <a:off x="9433499" y="3268200"/>
            <a:ext cx="10972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28" name="Google Shape;428;p39"/>
          <p:cNvSpPr/>
          <p:nvPr/>
        </p:nvSpPr>
        <p:spPr>
          <a:xfrm>
            <a:off x="8553387" y="3268200"/>
            <a:ext cx="10972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29" name="Google Shape;429;p39"/>
          <p:cNvSpPr/>
          <p:nvPr/>
        </p:nvSpPr>
        <p:spPr>
          <a:xfrm>
            <a:off x="7673275" y="3268200"/>
            <a:ext cx="10972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30" name="Google Shape;430;p39"/>
          <p:cNvSpPr/>
          <p:nvPr/>
        </p:nvSpPr>
        <p:spPr>
          <a:xfrm>
            <a:off x="6793163" y="3268200"/>
            <a:ext cx="10972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31" name="Google Shape;431;p39"/>
          <p:cNvSpPr/>
          <p:nvPr/>
        </p:nvSpPr>
        <p:spPr>
          <a:xfrm>
            <a:off x="5913051" y="3268200"/>
            <a:ext cx="10972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32" name="Google Shape;432;p39"/>
          <p:cNvSpPr/>
          <p:nvPr/>
        </p:nvSpPr>
        <p:spPr>
          <a:xfrm>
            <a:off x="5032939" y="3268200"/>
            <a:ext cx="10972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33" name="Google Shape;433;p39"/>
          <p:cNvSpPr/>
          <p:nvPr/>
        </p:nvSpPr>
        <p:spPr>
          <a:xfrm>
            <a:off x="4152825" y="3268200"/>
            <a:ext cx="10972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34" name="Google Shape;434;p39"/>
          <p:cNvSpPr/>
          <p:nvPr/>
        </p:nvSpPr>
        <p:spPr>
          <a:xfrm>
            <a:off x="3272713" y="3268200"/>
            <a:ext cx="10972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35" name="Google Shape;435;p39"/>
          <p:cNvSpPr/>
          <p:nvPr/>
        </p:nvSpPr>
        <p:spPr>
          <a:xfrm>
            <a:off x="2392601" y="3268200"/>
            <a:ext cx="10972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36" name="Google Shape;436;p39"/>
          <p:cNvSpPr/>
          <p:nvPr/>
        </p:nvSpPr>
        <p:spPr>
          <a:xfrm>
            <a:off x="1512489" y="3268200"/>
            <a:ext cx="10972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37" name="Google Shape;437;p39"/>
          <p:cNvSpPr/>
          <p:nvPr/>
        </p:nvSpPr>
        <p:spPr>
          <a:xfrm>
            <a:off x="632377" y="3268200"/>
            <a:ext cx="10972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Source Sans Pro"/>
              <a:ea typeface="Source Sans Pro"/>
              <a:cs typeface="Source Sans Pro"/>
              <a:sym typeface="Source Sans Pro"/>
            </a:endParaRPr>
          </a:p>
        </p:txBody>
      </p:sp>
      <p:sp>
        <p:nvSpPr>
          <p:cNvPr id="438" name="Google Shape;438;p39"/>
          <p:cNvSpPr/>
          <p:nvPr/>
        </p:nvSpPr>
        <p:spPr>
          <a:xfrm>
            <a:off x="0" y="3268200"/>
            <a:ext cx="8496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dirty="0">
              <a:solidFill>
                <a:schemeClr val="dk1"/>
              </a:solidFill>
            </a:endParaRPr>
          </a:p>
        </p:txBody>
      </p:sp>
      <p:cxnSp>
        <p:nvCxnSpPr>
          <p:cNvPr id="439" name="Google Shape;439;p39"/>
          <p:cNvCxnSpPr/>
          <p:nvPr/>
        </p:nvCxnSpPr>
        <p:spPr>
          <a:xfrm rot="10800000">
            <a:off x="1025231" y="2636175"/>
            <a:ext cx="0" cy="664800"/>
          </a:xfrm>
          <a:prstGeom prst="straightConnector1">
            <a:avLst/>
          </a:prstGeom>
          <a:noFill/>
          <a:ln w="9525" cap="flat" cmpd="sng">
            <a:solidFill>
              <a:srgbClr val="0091EA"/>
            </a:solidFill>
            <a:prstDash val="solid"/>
            <a:round/>
            <a:headEnd type="oval" w="med" len="med"/>
            <a:tailEnd type="oval" w="med" len="med"/>
          </a:ln>
        </p:spPr>
      </p:cxnSp>
      <p:sp>
        <p:nvSpPr>
          <p:cNvPr id="440" name="Google Shape;440;p39"/>
          <p:cNvSpPr txBox="1"/>
          <p:nvPr/>
        </p:nvSpPr>
        <p:spPr>
          <a:xfrm>
            <a:off x="351338" y="1675128"/>
            <a:ext cx="1666000" cy="893018"/>
          </a:xfrm>
          <a:prstGeom prst="rect">
            <a:avLst/>
          </a:prstGeom>
          <a:noFill/>
          <a:ln>
            <a:noFill/>
          </a:ln>
        </p:spPr>
        <p:txBody>
          <a:bodyPr spcFirstLastPara="1" wrap="square" lIns="0" tIns="0" rIns="0" bIns="0" anchor="b" anchorCtr="0">
            <a:noAutofit/>
          </a:bodyPr>
          <a:lstStyle/>
          <a:p>
            <a:r>
              <a:rPr lang="en-US" sz="1200" dirty="0" err="1">
                <a:latin typeface="Source Sans Pro"/>
                <a:ea typeface="Source Sans Pro"/>
                <a:cs typeface="Source Sans Pro"/>
                <a:sym typeface="Source Sans Pro"/>
              </a:rPr>
              <a:t>Beznos</a:t>
            </a:r>
            <a:r>
              <a:rPr lang="en-US" sz="1200" dirty="0">
                <a:latin typeface="Source Sans Pro"/>
                <a:ea typeface="Source Sans Pro"/>
                <a:cs typeface="Source Sans Pro"/>
                <a:sym typeface="Source Sans Pro"/>
              </a:rPr>
              <a:t> A V et al (1998),” Control of autonomous motion of two-wheel bicycle with gyroscopic stabilization”, Robot </a:t>
            </a:r>
            <a:r>
              <a:rPr lang="en-US" sz="1200" dirty="0" err="1">
                <a:latin typeface="Source Sans Pro"/>
                <a:ea typeface="Source Sans Pro"/>
                <a:cs typeface="Source Sans Pro"/>
                <a:sym typeface="Source Sans Pro"/>
              </a:rPr>
              <a:t>Autom</a:t>
            </a:r>
            <a:r>
              <a:rPr lang="en-US" sz="1200" dirty="0">
                <a:latin typeface="Source Sans Pro"/>
                <a:ea typeface="Source Sans Pro"/>
                <a:cs typeface="Source Sans Pro"/>
                <a:sym typeface="Source Sans Pro"/>
              </a:rPr>
              <a:t> 3, pp.2670-2675.</a:t>
            </a:r>
          </a:p>
        </p:txBody>
      </p:sp>
      <p:cxnSp>
        <p:nvCxnSpPr>
          <p:cNvPr id="441" name="Google Shape;441;p39"/>
          <p:cNvCxnSpPr/>
          <p:nvPr/>
        </p:nvCxnSpPr>
        <p:spPr>
          <a:xfrm rot="10800000">
            <a:off x="2786877" y="2636175"/>
            <a:ext cx="0" cy="664800"/>
          </a:xfrm>
          <a:prstGeom prst="straightConnector1">
            <a:avLst/>
          </a:prstGeom>
          <a:noFill/>
          <a:ln w="9525" cap="flat" cmpd="sng">
            <a:solidFill>
              <a:schemeClr val="accent2">
                <a:lumMod val="60000"/>
                <a:lumOff val="40000"/>
              </a:schemeClr>
            </a:solidFill>
            <a:prstDash val="solid"/>
            <a:round/>
            <a:headEnd type="oval" w="med" len="med"/>
            <a:tailEnd type="oval" w="med" len="med"/>
          </a:ln>
        </p:spPr>
      </p:cxnSp>
      <p:sp>
        <p:nvSpPr>
          <p:cNvPr id="442" name="Google Shape;442;p39"/>
          <p:cNvSpPr txBox="1"/>
          <p:nvPr/>
        </p:nvSpPr>
        <p:spPr>
          <a:xfrm>
            <a:off x="2025683" y="1431465"/>
            <a:ext cx="1778074" cy="1136681"/>
          </a:xfrm>
          <a:prstGeom prst="rect">
            <a:avLst/>
          </a:prstGeom>
          <a:noFill/>
          <a:ln>
            <a:noFill/>
          </a:ln>
        </p:spPr>
        <p:txBody>
          <a:bodyPr spcFirstLastPara="1" wrap="square" lIns="0" tIns="0" rIns="0" bIns="0" anchor="b" anchorCtr="0">
            <a:noAutofit/>
          </a:bodyPr>
          <a:lstStyle/>
          <a:p>
            <a:r>
              <a:rPr lang="en-US" sz="1200" dirty="0">
                <a:latin typeface="Source Sans Pro"/>
                <a:ea typeface="Source Sans Pro"/>
                <a:cs typeface="Source Sans Pro"/>
                <a:sym typeface="Source Sans Pro"/>
              </a:rPr>
              <a:t>Thanh, B. T. (September 2008), “Balancing control of bicycle robot by particle swarm optimization-based </a:t>
            </a:r>
            <a:r>
              <a:rPr lang="en-US" sz="1200" dirty="0" err="1">
                <a:latin typeface="Source Sans Pro"/>
                <a:ea typeface="Source Sans Pro"/>
                <a:cs typeface="Source Sans Pro"/>
                <a:sym typeface="Source Sans Pro"/>
              </a:rPr>
              <a:t>structurespecified</a:t>
            </a:r>
            <a:r>
              <a:rPr lang="en-US" sz="1200" dirty="0">
                <a:latin typeface="Source Sans Pro"/>
                <a:ea typeface="Source Sans Pro"/>
                <a:cs typeface="Source Sans Pro"/>
                <a:sym typeface="Source Sans Pro"/>
              </a:rPr>
              <a:t> H2/H∞ Control”</a:t>
            </a:r>
          </a:p>
        </p:txBody>
      </p:sp>
      <p:cxnSp>
        <p:nvCxnSpPr>
          <p:cNvPr id="443" name="Google Shape;443;p39"/>
          <p:cNvCxnSpPr/>
          <p:nvPr/>
        </p:nvCxnSpPr>
        <p:spPr>
          <a:xfrm rot="10800000">
            <a:off x="4646559" y="2636175"/>
            <a:ext cx="0" cy="664800"/>
          </a:xfrm>
          <a:prstGeom prst="straightConnector1">
            <a:avLst/>
          </a:prstGeom>
          <a:noFill/>
          <a:ln w="9525" cap="flat" cmpd="sng">
            <a:solidFill>
              <a:srgbClr val="0053A3"/>
            </a:solidFill>
            <a:prstDash val="solid"/>
            <a:round/>
            <a:headEnd type="oval" w="med" len="med"/>
            <a:tailEnd type="oval" w="med" len="med"/>
          </a:ln>
        </p:spPr>
      </p:cxnSp>
      <p:sp>
        <p:nvSpPr>
          <p:cNvPr id="444" name="Google Shape;444;p39"/>
          <p:cNvSpPr txBox="1"/>
          <p:nvPr/>
        </p:nvSpPr>
        <p:spPr>
          <a:xfrm>
            <a:off x="3956513" y="1453724"/>
            <a:ext cx="1786419" cy="1142365"/>
          </a:xfrm>
          <a:prstGeom prst="rect">
            <a:avLst/>
          </a:prstGeom>
          <a:noFill/>
          <a:ln>
            <a:noFill/>
          </a:ln>
        </p:spPr>
        <p:txBody>
          <a:bodyPr spcFirstLastPara="1" wrap="square" lIns="0" tIns="0" rIns="0" bIns="0" anchor="b" anchorCtr="0">
            <a:noAutofit/>
          </a:bodyPr>
          <a:lstStyle/>
          <a:p>
            <a:r>
              <a:rPr lang="en-US" sz="1200" dirty="0" err="1">
                <a:solidFill>
                  <a:schemeClr val="tx2">
                    <a:lumMod val="10000"/>
                  </a:schemeClr>
                </a:solidFill>
                <a:latin typeface="Source Sans Pro"/>
                <a:ea typeface="Source Sans Pro"/>
                <a:cs typeface="Source Sans Pro"/>
                <a:sym typeface="Source Sans Pro"/>
              </a:rPr>
              <a:t>Jongkil</a:t>
            </a:r>
            <a:r>
              <a:rPr lang="en-US" sz="1200" dirty="0">
                <a:solidFill>
                  <a:schemeClr val="tx2">
                    <a:lumMod val="10000"/>
                  </a:schemeClr>
                </a:solidFill>
                <a:latin typeface="Source Sans Pro"/>
                <a:ea typeface="Source Sans Pro"/>
                <a:cs typeface="Source Sans Pro"/>
                <a:sym typeface="Source Sans Pro"/>
              </a:rPr>
              <a:t> Lee, W. K. Van </a:t>
            </a:r>
            <a:r>
              <a:rPr lang="en-US" sz="1200" dirty="0" err="1">
                <a:solidFill>
                  <a:schemeClr val="tx2">
                    <a:lumMod val="10000"/>
                  </a:schemeClr>
                </a:solidFill>
                <a:latin typeface="Source Sans Pro"/>
                <a:ea typeface="Source Sans Pro"/>
                <a:cs typeface="Source Sans Pro"/>
                <a:sym typeface="Source Sans Pro"/>
              </a:rPr>
              <a:t>Moorhem</a:t>
            </a:r>
            <a:r>
              <a:rPr lang="en-US" sz="1200" dirty="0">
                <a:solidFill>
                  <a:schemeClr val="tx2">
                    <a:lumMod val="10000"/>
                  </a:schemeClr>
                </a:solidFill>
                <a:latin typeface="Source Sans Pro"/>
                <a:ea typeface="Source Sans Pro"/>
                <a:cs typeface="Source Sans Pro"/>
                <a:sym typeface="Source Sans Pro"/>
              </a:rPr>
              <a:t> (1996), “Analytical and Experimental Analysis of a Self-Compensating Dynamic Balancer in a Rotating </a:t>
            </a:r>
            <a:r>
              <a:rPr lang="en-US" sz="1200" dirty="0" err="1">
                <a:solidFill>
                  <a:schemeClr val="tx2">
                    <a:lumMod val="10000"/>
                  </a:schemeClr>
                </a:solidFill>
                <a:latin typeface="Source Sans Pro"/>
                <a:ea typeface="Source Sans Pro"/>
                <a:cs typeface="Source Sans Pro"/>
                <a:sym typeface="Source Sans Pro"/>
              </a:rPr>
              <a:t>Machanism</a:t>
            </a:r>
            <a:r>
              <a:rPr lang="en-US" sz="1200" dirty="0">
                <a:solidFill>
                  <a:schemeClr val="tx2">
                    <a:lumMod val="10000"/>
                  </a:schemeClr>
                </a:solidFill>
                <a:latin typeface="Source Sans Pro"/>
                <a:ea typeface="Source Sans Pro"/>
                <a:cs typeface="Source Sans Pro"/>
                <a:sym typeface="Source Sans Pro"/>
              </a:rPr>
              <a:t>”, </a:t>
            </a:r>
          </a:p>
        </p:txBody>
      </p:sp>
      <p:cxnSp>
        <p:nvCxnSpPr>
          <p:cNvPr id="445" name="Google Shape;445;p39"/>
          <p:cNvCxnSpPr/>
          <p:nvPr/>
        </p:nvCxnSpPr>
        <p:spPr>
          <a:xfrm rot="10800000">
            <a:off x="6574505" y="2636175"/>
            <a:ext cx="0" cy="664800"/>
          </a:xfrm>
          <a:prstGeom prst="straightConnector1">
            <a:avLst/>
          </a:prstGeom>
          <a:noFill/>
          <a:ln w="9525" cap="flat" cmpd="sng">
            <a:solidFill>
              <a:srgbClr val="607D8B"/>
            </a:solidFill>
            <a:prstDash val="solid"/>
            <a:round/>
            <a:headEnd type="oval" w="med" len="med"/>
            <a:tailEnd type="oval" w="med" len="med"/>
          </a:ln>
        </p:spPr>
      </p:cxnSp>
      <p:sp>
        <p:nvSpPr>
          <p:cNvPr id="446" name="Google Shape;446;p39"/>
          <p:cNvSpPr txBox="1"/>
          <p:nvPr/>
        </p:nvSpPr>
        <p:spPr>
          <a:xfrm>
            <a:off x="5787595" y="1675128"/>
            <a:ext cx="1702439" cy="878334"/>
          </a:xfrm>
          <a:prstGeom prst="rect">
            <a:avLst/>
          </a:prstGeom>
          <a:noFill/>
          <a:ln>
            <a:noFill/>
          </a:ln>
        </p:spPr>
        <p:txBody>
          <a:bodyPr spcFirstLastPara="1" wrap="square" lIns="0" tIns="0" rIns="0" bIns="0" anchor="b" anchorCtr="0">
            <a:noAutofit/>
          </a:bodyPr>
          <a:lstStyle/>
          <a:p>
            <a:r>
              <a:rPr lang="en-US" sz="1200" dirty="0">
                <a:effectLst/>
                <a:latin typeface="Times New Roman" panose="02020603050405020304" pitchFamily="18" charset="0"/>
                <a:ea typeface="Times New Roman" panose="02020603050405020304" pitchFamily="18" charset="0"/>
              </a:rPr>
              <a:t>Thanh, B. T. (September 2008), “Balancing control of bicycle robot by particle swarm optimization-based </a:t>
            </a:r>
            <a:r>
              <a:rPr lang="en-US" sz="1200" dirty="0" err="1">
                <a:effectLst/>
                <a:latin typeface="Times New Roman" panose="02020603050405020304" pitchFamily="18" charset="0"/>
                <a:ea typeface="Times New Roman" panose="02020603050405020304" pitchFamily="18" charset="0"/>
              </a:rPr>
              <a:t>structurespecified</a:t>
            </a:r>
            <a:r>
              <a:rPr lang="en-US" sz="1200" dirty="0">
                <a:effectLst/>
                <a:latin typeface="Times New Roman" panose="02020603050405020304" pitchFamily="18" charset="0"/>
                <a:ea typeface="Times New Roman" panose="02020603050405020304" pitchFamily="18" charset="0"/>
              </a:rPr>
              <a:t> H2/H∞ Control”</a:t>
            </a:r>
            <a:endParaRPr lang="en-US" sz="1000" dirty="0">
              <a:latin typeface="Source Sans Pro"/>
              <a:ea typeface="Source Sans Pro"/>
              <a:cs typeface="Source Sans Pro"/>
              <a:sym typeface="Source Sans Pro"/>
            </a:endParaRPr>
          </a:p>
        </p:txBody>
      </p:sp>
      <p:cxnSp>
        <p:nvCxnSpPr>
          <p:cNvPr id="447" name="Google Shape;447;p39"/>
          <p:cNvCxnSpPr/>
          <p:nvPr/>
        </p:nvCxnSpPr>
        <p:spPr>
          <a:xfrm rot="10800000">
            <a:off x="8324479" y="2636175"/>
            <a:ext cx="0" cy="664800"/>
          </a:xfrm>
          <a:prstGeom prst="straightConnector1">
            <a:avLst/>
          </a:prstGeom>
          <a:noFill/>
          <a:ln w="9525" cap="flat" cmpd="sng">
            <a:solidFill>
              <a:srgbClr val="607D8B"/>
            </a:solidFill>
            <a:prstDash val="solid"/>
            <a:round/>
            <a:headEnd type="oval" w="med" len="med"/>
            <a:tailEnd type="oval" w="med" len="med"/>
          </a:ln>
        </p:spPr>
      </p:cxnSp>
      <p:sp>
        <p:nvSpPr>
          <p:cNvPr id="448" name="Google Shape;448;p39"/>
          <p:cNvSpPr txBox="1"/>
          <p:nvPr/>
        </p:nvSpPr>
        <p:spPr>
          <a:xfrm>
            <a:off x="7579351" y="1758695"/>
            <a:ext cx="1666000" cy="711200"/>
          </a:xfrm>
          <a:prstGeom prst="rect">
            <a:avLst/>
          </a:prstGeom>
          <a:noFill/>
          <a:ln>
            <a:noFill/>
          </a:ln>
        </p:spPr>
        <p:txBody>
          <a:bodyPr spcFirstLastPara="1" wrap="square" lIns="0" tIns="0" rIns="0" bIns="0" anchor="b" anchorCtr="0">
            <a:noAutofit/>
          </a:bodyPr>
          <a:lstStyle/>
          <a:p>
            <a:r>
              <a:rPr lang="en-US" sz="1200" dirty="0">
                <a:latin typeface="Source Sans Pro"/>
                <a:ea typeface="Source Sans Pro"/>
                <a:cs typeface="Source Sans Pro"/>
                <a:sym typeface="Source Sans Pro"/>
              </a:rPr>
              <a:t>Murata boy and </a:t>
            </a:r>
            <a:r>
              <a:rPr lang="en-US" sz="1200" dirty="0" err="1">
                <a:latin typeface="Source Sans Pro"/>
                <a:ea typeface="Source Sans Pro"/>
                <a:cs typeface="Source Sans Pro"/>
                <a:sym typeface="Source Sans Pro"/>
              </a:rPr>
              <a:t>murata</a:t>
            </a:r>
            <a:r>
              <a:rPr lang="en-US" sz="1200" dirty="0">
                <a:latin typeface="Source Sans Pro"/>
                <a:ea typeface="Source Sans Pro"/>
                <a:cs typeface="Source Sans Pro"/>
                <a:sym typeface="Source Sans Pro"/>
              </a:rPr>
              <a:t> girl (2005), http:// www. </a:t>
            </a:r>
            <a:r>
              <a:rPr lang="en-US" sz="1200" dirty="0" err="1">
                <a:latin typeface="Source Sans Pro"/>
                <a:ea typeface="Source Sans Pro"/>
                <a:cs typeface="Source Sans Pro"/>
                <a:sym typeface="Source Sans Pro"/>
              </a:rPr>
              <a:t>murata</a:t>
            </a:r>
            <a:r>
              <a:rPr lang="en-US" sz="1200" dirty="0">
                <a:latin typeface="Source Sans Pro"/>
                <a:ea typeface="Source Sans Pro"/>
                <a:cs typeface="Source Sans Pro"/>
                <a:sym typeface="Source Sans Pro"/>
              </a:rPr>
              <a:t>. com/ about/</a:t>
            </a:r>
            <a:r>
              <a:rPr lang="en-US" sz="1200" dirty="0" err="1">
                <a:latin typeface="Source Sans Pro"/>
                <a:ea typeface="Source Sans Pro"/>
                <a:cs typeface="Source Sans Pro"/>
                <a:sym typeface="Source Sans Pro"/>
              </a:rPr>
              <a:t>mboymgirl</a:t>
            </a:r>
            <a:r>
              <a:rPr lang="en-US" sz="1200" dirty="0">
                <a:latin typeface="Source Sans Pro"/>
                <a:ea typeface="Source Sans Pro"/>
                <a:cs typeface="Source Sans Pro"/>
                <a:sym typeface="Source Sans Pro"/>
              </a:rPr>
              <a:t>/</a:t>
            </a:r>
            <a:r>
              <a:rPr lang="en-US" sz="1200" dirty="0" err="1">
                <a:latin typeface="Source Sans Pro"/>
                <a:ea typeface="Source Sans Pro"/>
                <a:cs typeface="Source Sans Pro"/>
                <a:sym typeface="Source Sans Pro"/>
              </a:rPr>
              <a:t>mboy</a:t>
            </a:r>
            <a:r>
              <a:rPr lang="en-US" sz="1200" dirty="0">
                <a:latin typeface="Source Sans Pro"/>
                <a:ea typeface="Source Sans Pro"/>
                <a:cs typeface="Source Sans Pro"/>
                <a:sym typeface="Source Sans Pro"/>
              </a:rPr>
              <a:t>.</a:t>
            </a:r>
          </a:p>
        </p:txBody>
      </p:sp>
      <p:cxnSp>
        <p:nvCxnSpPr>
          <p:cNvPr id="449" name="Google Shape;449;p39"/>
          <p:cNvCxnSpPr/>
          <p:nvPr/>
        </p:nvCxnSpPr>
        <p:spPr>
          <a:xfrm rot="10800000">
            <a:off x="10078346" y="2636175"/>
            <a:ext cx="0" cy="664800"/>
          </a:xfrm>
          <a:prstGeom prst="straightConnector1">
            <a:avLst/>
          </a:prstGeom>
          <a:noFill/>
          <a:ln w="9525" cap="flat" cmpd="sng">
            <a:solidFill>
              <a:srgbClr val="CFD8DC"/>
            </a:solidFill>
            <a:prstDash val="solid"/>
            <a:round/>
            <a:headEnd type="oval" w="med" len="med"/>
            <a:tailEnd type="oval" w="med" len="med"/>
          </a:ln>
        </p:spPr>
      </p:cxnSp>
      <p:sp>
        <p:nvSpPr>
          <p:cNvPr id="450" name="Google Shape;450;p39"/>
          <p:cNvSpPr txBox="1"/>
          <p:nvPr/>
        </p:nvSpPr>
        <p:spPr>
          <a:xfrm>
            <a:off x="9397899" y="1869349"/>
            <a:ext cx="1666000" cy="711200"/>
          </a:xfrm>
          <a:prstGeom prst="rect">
            <a:avLst/>
          </a:prstGeom>
          <a:noFill/>
          <a:ln>
            <a:noFill/>
          </a:ln>
        </p:spPr>
        <p:txBody>
          <a:bodyPr spcFirstLastPara="1" wrap="square" lIns="0" tIns="0" rIns="0" bIns="0" anchor="b" anchorCtr="0">
            <a:noAutofit/>
          </a:bodyPr>
          <a:lstStyle/>
          <a:p>
            <a:r>
              <a:rPr lang="en-US" sz="1200" dirty="0" err="1">
                <a:latin typeface="Source Sans Pro"/>
                <a:ea typeface="Source Sans Pro"/>
                <a:cs typeface="Source Sans Pro"/>
                <a:sym typeface="Source Sans Pro"/>
              </a:rPr>
              <a:t>Suprato</a:t>
            </a:r>
            <a:r>
              <a:rPr lang="en-US" sz="1200" dirty="0">
                <a:latin typeface="Source Sans Pro"/>
                <a:ea typeface="Source Sans Pro"/>
                <a:cs typeface="Source Sans Pro"/>
                <a:sym typeface="Source Sans Pro"/>
              </a:rPr>
              <a:t> (May 2006), “Development of a gyroscopic unmanned bicycle”, Master Thesis, Asian Institution of Technology.</a:t>
            </a:r>
          </a:p>
        </p:txBody>
      </p:sp>
      <p:cxnSp>
        <p:nvCxnSpPr>
          <p:cNvPr id="451" name="Google Shape;451;p39"/>
          <p:cNvCxnSpPr/>
          <p:nvPr/>
        </p:nvCxnSpPr>
        <p:spPr>
          <a:xfrm rot="10800000">
            <a:off x="1919583" y="3760225"/>
            <a:ext cx="0" cy="664800"/>
          </a:xfrm>
          <a:prstGeom prst="straightConnector1">
            <a:avLst/>
          </a:prstGeom>
          <a:noFill/>
          <a:ln w="9525" cap="flat" cmpd="sng">
            <a:solidFill>
              <a:srgbClr val="0091EA"/>
            </a:solidFill>
            <a:prstDash val="solid"/>
            <a:round/>
            <a:headEnd type="oval" w="med" len="med"/>
            <a:tailEnd type="oval" w="med" len="med"/>
          </a:ln>
        </p:spPr>
      </p:cxnSp>
      <p:sp>
        <p:nvSpPr>
          <p:cNvPr id="452" name="Google Shape;452;p39"/>
          <p:cNvSpPr txBox="1"/>
          <p:nvPr/>
        </p:nvSpPr>
        <p:spPr>
          <a:xfrm>
            <a:off x="1175625" y="4493054"/>
            <a:ext cx="1666000" cy="711200"/>
          </a:xfrm>
          <a:prstGeom prst="rect">
            <a:avLst/>
          </a:prstGeom>
          <a:noFill/>
          <a:ln>
            <a:noFill/>
          </a:ln>
        </p:spPr>
        <p:txBody>
          <a:bodyPr spcFirstLastPara="1" wrap="square" lIns="0" tIns="0" rIns="0" bIns="0" anchor="t" anchorCtr="0">
            <a:noAutofit/>
          </a:bodyPr>
          <a:lstStyle/>
          <a:p>
            <a:r>
              <a:rPr lang="en-US" sz="1200" dirty="0" err="1">
                <a:latin typeface="Source Sans Pro"/>
                <a:ea typeface="Source Sans Pro"/>
                <a:cs typeface="Source Sans Pro"/>
                <a:sym typeface="Source Sans Pro"/>
              </a:rPr>
              <a:t>Gallaspy</a:t>
            </a:r>
            <a:r>
              <a:rPr lang="en-US" sz="1200" dirty="0">
                <a:latin typeface="Source Sans Pro"/>
                <a:ea typeface="Source Sans Pro"/>
                <a:cs typeface="Source Sans Pro"/>
                <a:sym typeface="Source Sans Pro"/>
              </a:rPr>
              <a:t>, J.M. (1999), “Gyroscopic stabilization of an Unmanned Bicycle”, M.S. Thesis, Electrical Engineering Department, Auburn University, AL.</a:t>
            </a:r>
          </a:p>
        </p:txBody>
      </p:sp>
      <p:cxnSp>
        <p:nvCxnSpPr>
          <p:cNvPr id="453" name="Google Shape;453;p39"/>
          <p:cNvCxnSpPr/>
          <p:nvPr/>
        </p:nvCxnSpPr>
        <p:spPr>
          <a:xfrm rot="10800000">
            <a:off x="3681229" y="3760225"/>
            <a:ext cx="0" cy="664800"/>
          </a:xfrm>
          <a:prstGeom prst="straightConnector1">
            <a:avLst/>
          </a:prstGeom>
          <a:noFill/>
          <a:ln w="9525" cap="flat" cmpd="sng">
            <a:solidFill>
              <a:srgbClr val="0053A3"/>
            </a:solidFill>
            <a:prstDash val="solid"/>
            <a:round/>
            <a:headEnd type="oval" w="med" len="med"/>
            <a:tailEnd type="oval" w="med" len="med"/>
          </a:ln>
        </p:spPr>
      </p:cxnSp>
      <p:sp>
        <p:nvSpPr>
          <p:cNvPr id="454" name="Google Shape;454;p39"/>
          <p:cNvSpPr txBox="1"/>
          <p:nvPr/>
        </p:nvSpPr>
        <p:spPr>
          <a:xfrm>
            <a:off x="2992950" y="4509691"/>
            <a:ext cx="1539295" cy="1287001"/>
          </a:xfrm>
          <a:prstGeom prst="rect">
            <a:avLst/>
          </a:prstGeom>
          <a:noFill/>
          <a:ln>
            <a:noFill/>
          </a:ln>
        </p:spPr>
        <p:txBody>
          <a:bodyPr spcFirstLastPara="1" wrap="square" lIns="0" tIns="0" rIns="0" bIns="0" anchor="t" anchorCtr="0">
            <a:noAutofit/>
          </a:bodyPr>
          <a:lstStyle/>
          <a:p>
            <a:pPr algn="just"/>
            <a:r>
              <a:rPr lang="en-US" sz="1200" dirty="0">
                <a:effectLst/>
                <a:latin typeface="Source Sans Pro" panose="020B0503030403020204" pitchFamily="34" charset="0"/>
                <a:ea typeface="Source Sans Pro" panose="020B0503030403020204" pitchFamily="34" charset="0"/>
              </a:rPr>
              <a:t>Thanh, B. T. (September 2008), “Balancing control of bicycle robot by particle swarm optimization-based </a:t>
            </a:r>
            <a:r>
              <a:rPr lang="en-US" sz="1200" dirty="0" err="1">
                <a:effectLst/>
                <a:latin typeface="Source Sans Pro" panose="020B0503030403020204" pitchFamily="34" charset="0"/>
                <a:ea typeface="Source Sans Pro" panose="020B0503030403020204" pitchFamily="34" charset="0"/>
              </a:rPr>
              <a:t>structurespecified</a:t>
            </a:r>
            <a:r>
              <a:rPr lang="en-US" sz="1200" dirty="0">
                <a:effectLst/>
                <a:latin typeface="Source Sans Pro" panose="020B0503030403020204" pitchFamily="34" charset="0"/>
                <a:ea typeface="Source Sans Pro" panose="020B0503030403020204" pitchFamily="34" charset="0"/>
              </a:rPr>
              <a:t> H2/H∞ Control”</a:t>
            </a:r>
            <a:endParaRPr lang="en-US" sz="1200" dirty="0">
              <a:latin typeface="Source Sans Pro" panose="020B0503030403020204" pitchFamily="34" charset="0"/>
              <a:ea typeface="Source Sans Pro" panose="020B0503030403020204" pitchFamily="34" charset="0"/>
              <a:cs typeface="Source Sans Pro"/>
              <a:sym typeface="Source Sans Pro"/>
            </a:endParaRPr>
          </a:p>
        </p:txBody>
      </p:sp>
      <p:cxnSp>
        <p:nvCxnSpPr>
          <p:cNvPr id="455" name="Google Shape;455;p39"/>
          <p:cNvCxnSpPr/>
          <p:nvPr/>
        </p:nvCxnSpPr>
        <p:spPr>
          <a:xfrm rot="10800000">
            <a:off x="5442876" y="3760225"/>
            <a:ext cx="0" cy="664800"/>
          </a:xfrm>
          <a:prstGeom prst="straightConnector1">
            <a:avLst/>
          </a:prstGeom>
          <a:noFill/>
          <a:ln w="9525" cap="flat" cmpd="sng">
            <a:solidFill>
              <a:srgbClr val="0053A3"/>
            </a:solidFill>
            <a:prstDash val="solid"/>
            <a:round/>
            <a:headEnd type="oval" w="med" len="med"/>
            <a:tailEnd type="oval" w="med" len="med"/>
          </a:ln>
        </p:spPr>
      </p:cxnSp>
      <p:sp>
        <p:nvSpPr>
          <p:cNvPr id="456" name="Google Shape;456;p39"/>
          <p:cNvSpPr txBox="1"/>
          <p:nvPr/>
        </p:nvSpPr>
        <p:spPr>
          <a:xfrm>
            <a:off x="4881194" y="4499077"/>
            <a:ext cx="1539295" cy="1834058"/>
          </a:xfrm>
          <a:prstGeom prst="rect">
            <a:avLst/>
          </a:prstGeom>
          <a:noFill/>
          <a:ln>
            <a:noFill/>
          </a:ln>
        </p:spPr>
        <p:txBody>
          <a:bodyPr spcFirstLastPara="1" wrap="square" lIns="0" tIns="0" rIns="0" bIns="0" anchor="t" anchorCtr="0">
            <a:noAutofit/>
          </a:bodyPr>
          <a:lstStyle/>
          <a:p>
            <a:r>
              <a:rPr lang="en-US" sz="1200" dirty="0" err="1">
                <a:latin typeface="Source Sans Pro"/>
                <a:ea typeface="Source Sans Pro"/>
                <a:cs typeface="Source Sans Pro"/>
                <a:sym typeface="Source Sans Pro"/>
              </a:rPr>
              <a:t>Pornnutvuttikul</a:t>
            </a:r>
            <a:r>
              <a:rPr lang="en-US" sz="1200" dirty="0">
                <a:latin typeface="Source Sans Pro"/>
                <a:ea typeface="Source Sans Pro"/>
                <a:cs typeface="Source Sans Pro"/>
                <a:sym typeface="Source Sans Pro"/>
              </a:rPr>
              <a:t>, W. (December 2009), “Performance and robustness analysis of balancing control of a bicycle robot by Fuzzy Sliding Mode control”, Master Thesis, Asian Institution of Technology.</a:t>
            </a:r>
          </a:p>
        </p:txBody>
      </p:sp>
      <p:cxnSp>
        <p:nvCxnSpPr>
          <p:cNvPr id="457" name="Google Shape;457;p39"/>
          <p:cNvCxnSpPr/>
          <p:nvPr/>
        </p:nvCxnSpPr>
        <p:spPr>
          <a:xfrm rot="10800000">
            <a:off x="7204523" y="3760225"/>
            <a:ext cx="0" cy="664800"/>
          </a:xfrm>
          <a:prstGeom prst="straightConnector1">
            <a:avLst/>
          </a:prstGeom>
          <a:noFill/>
          <a:ln w="9525" cap="flat" cmpd="sng">
            <a:solidFill>
              <a:srgbClr val="607D8B"/>
            </a:solidFill>
            <a:prstDash val="solid"/>
            <a:round/>
            <a:headEnd type="oval" w="med" len="med"/>
            <a:tailEnd type="oval" w="med" len="med"/>
          </a:ln>
        </p:spPr>
      </p:cxnSp>
      <p:sp>
        <p:nvSpPr>
          <p:cNvPr id="458" name="Google Shape;458;p39"/>
          <p:cNvSpPr txBox="1"/>
          <p:nvPr/>
        </p:nvSpPr>
        <p:spPr>
          <a:xfrm>
            <a:off x="6654897" y="4468132"/>
            <a:ext cx="1666000" cy="711200"/>
          </a:xfrm>
          <a:prstGeom prst="rect">
            <a:avLst/>
          </a:prstGeom>
          <a:noFill/>
          <a:ln>
            <a:noFill/>
          </a:ln>
        </p:spPr>
        <p:txBody>
          <a:bodyPr spcFirstLastPara="1" wrap="square" lIns="0" tIns="0" rIns="0" bIns="0" anchor="t" anchorCtr="0">
            <a:noAutofit/>
          </a:bodyPr>
          <a:lstStyle/>
          <a:p>
            <a:r>
              <a:rPr lang="sv-SE" sz="1200" dirty="0">
                <a:latin typeface="Source Sans Pro"/>
                <a:ea typeface="Source Sans Pro"/>
                <a:cs typeface="Source Sans Pro"/>
                <a:sym typeface="Source Sans Pro"/>
              </a:rPr>
              <a:t> Torkel Glad, Lennart Ljung. Reglerteknik: grundl¨aggande teori. Studentlitteratur, 2006</a:t>
            </a:r>
            <a:endParaRPr lang="en-US" sz="1200" dirty="0">
              <a:latin typeface="Source Sans Pro"/>
              <a:ea typeface="Source Sans Pro"/>
              <a:cs typeface="Source Sans Pro"/>
              <a:sym typeface="Source Sans Pro"/>
            </a:endParaRPr>
          </a:p>
        </p:txBody>
      </p:sp>
      <p:cxnSp>
        <p:nvCxnSpPr>
          <p:cNvPr id="459" name="Google Shape;459;p39"/>
          <p:cNvCxnSpPr/>
          <p:nvPr/>
        </p:nvCxnSpPr>
        <p:spPr>
          <a:xfrm rot="10800000">
            <a:off x="8966169" y="3760225"/>
            <a:ext cx="0" cy="664800"/>
          </a:xfrm>
          <a:prstGeom prst="straightConnector1">
            <a:avLst/>
          </a:prstGeom>
          <a:noFill/>
          <a:ln w="9525" cap="flat" cmpd="sng">
            <a:solidFill>
              <a:srgbClr val="CFD8DC"/>
            </a:solidFill>
            <a:prstDash val="solid"/>
            <a:round/>
            <a:headEnd type="oval" w="med" len="med"/>
            <a:tailEnd type="oval" w="med" len="med"/>
          </a:ln>
        </p:spPr>
      </p:cxnSp>
      <p:sp>
        <p:nvSpPr>
          <p:cNvPr id="460" name="Google Shape;460;p39"/>
          <p:cNvSpPr txBox="1"/>
          <p:nvPr/>
        </p:nvSpPr>
        <p:spPr>
          <a:xfrm>
            <a:off x="8398228" y="4561450"/>
            <a:ext cx="1666000" cy="711200"/>
          </a:xfrm>
          <a:prstGeom prst="rect">
            <a:avLst/>
          </a:prstGeom>
          <a:noFill/>
          <a:ln>
            <a:noFill/>
          </a:ln>
        </p:spPr>
        <p:txBody>
          <a:bodyPr spcFirstLastPara="1" wrap="square" lIns="0" tIns="0" rIns="0" bIns="0" anchor="t" anchorCtr="0">
            <a:noAutofit/>
          </a:bodyPr>
          <a:lstStyle/>
          <a:p>
            <a:r>
              <a:rPr lang="en-US" sz="1200" dirty="0">
                <a:latin typeface="Source Sans Pro"/>
                <a:ea typeface="Source Sans Pro"/>
                <a:cs typeface="Source Sans Pro"/>
                <a:sym typeface="Source Sans Pro"/>
              </a:rPr>
              <a:t>Pom, Y., L. (17-19 September 2011), “Gyroscopic stabilization of a kid-size bicycle”, The 5th IEEE International </a:t>
            </a:r>
          </a:p>
        </p:txBody>
      </p:sp>
      <p:cxnSp>
        <p:nvCxnSpPr>
          <p:cNvPr id="461" name="Google Shape;461;p39"/>
          <p:cNvCxnSpPr/>
          <p:nvPr/>
        </p:nvCxnSpPr>
        <p:spPr>
          <a:xfrm rot="10800000">
            <a:off x="10727816" y="3760225"/>
            <a:ext cx="0" cy="664800"/>
          </a:xfrm>
          <a:prstGeom prst="straightConnector1">
            <a:avLst/>
          </a:prstGeom>
          <a:noFill/>
          <a:ln w="9525" cap="flat" cmpd="sng">
            <a:solidFill>
              <a:srgbClr val="CFD8DC"/>
            </a:solidFill>
            <a:prstDash val="solid"/>
            <a:round/>
            <a:headEnd type="oval" w="med" len="med"/>
            <a:tailEnd type="oval" w="med" len="med"/>
          </a:ln>
        </p:spPr>
      </p:cxnSp>
      <p:sp>
        <p:nvSpPr>
          <p:cNvPr id="462" name="Google Shape;462;p39"/>
          <p:cNvSpPr txBox="1"/>
          <p:nvPr/>
        </p:nvSpPr>
        <p:spPr>
          <a:xfrm>
            <a:off x="10151742" y="4593467"/>
            <a:ext cx="1544765" cy="711200"/>
          </a:xfrm>
          <a:prstGeom prst="rect">
            <a:avLst/>
          </a:prstGeom>
          <a:noFill/>
          <a:ln>
            <a:noFill/>
          </a:ln>
        </p:spPr>
        <p:txBody>
          <a:bodyPr spcFirstLastPara="1" wrap="square" lIns="0" tIns="0" rIns="0" bIns="0" anchor="t" anchorCtr="0">
            <a:noAutofit/>
          </a:bodyPr>
          <a:lstStyle/>
          <a:p>
            <a:r>
              <a:rPr lang="fr-FR" sz="1200" dirty="0">
                <a:latin typeface="Source Sans Pro"/>
                <a:ea typeface="Source Sans Pro"/>
                <a:cs typeface="Source Sans Pro"/>
                <a:sym typeface="Source Sans Pro"/>
              </a:rPr>
              <a:t>Python code.  http://blog.bitify.co.uk/2013/11/reading-data-from-mpu-6050-on-raspberry.html</a:t>
            </a:r>
            <a:endParaRPr lang="en-US" sz="1200" dirty="0">
              <a:latin typeface="Source Sans Pro"/>
              <a:ea typeface="Source Sans Pro"/>
              <a:cs typeface="Source Sans Pro"/>
              <a:sym typeface="Source Sans Pro"/>
            </a:endParaRPr>
          </a:p>
        </p:txBody>
      </p:sp>
      <p:sp>
        <p:nvSpPr>
          <p:cNvPr id="2" name="Slide Number Placeholder 1">
            <a:extLst>
              <a:ext uri="{FF2B5EF4-FFF2-40B4-BE49-F238E27FC236}">
                <a16:creationId xmlns:a16="http://schemas.microsoft.com/office/drawing/2014/main" id="{1A5F9F84-B6D1-AECA-BB4D-15DC300BCB11}"/>
              </a:ext>
            </a:extLst>
          </p:cNvPr>
          <p:cNvSpPr>
            <a:spLocks noGrp="1"/>
          </p:cNvSpPr>
          <p:nvPr>
            <p:ph type="sldNum" idx="12"/>
          </p:nvPr>
        </p:nvSpPr>
        <p:spPr/>
        <p:txBody>
          <a:bodyPr/>
          <a:lstStyle/>
          <a:p>
            <a:fld id="{00000000-1234-1234-1234-123412341234}" type="slidenum">
              <a:rPr lang="en" smtClean="0"/>
              <a:pPr/>
              <a:t>19</a:t>
            </a:fld>
            <a:endParaRPr lang="en"/>
          </a:p>
        </p:txBody>
      </p:sp>
      <p:sp>
        <p:nvSpPr>
          <p:cNvPr id="4" name="Rectangle: Rounded Corners 3">
            <a:extLst>
              <a:ext uri="{FF2B5EF4-FFF2-40B4-BE49-F238E27FC236}">
                <a16:creationId xmlns:a16="http://schemas.microsoft.com/office/drawing/2014/main" id="{CDFCBBFC-4D6E-F4DF-1263-A5ECADBB4BBF}"/>
              </a:ext>
            </a:extLst>
          </p:cNvPr>
          <p:cNvSpPr/>
          <p:nvPr/>
        </p:nvSpPr>
        <p:spPr>
          <a:xfrm>
            <a:off x="253586" y="1453724"/>
            <a:ext cx="1665997" cy="115400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4D142F86-BC25-3D3B-2734-DD6B1BFB53C3}"/>
              </a:ext>
            </a:extLst>
          </p:cNvPr>
          <p:cNvSpPr/>
          <p:nvPr/>
        </p:nvSpPr>
        <p:spPr>
          <a:xfrm>
            <a:off x="2001885" y="1359204"/>
            <a:ext cx="1802034" cy="124836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B24B2571-4609-7E74-6643-D873861A47D3}"/>
              </a:ext>
            </a:extLst>
          </p:cNvPr>
          <p:cNvSpPr/>
          <p:nvPr/>
        </p:nvSpPr>
        <p:spPr>
          <a:xfrm>
            <a:off x="3858758" y="1298474"/>
            <a:ext cx="1802031" cy="131080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0F539CCF-2C55-0593-B1C5-1F3A63643DE9}"/>
              </a:ext>
            </a:extLst>
          </p:cNvPr>
          <p:cNvSpPr/>
          <p:nvPr/>
        </p:nvSpPr>
        <p:spPr>
          <a:xfrm>
            <a:off x="5697664" y="1359204"/>
            <a:ext cx="1792367" cy="123994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C6BDDA56-01FE-2199-32CB-D80DC81A1942}"/>
              </a:ext>
            </a:extLst>
          </p:cNvPr>
          <p:cNvSpPr/>
          <p:nvPr/>
        </p:nvSpPr>
        <p:spPr>
          <a:xfrm>
            <a:off x="7534694" y="1666600"/>
            <a:ext cx="1665997" cy="9368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E2D4E4F5-A0F0-B2A2-EDCB-9C5C0FED6BCD}"/>
              </a:ext>
            </a:extLst>
          </p:cNvPr>
          <p:cNvSpPr/>
          <p:nvPr/>
        </p:nvSpPr>
        <p:spPr>
          <a:xfrm>
            <a:off x="9245348" y="1442080"/>
            <a:ext cx="1665997" cy="115400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D4721890-A4A3-8E63-0864-0447D16E98CE}"/>
              </a:ext>
            </a:extLst>
          </p:cNvPr>
          <p:cNvSpPr/>
          <p:nvPr/>
        </p:nvSpPr>
        <p:spPr>
          <a:xfrm>
            <a:off x="1085705" y="4465969"/>
            <a:ext cx="1755918" cy="115315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E9708AED-F9DE-BB80-EB2B-D035C2ABD34C}"/>
              </a:ext>
            </a:extLst>
          </p:cNvPr>
          <p:cNvSpPr/>
          <p:nvPr/>
        </p:nvSpPr>
        <p:spPr>
          <a:xfrm>
            <a:off x="2872364" y="4465111"/>
            <a:ext cx="1755918" cy="143163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50" name="Rectangle: Rounded Corners 49">
            <a:extLst>
              <a:ext uri="{FF2B5EF4-FFF2-40B4-BE49-F238E27FC236}">
                <a16:creationId xmlns:a16="http://schemas.microsoft.com/office/drawing/2014/main" id="{03DB5CA9-C366-379D-C5A3-F1BB0B805364}"/>
              </a:ext>
            </a:extLst>
          </p:cNvPr>
          <p:cNvSpPr/>
          <p:nvPr/>
        </p:nvSpPr>
        <p:spPr>
          <a:xfrm>
            <a:off x="4736533" y="4454823"/>
            <a:ext cx="1665996" cy="191068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51" name="Rectangle: Rounded Corners 50">
            <a:extLst>
              <a:ext uri="{FF2B5EF4-FFF2-40B4-BE49-F238E27FC236}">
                <a16:creationId xmlns:a16="http://schemas.microsoft.com/office/drawing/2014/main" id="{C4C5E181-638E-38AE-841E-58B1F4AE6AF2}"/>
              </a:ext>
            </a:extLst>
          </p:cNvPr>
          <p:cNvSpPr/>
          <p:nvPr/>
        </p:nvSpPr>
        <p:spPr>
          <a:xfrm>
            <a:off x="6499856" y="4454823"/>
            <a:ext cx="1725822" cy="84984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BDCA1FD4-F8C3-5855-3D72-209563F919D5}"/>
              </a:ext>
            </a:extLst>
          </p:cNvPr>
          <p:cNvSpPr/>
          <p:nvPr/>
        </p:nvSpPr>
        <p:spPr>
          <a:xfrm>
            <a:off x="8328593" y="4465111"/>
            <a:ext cx="1665997" cy="115400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298207D7-F4EA-ADF5-AD1A-AE0070EFB1C4}"/>
              </a:ext>
            </a:extLst>
          </p:cNvPr>
          <p:cNvSpPr/>
          <p:nvPr/>
        </p:nvSpPr>
        <p:spPr>
          <a:xfrm>
            <a:off x="10012550" y="4509692"/>
            <a:ext cx="1665997" cy="115400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2" name="Picture 1">
            <a:extLst>
              <a:ext uri="{FF2B5EF4-FFF2-40B4-BE49-F238E27FC236}">
                <a16:creationId xmlns:a16="http://schemas.microsoft.com/office/drawing/2014/main" id="{BB6DD813-A15B-3E40-B677-3D501D7836AF}"/>
              </a:ext>
            </a:extLst>
          </p:cNvPr>
          <p:cNvPicPr>
            <a:picLocks noChangeAspect="1"/>
          </p:cNvPicPr>
          <p:nvPr/>
        </p:nvPicPr>
        <p:blipFill>
          <a:blip r:embed="rId3"/>
          <a:stretch>
            <a:fillRect/>
          </a:stretch>
        </p:blipFill>
        <p:spPr>
          <a:xfrm>
            <a:off x="8653719" y="3195917"/>
            <a:ext cx="3538281" cy="3585881"/>
          </a:xfrm>
          <a:prstGeom prst="rect">
            <a:avLst/>
          </a:prstGeom>
        </p:spPr>
      </p:pic>
      <p:sp>
        <p:nvSpPr>
          <p:cNvPr id="6" name="Right Triangle 5">
            <a:extLst>
              <a:ext uri="{FF2B5EF4-FFF2-40B4-BE49-F238E27FC236}">
                <a16:creationId xmlns:a16="http://schemas.microsoft.com/office/drawing/2014/main" id="{58E451C5-9D79-4E9D-900B-EAA97B53D594}"/>
              </a:ext>
            </a:extLst>
          </p:cNvPr>
          <p:cNvSpPr/>
          <p:nvPr/>
        </p:nvSpPr>
        <p:spPr>
          <a:xfrm flipH="1">
            <a:off x="11438964" y="6131794"/>
            <a:ext cx="753036" cy="726141"/>
          </a:xfrm>
          <a:prstGeom prst="rtTriangle">
            <a:avLst/>
          </a:prstGeom>
          <a:solidFill>
            <a:srgbClr val="00B5DD"/>
          </a:solidFill>
          <a:ln>
            <a:no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endParaRPr lang="en-IN" dirty="0"/>
          </a:p>
        </p:txBody>
      </p:sp>
      <p:sp>
        <p:nvSpPr>
          <p:cNvPr id="110" name="Google Shape;110;p17"/>
          <p:cNvSpPr txBox="1">
            <a:spLocks noGrp="1"/>
          </p:cNvSpPr>
          <p:nvPr>
            <p:ph type="title"/>
          </p:nvPr>
        </p:nvSpPr>
        <p:spPr>
          <a:xfrm>
            <a:off x="599467" y="422713"/>
            <a:ext cx="3263824" cy="936800"/>
          </a:xfrm>
          <a:prstGeom prst="rect">
            <a:avLst/>
          </a:prstGeom>
        </p:spPr>
        <p:txBody>
          <a:bodyPr spcFirstLastPara="1" wrap="square" lIns="121900" tIns="121900" rIns="121900" bIns="121900" anchor="b" anchorCtr="0">
            <a:noAutofit/>
          </a:bodyPr>
          <a:lstStyle/>
          <a:p>
            <a:r>
              <a:rPr lang="en-US" sz="2800" b="1" dirty="0">
                <a:effectLst>
                  <a:outerShdw blurRad="38100" dist="38100" dir="2700000" algn="tl">
                    <a:srgbClr val="000000">
                      <a:alpha val="43137"/>
                    </a:srgbClr>
                  </a:outerShdw>
                </a:effectLst>
                <a:latin typeface="Times New Roman" pitchFamily="18" charset="0"/>
                <a:cs typeface="Times New Roman" pitchFamily="18" charset="0"/>
              </a:rPr>
              <a:t>INTRODUCTION</a:t>
            </a:r>
            <a:endParaRPr sz="2800" b="1" dirty="0">
              <a:effectLst>
                <a:outerShdw blurRad="38100" dist="38100" dir="2700000" algn="tl">
                  <a:srgbClr val="000000">
                    <a:alpha val="43137"/>
                  </a:srgbClr>
                </a:outerShdw>
              </a:effectLst>
            </a:endParaRPr>
          </a:p>
        </p:txBody>
      </p:sp>
      <p:sp>
        <p:nvSpPr>
          <p:cNvPr id="111" name="Google Shape;111;p17"/>
          <p:cNvSpPr txBox="1">
            <a:spLocks noGrp="1"/>
          </p:cNvSpPr>
          <p:nvPr>
            <p:ph type="body" idx="1"/>
          </p:nvPr>
        </p:nvSpPr>
        <p:spPr>
          <a:xfrm>
            <a:off x="599467" y="1440296"/>
            <a:ext cx="9066803" cy="3977408"/>
          </a:xfrm>
          <a:prstGeom prst="rect">
            <a:avLst/>
          </a:prstGeom>
        </p:spPr>
        <p:txBody>
          <a:bodyPr spcFirstLastPara="1" wrap="square" lIns="121900" tIns="121900" rIns="121900" bIns="121900" anchor="t" anchorCtr="0">
            <a:noAutofit/>
          </a:bodyPr>
          <a:lstStyle/>
          <a:p>
            <a:pPr algn="just">
              <a:spcAft>
                <a:spcPts val="800"/>
              </a:spcAft>
              <a:buClrTx/>
            </a:pPr>
            <a:r>
              <a:rPr lang="en-US" sz="24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idea is to make it balance by rotating a reaction wheel with a motor creating a torque with the moment of inertia making the bicycle counteracts its own weight. The acceleration of the wheels is then adjusted relative to the angle between the bicycle and the horizontal plane to keep the bicycle stable. </a:t>
            </a:r>
          </a:p>
          <a:p>
            <a:pPr algn="just">
              <a:spcAft>
                <a:spcPts val="800"/>
              </a:spcAft>
              <a:buClrTx/>
            </a:pPr>
            <a:r>
              <a:rPr lang="en-US" sz="24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experience of controlling motors and handling signals can benefit later projects since similar problems exists in many areas. Examples of areas where this technology is useful are for designing Segway’s, rockets and aircrafts etc. </a:t>
            </a:r>
            <a:endParaRPr lang="en-IN" sz="24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E9F88BF-3943-B5D4-A49A-8025B1673221}"/>
              </a:ext>
            </a:extLst>
          </p:cNvPr>
          <p:cNvSpPr>
            <a:spLocks noGrp="1"/>
          </p:cNvSpPr>
          <p:nvPr>
            <p:ph type="sldNum" idx="12"/>
          </p:nvPr>
        </p:nvSpPr>
        <p:spPr>
          <a:xfrm>
            <a:off x="11460400" y="6441077"/>
            <a:ext cx="731600" cy="524800"/>
          </a:xfrm>
        </p:spPr>
        <p:txBody>
          <a:bodyPr/>
          <a:lstStyle/>
          <a:p>
            <a:fld id="{00000000-1234-1234-1234-123412341234}" type="slidenum">
              <a:rPr lang="en" smtClean="0">
                <a:solidFill>
                  <a:schemeClr val="bg1"/>
                </a:solidFill>
              </a:rPr>
              <a:pPr/>
              <a:t>2</a:t>
            </a:fld>
            <a:endParaRPr lang="en"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6D7E-1393-85D7-DB21-1DDC443462E1}"/>
              </a:ext>
            </a:extLst>
          </p:cNvPr>
          <p:cNvSpPr>
            <a:spLocks noGrp="1"/>
          </p:cNvSpPr>
          <p:nvPr>
            <p:ph type="title"/>
          </p:nvPr>
        </p:nvSpPr>
        <p:spPr/>
        <p:txBody>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 PICTURE </a:t>
            </a:r>
            <a:r>
              <a:rPr lang="en-US" sz="2400" b="1" dirty="0">
                <a:effectLst/>
                <a:latin typeface="Times New Roman" panose="02020603050405020304" pitchFamily="18" charset="0"/>
                <a:ea typeface="Times New Roman" panose="02020603050405020304" pitchFamily="18" charset="0"/>
              </a:rPr>
              <a:t> </a:t>
            </a:r>
            <a:endParaRPr lang="en-IN" sz="2800" dirty="0"/>
          </a:p>
        </p:txBody>
      </p:sp>
      <p:sp>
        <p:nvSpPr>
          <p:cNvPr id="3" name="Slide Number Placeholder 2">
            <a:extLst>
              <a:ext uri="{FF2B5EF4-FFF2-40B4-BE49-F238E27FC236}">
                <a16:creationId xmlns:a16="http://schemas.microsoft.com/office/drawing/2014/main" id="{3E403538-5FB4-38A9-C3A2-2C2E992679B1}"/>
              </a:ext>
            </a:extLst>
          </p:cNvPr>
          <p:cNvSpPr>
            <a:spLocks noGrp="1"/>
          </p:cNvSpPr>
          <p:nvPr>
            <p:ph type="sldNum" idx="12"/>
          </p:nvPr>
        </p:nvSpPr>
        <p:spPr/>
        <p:txBody>
          <a:bodyPr/>
          <a:lstStyle/>
          <a:p>
            <a:fld id="{00000000-1234-1234-1234-123412341234}" type="slidenum">
              <a:rPr lang="en" smtClean="0"/>
              <a:pPr/>
              <a:t>20</a:t>
            </a:fld>
            <a:endParaRPr lang="en"/>
          </a:p>
        </p:txBody>
      </p:sp>
      <p:pic>
        <p:nvPicPr>
          <p:cNvPr id="4" name="Picture 3">
            <a:extLst>
              <a:ext uri="{FF2B5EF4-FFF2-40B4-BE49-F238E27FC236}">
                <a16:creationId xmlns:a16="http://schemas.microsoft.com/office/drawing/2014/main" id="{B79D3759-86C8-7683-B1A9-8E1DCC5C1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475" y="1785769"/>
            <a:ext cx="4835525" cy="3627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04EC54CC-5CC7-7155-315D-432CA35AA177}"/>
              </a:ext>
            </a:extLst>
          </p:cNvPr>
          <p:cNvPicPr>
            <a:picLocks noChangeAspect="1"/>
          </p:cNvPicPr>
          <p:nvPr/>
        </p:nvPicPr>
        <p:blipFill>
          <a:blip r:embed="rId3"/>
          <a:stretch>
            <a:fillRect/>
          </a:stretch>
        </p:blipFill>
        <p:spPr>
          <a:xfrm>
            <a:off x="7546152" y="1785769"/>
            <a:ext cx="3597648" cy="37908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7842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762000" y="290125"/>
            <a:ext cx="10363200" cy="1546400"/>
          </a:xfrm>
          <a:prstGeom prst="rect">
            <a:avLst/>
          </a:prstGeom>
        </p:spPr>
        <p:txBody>
          <a:bodyPr spcFirstLastPara="1" wrap="square" lIns="121900" tIns="121900" rIns="121900" bIns="121900" anchor="b" anchorCtr="0">
            <a:noAutofit/>
          </a:bodyPr>
          <a:lstStyle/>
          <a:p>
            <a:r>
              <a:rPr lang="en" sz="8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Thanks!</a:t>
            </a:r>
            <a:endParaRPr sz="8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4" name="Google Shape;404;p36"/>
          <p:cNvSpPr txBox="1">
            <a:spLocks noGrp="1"/>
          </p:cNvSpPr>
          <p:nvPr>
            <p:ph type="subTitle" idx="4294967295"/>
          </p:nvPr>
        </p:nvSpPr>
        <p:spPr>
          <a:xfrm>
            <a:off x="914400" y="2186551"/>
            <a:ext cx="8791600" cy="1046400"/>
          </a:xfrm>
          <a:prstGeom prst="rect">
            <a:avLst/>
          </a:prstGeom>
        </p:spPr>
        <p:txBody>
          <a:bodyPr spcFirstLastPara="1" wrap="square" lIns="121900" tIns="121900" rIns="121900" bIns="121900" anchor="t" anchorCtr="0">
            <a:noAutofit/>
          </a:bodyPr>
          <a:lstStyle/>
          <a:p>
            <a:pPr marL="0" indent="0">
              <a:spcBef>
                <a:spcPts val="800"/>
              </a:spcBef>
              <a:buNone/>
            </a:pPr>
            <a:r>
              <a:rPr lang="en" sz="4800" b="1" dirty="0"/>
              <a:t>Any questions?</a:t>
            </a:r>
            <a:endParaRPr sz="4800" b="1" dirty="0"/>
          </a:p>
        </p:txBody>
      </p:sp>
      <p:sp>
        <p:nvSpPr>
          <p:cNvPr id="405" name="Google Shape;405;p36"/>
          <p:cNvSpPr txBox="1">
            <a:spLocks noGrp="1"/>
          </p:cNvSpPr>
          <p:nvPr>
            <p:ph type="body" idx="4294967295"/>
          </p:nvPr>
        </p:nvSpPr>
        <p:spPr>
          <a:xfrm>
            <a:off x="914400" y="3285875"/>
            <a:ext cx="6485200" cy="3282000"/>
          </a:xfrm>
          <a:prstGeom prst="rect">
            <a:avLst/>
          </a:prstGeom>
        </p:spPr>
        <p:txBody>
          <a:bodyPr spcFirstLastPara="1" wrap="square" lIns="121900" tIns="121900" rIns="121900" bIns="121900" anchor="t" anchorCtr="0">
            <a:noAutofit/>
          </a:bodyPr>
          <a:lstStyle/>
          <a:p>
            <a:pPr marL="0" indent="0">
              <a:spcBef>
                <a:spcPts val="800"/>
              </a:spcBef>
              <a:buNone/>
            </a:pPr>
            <a:r>
              <a:rPr lang="en" dirty="0"/>
              <a:t>You can find me at:</a:t>
            </a:r>
          </a:p>
          <a:p>
            <a:pPr marL="0" indent="0">
              <a:spcBef>
                <a:spcPts val="800"/>
              </a:spcBef>
              <a:buNone/>
            </a:pPr>
            <a:endParaRPr lang="en" dirty="0"/>
          </a:p>
        </p:txBody>
      </p:sp>
      <p:sp>
        <p:nvSpPr>
          <p:cNvPr id="2" name="Slide Number Placeholder 1">
            <a:extLst>
              <a:ext uri="{FF2B5EF4-FFF2-40B4-BE49-F238E27FC236}">
                <a16:creationId xmlns:a16="http://schemas.microsoft.com/office/drawing/2014/main" id="{95912D91-74CC-F058-7FF2-4FD10E5BADE2}"/>
              </a:ext>
            </a:extLst>
          </p:cNvPr>
          <p:cNvSpPr>
            <a:spLocks noGrp="1"/>
          </p:cNvSpPr>
          <p:nvPr>
            <p:ph type="sldNum" idx="12"/>
          </p:nvPr>
        </p:nvSpPr>
        <p:spPr/>
        <p:txBody>
          <a:bodyPr/>
          <a:lstStyle/>
          <a:p>
            <a:fld id="{00000000-1234-1234-1234-123412341234}" type="slidenum">
              <a:rPr lang="en" smtClean="0"/>
              <a:pPr/>
              <a:t>21</a:t>
            </a:fld>
            <a:endParaRPr lang="en" dirty="0"/>
          </a:p>
        </p:txBody>
      </p:sp>
      <p:graphicFrame>
        <p:nvGraphicFramePr>
          <p:cNvPr id="6" name="Table 6">
            <a:extLst>
              <a:ext uri="{FF2B5EF4-FFF2-40B4-BE49-F238E27FC236}">
                <a16:creationId xmlns:a16="http://schemas.microsoft.com/office/drawing/2014/main" id="{BFECBB7D-1026-26DB-469B-132CEDE59008}"/>
              </a:ext>
            </a:extLst>
          </p:cNvPr>
          <p:cNvGraphicFramePr>
            <a:graphicFrameLocks noGrp="1"/>
          </p:cNvGraphicFramePr>
          <p:nvPr>
            <p:extLst>
              <p:ext uri="{D42A27DB-BD31-4B8C-83A1-F6EECF244321}">
                <p14:modId xmlns:p14="http://schemas.microsoft.com/office/powerpoint/2010/main" val="3252728700"/>
              </p:ext>
            </p:extLst>
          </p:nvPr>
        </p:nvGraphicFramePr>
        <p:xfrm>
          <a:off x="1894884" y="4137225"/>
          <a:ext cx="3457045" cy="1841102"/>
        </p:xfrm>
        <a:graphic>
          <a:graphicData uri="http://schemas.openxmlformats.org/drawingml/2006/table">
            <a:tbl>
              <a:tblPr firstRow="1" bandRow="1">
                <a:tableStyleId>{2D5ABB26-0587-4C30-8999-92F81FD0307C}</a:tableStyleId>
              </a:tblPr>
              <a:tblGrid>
                <a:gridCol w="3457045">
                  <a:extLst>
                    <a:ext uri="{9D8B030D-6E8A-4147-A177-3AD203B41FA5}">
                      <a16:colId xmlns:a16="http://schemas.microsoft.com/office/drawing/2014/main" val="2012302753"/>
                    </a:ext>
                  </a:extLst>
                </a:gridCol>
              </a:tblGrid>
              <a:tr h="358496">
                <a:tc>
                  <a:txBody>
                    <a:bodyPr/>
                    <a:lstStyle/>
                    <a:p>
                      <a:pPr marL="31750">
                        <a:lnSpc>
                          <a:spcPts val="1770"/>
                        </a:lnSpc>
                        <a:spcBef>
                          <a:spcPts val="425"/>
                        </a:spcBef>
                        <a:spcAft>
                          <a:spcPts val="0"/>
                        </a:spcAft>
                      </a:pPr>
                      <a:r>
                        <a:rPr lang="en-US" sz="2000" b="1" dirty="0">
                          <a:effectLst/>
                          <a:latin typeface="Times New Roman" panose="02020603050405020304" pitchFamily="18" charset="0"/>
                          <a:cs typeface="Times New Roman" panose="02020603050405020304" pitchFamily="18" charset="0"/>
                        </a:rPr>
                        <a:t>A. ARI RAM RAJA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39753003"/>
                  </a:ext>
                </a:extLst>
              </a:tr>
              <a:tr h="399008">
                <a:tc>
                  <a:txBody>
                    <a:bodyPr/>
                    <a:lstStyle/>
                    <a:p>
                      <a:pPr marL="31750">
                        <a:spcBef>
                          <a:spcPts val="425"/>
                        </a:spcBef>
                      </a:pPr>
                      <a:r>
                        <a:rPr lang="en-US" sz="2000" b="1" dirty="0">
                          <a:effectLst/>
                          <a:latin typeface="Times New Roman" panose="02020603050405020304" pitchFamily="18" charset="0"/>
                          <a:cs typeface="Times New Roman" panose="02020603050405020304" pitchFamily="18" charset="0"/>
                        </a:rPr>
                        <a:t>M. GOKULA KRISHNAN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04147141"/>
                  </a:ext>
                </a:extLst>
              </a:tr>
              <a:tr h="358496">
                <a:tc>
                  <a:txBody>
                    <a:bodyPr/>
                    <a:lstStyle/>
                    <a:p>
                      <a:pPr marL="31750">
                        <a:spcBef>
                          <a:spcPts val="425"/>
                        </a:spcBef>
                      </a:pPr>
                      <a:r>
                        <a:rPr lang="en-US" sz="2000" b="1" dirty="0">
                          <a:effectLst/>
                          <a:latin typeface="Times New Roman" panose="02020603050405020304" pitchFamily="18" charset="0"/>
                          <a:cs typeface="Times New Roman" panose="02020603050405020304" pitchFamily="18" charset="0"/>
                        </a:rPr>
                        <a:t>P. PREM KUMAR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48869138"/>
                  </a:ext>
                </a:extLst>
              </a:tr>
              <a:tr h="366606">
                <a:tc>
                  <a:txBody>
                    <a:bodyPr/>
                    <a:lstStyle/>
                    <a:p>
                      <a:pPr marL="31750">
                        <a:lnSpc>
                          <a:spcPct val="115000"/>
                        </a:lnSpc>
                        <a:spcBef>
                          <a:spcPts val="425"/>
                        </a:spcBef>
                      </a:pPr>
                      <a:r>
                        <a:rPr lang="en-US" sz="2000" b="1" dirty="0">
                          <a:effectLst/>
                          <a:latin typeface="Times New Roman" panose="02020603050405020304" pitchFamily="18" charset="0"/>
                          <a:cs typeface="Times New Roman" panose="02020603050405020304" pitchFamily="18" charset="0"/>
                        </a:rPr>
                        <a:t>D. SRIRAM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92057928"/>
                  </a:ext>
                </a:extLst>
              </a:tr>
              <a:tr h="358496">
                <a:tc>
                  <a:txBody>
                    <a:bodyPr/>
                    <a:lstStyle/>
                    <a:p>
                      <a:pPr marL="31750">
                        <a:lnSpc>
                          <a:spcPct val="115000"/>
                        </a:lnSpc>
                        <a:spcBef>
                          <a:spcPts val="425"/>
                        </a:spcBef>
                      </a:pPr>
                      <a:r>
                        <a:rPr lang="en-US" sz="2000" b="1" dirty="0">
                          <a:effectLst/>
                          <a:latin typeface="Times New Roman" panose="02020603050405020304" pitchFamily="18" charset="0"/>
                          <a:cs typeface="Times New Roman" panose="02020603050405020304" pitchFamily="18" charset="0"/>
                        </a:rPr>
                        <a:t>C. LALITHRAJ</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670057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F1F934-6EA7-A72E-F75E-CC125F263FBC}"/>
              </a:ext>
            </a:extLst>
          </p:cNvPr>
          <p:cNvPicPr>
            <a:picLocks noChangeAspect="1"/>
          </p:cNvPicPr>
          <p:nvPr/>
        </p:nvPicPr>
        <p:blipFill>
          <a:blip r:embed="rId2"/>
          <a:stretch>
            <a:fillRect/>
          </a:stretch>
        </p:blipFill>
        <p:spPr>
          <a:xfrm>
            <a:off x="11430000" y="6124575"/>
            <a:ext cx="762000" cy="733425"/>
          </a:xfrm>
          <a:prstGeom prst="rect">
            <a:avLst/>
          </a:prstGeom>
        </p:spPr>
      </p:pic>
      <p:sp>
        <p:nvSpPr>
          <p:cNvPr id="2" name="Title 1">
            <a:extLst>
              <a:ext uri="{FF2B5EF4-FFF2-40B4-BE49-F238E27FC236}">
                <a16:creationId xmlns:a16="http://schemas.microsoft.com/office/drawing/2014/main" id="{5D5EB8F7-699B-9399-C8F3-B6263BB7B088}"/>
              </a:ext>
            </a:extLst>
          </p:cNvPr>
          <p:cNvSpPr>
            <a:spLocks noGrp="1"/>
          </p:cNvSpPr>
          <p:nvPr>
            <p:ph type="title"/>
          </p:nvPr>
        </p:nvSpPr>
        <p:spPr>
          <a:xfrm>
            <a:off x="591001" y="294286"/>
            <a:ext cx="10095600" cy="936800"/>
          </a:xfrm>
          <a:effectLst>
            <a:outerShdw blurRad="50800" dist="38100" dir="2700000" algn="tl" rotWithShape="0">
              <a:prstClr val="black">
                <a:alpha val="40000"/>
              </a:prstClr>
            </a:outerShdw>
          </a:effectLst>
        </p:spPr>
        <p:txBody>
          <a:bodyPr/>
          <a:lstStyle/>
          <a:p>
            <a:r>
              <a:rPr lang="en-US" sz="2800" b="1" dirty="0">
                <a:solidFill>
                  <a:schemeClr val="accent1">
                    <a:lumMod val="60000"/>
                    <a:lumOff val="40000"/>
                  </a:schemeClr>
                </a:solidFill>
                <a:effectLst/>
                <a:latin typeface="Times New Roman" panose="02020603050405020304" pitchFamily="18" charset="0"/>
                <a:ea typeface="Times New Roman" panose="02020603050405020304" pitchFamily="18" charset="0"/>
              </a:rPr>
              <a:t>BASIC CONCEPTS IN SELF BALANCING BICYCLE</a:t>
            </a:r>
            <a:endParaRPr lang="en-IN" sz="3200" dirty="0">
              <a:solidFill>
                <a:schemeClr val="accent1">
                  <a:lumMod val="60000"/>
                  <a:lumOff val="40000"/>
                </a:schemeClr>
              </a:solidFill>
            </a:endParaRPr>
          </a:p>
        </p:txBody>
      </p:sp>
      <p:sp>
        <p:nvSpPr>
          <p:cNvPr id="3" name="Text Placeholder 2">
            <a:extLst>
              <a:ext uri="{FF2B5EF4-FFF2-40B4-BE49-F238E27FC236}">
                <a16:creationId xmlns:a16="http://schemas.microsoft.com/office/drawing/2014/main" id="{7A62E006-C7A2-0B6B-2F43-DDB044B1DBE3}"/>
              </a:ext>
            </a:extLst>
          </p:cNvPr>
          <p:cNvSpPr>
            <a:spLocks noGrp="1"/>
          </p:cNvSpPr>
          <p:nvPr>
            <p:ph type="body" idx="1"/>
          </p:nvPr>
        </p:nvSpPr>
        <p:spPr>
          <a:xfrm>
            <a:off x="591001" y="1231086"/>
            <a:ext cx="10095600" cy="4764800"/>
          </a:xfrm>
        </p:spPr>
        <p:txBody>
          <a:bodyPr/>
          <a:lstStyle/>
          <a:p>
            <a:pPr algn="just">
              <a:lnSpc>
                <a:spcPct val="150000"/>
              </a:lnSpc>
              <a:buClr>
                <a:schemeClr val="accent1">
                  <a:lumMod val="60000"/>
                  <a:lumOff val="40000"/>
                </a:schemeClr>
              </a:buClr>
            </a:pPr>
            <a:r>
              <a:rPr lang="en-US" sz="2000" dirty="0">
                <a:effectLst/>
                <a:latin typeface="Times New Roman" panose="02020603050405020304" pitchFamily="18" charset="0"/>
                <a:ea typeface="Times New Roman" panose="02020603050405020304" pitchFamily="18" charset="0"/>
              </a:rPr>
              <a:t>The most suitable shape of a reaction wheel is a ring because it provides the greatest moment of inertia per mass that will result in a decreased acceleration.</a:t>
            </a:r>
          </a:p>
          <a:p>
            <a:pPr algn="just">
              <a:lnSpc>
                <a:spcPct val="150000"/>
              </a:lnSpc>
              <a:buClr>
                <a:schemeClr val="accent1">
                  <a:lumMod val="60000"/>
                  <a:lumOff val="40000"/>
                </a:schemeClr>
              </a:buClr>
            </a:pPr>
            <a:r>
              <a:rPr lang="en-US" sz="2000" dirty="0">
                <a:effectLst/>
                <a:latin typeface="Times New Roman" panose="02020603050405020304" pitchFamily="18" charset="0"/>
                <a:ea typeface="Times New Roman" panose="02020603050405020304" pitchFamily="18" charset="0"/>
              </a:rPr>
              <a:t>A PID-controller is the most commonly used controller in the industry. Since Pico Pi includes a built in a PID-function within its libraries it will be used in this project. The PID-function has three parameters KP, KI, and KD that will be choose experimentally.</a:t>
            </a:r>
            <a:endParaRPr lang="en-US" sz="2000" dirty="0">
              <a:latin typeface="Times New Roman" panose="02020603050405020304" pitchFamily="18" charset="0"/>
              <a:ea typeface="Times New Roman" panose="02020603050405020304" pitchFamily="18" charset="0"/>
            </a:endParaRPr>
          </a:p>
          <a:p>
            <a:pPr algn="just">
              <a:lnSpc>
                <a:spcPct val="150000"/>
              </a:lnSpc>
              <a:buClr>
                <a:schemeClr val="accent1">
                  <a:lumMod val="60000"/>
                  <a:lumOff val="40000"/>
                </a:schemeClr>
              </a:buClr>
            </a:pPr>
            <a:r>
              <a:rPr lang="en-US" sz="2000" dirty="0">
                <a:latin typeface="Times New Roman" panose="02020603050405020304" pitchFamily="18" charset="0"/>
                <a:cs typeface="Times New Roman" panose="02020603050405020304" pitchFamily="18" charset="0"/>
              </a:rPr>
              <a:t>The measured angle is treated with a PID algorithm, and output generated is scaled to a corresponding voltage and fed to the motor controller. The motor controller then outputs a voltage to the DC motor. </a:t>
            </a:r>
            <a:endParaRPr lang="en-IN" sz="3600" dirty="0">
              <a:latin typeface="Times New Roman" panose="02020603050405020304" pitchFamily="18" charset="0"/>
              <a:cs typeface="Times New Roman" panose="02020603050405020304" pitchFamily="18" charset="0"/>
            </a:endParaRPr>
          </a:p>
          <a:p>
            <a:pPr algn="just">
              <a:lnSpc>
                <a:spcPct val="150000"/>
              </a:lnSpc>
              <a:buClr>
                <a:schemeClr val="accent1">
                  <a:lumMod val="60000"/>
                  <a:lumOff val="40000"/>
                </a:schemeClr>
              </a:buClr>
            </a:pPr>
            <a:r>
              <a:rPr lang="en-US" sz="2000" dirty="0">
                <a:effectLst/>
                <a:latin typeface="Times New Roman" panose="02020603050405020304" pitchFamily="18" charset="0"/>
                <a:ea typeface="Times New Roman" panose="02020603050405020304" pitchFamily="18" charset="0"/>
              </a:rPr>
              <a:t>In this project a brushed DC motor was used. A brushed motor means that it rotates internally.</a:t>
            </a:r>
          </a:p>
          <a:p>
            <a:pPr>
              <a:lnSpc>
                <a:spcPct val="150000"/>
              </a:lnSpc>
              <a:buClr>
                <a:schemeClr val="accent1">
                  <a:lumMod val="60000"/>
                  <a:lumOff val="40000"/>
                </a:schemeClr>
              </a:buCl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C32FE26-02AF-0AA3-AECE-6B2FC0E4646F}"/>
              </a:ext>
            </a:extLst>
          </p:cNvPr>
          <p:cNvSpPr>
            <a:spLocks noGrp="1"/>
          </p:cNvSpPr>
          <p:nvPr>
            <p:ph type="sldNum" idx="12"/>
          </p:nvPr>
        </p:nvSpPr>
        <p:spPr>
          <a:xfrm>
            <a:off x="11447930" y="6448144"/>
            <a:ext cx="731600" cy="524800"/>
          </a:xfrm>
        </p:spPr>
        <p:txBody>
          <a:bodyPr/>
          <a:lstStyle/>
          <a:p>
            <a:fld id="{00000000-1234-1234-1234-123412341234}" type="slidenum">
              <a:rPr lang="en" smtClean="0">
                <a:solidFill>
                  <a:schemeClr val="bg1"/>
                </a:solidFill>
              </a:rPr>
              <a:pPr/>
              <a:t>3</a:t>
            </a:fld>
            <a:endParaRPr lang="en" dirty="0">
              <a:solidFill>
                <a:schemeClr val="bg1"/>
              </a:solidFill>
            </a:endParaRPr>
          </a:p>
        </p:txBody>
      </p:sp>
    </p:spTree>
    <p:extLst>
      <p:ext uri="{BB962C8B-B14F-4D97-AF65-F5344CB8AC3E}">
        <p14:creationId xmlns:p14="http://schemas.microsoft.com/office/powerpoint/2010/main" val="400228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pic>
        <p:nvPicPr>
          <p:cNvPr id="21" name="Picture 20">
            <a:extLst>
              <a:ext uri="{FF2B5EF4-FFF2-40B4-BE49-F238E27FC236}">
                <a16:creationId xmlns:a16="http://schemas.microsoft.com/office/drawing/2014/main" id="{93FFAB78-765F-8F55-ABD5-6A78490BFE90}"/>
              </a:ext>
            </a:extLst>
          </p:cNvPr>
          <p:cNvPicPr>
            <a:picLocks noChangeAspect="1"/>
          </p:cNvPicPr>
          <p:nvPr/>
        </p:nvPicPr>
        <p:blipFill>
          <a:blip r:embed="rId3"/>
          <a:stretch>
            <a:fillRect/>
          </a:stretch>
        </p:blipFill>
        <p:spPr>
          <a:xfrm>
            <a:off x="11430000" y="6124510"/>
            <a:ext cx="762000" cy="733425"/>
          </a:xfrm>
          <a:prstGeom prst="rect">
            <a:avLst/>
          </a:prstGeom>
        </p:spPr>
      </p:pic>
      <p:pic>
        <p:nvPicPr>
          <p:cNvPr id="19" name="Picture 18">
            <a:extLst>
              <a:ext uri="{FF2B5EF4-FFF2-40B4-BE49-F238E27FC236}">
                <a16:creationId xmlns:a16="http://schemas.microsoft.com/office/drawing/2014/main" id="{82C51383-C8F0-2C1F-F8EA-70C2B09C1B8C}"/>
              </a:ext>
            </a:extLst>
          </p:cNvPr>
          <p:cNvPicPr>
            <a:picLocks noChangeAspect="1"/>
          </p:cNvPicPr>
          <p:nvPr/>
        </p:nvPicPr>
        <p:blipFill>
          <a:blip r:embed="rId4"/>
          <a:stretch>
            <a:fillRect/>
          </a:stretch>
        </p:blipFill>
        <p:spPr>
          <a:xfrm>
            <a:off x="1104750" y="3942776"/>
            <a:ext cx="4177552" cy="2783294"/>
          </a:xfrm>
          <a:prstGeom prst="rect">
            <a:avLst/>
          </a:prstGeom>
          <a:ln>
            <a:noFill/>
          </a:ln>
          <a:effectLst>
            <a:softEdge rad="112500"/>
          </a:effectLst>
        </p:spPr>
      </p:pic>
      <p:sp>
        <p:nvSpPr>
          <p:cNvPr id="18" name="Rectangle: Rounded Corners 17">
            <a:extLst>
              <a:ext uri="{FF2B5EF4-FFF2-40B4-BE49-F238E27FC236}">
                <a16:creationId xmlns:a16="http://schemas.microsoft.com/office/drawing/2014/main" id="{2C09B58A-8A72-DDD7-AA54-D4E3B0CFE884}"/>
              </a:ext>
            </a:extLst>
          </p:cNvPr>
          <p:cNvSpPr/>
          <p:nvPr/>
        </p:nvSpPr>
        <p:spPr>
          <a:xfrm>
            <a:off x="6382871" y="4294094"/>
            <a:ext cx="5118847" cy="204009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F150F9E5-D343-B004-46FA-665F3E73FA53}"/>
              </a:ext>
            </a:extLst>
          </p:cNvPr>
          <p:cNvSpPr/>
          <p:nvPr/>
        </p:nvSpPr>
        <p:spPr>
          <a:xfrm>
            <a:off x="560293" y="1314963"/>
            <a:ext cx="5916706" cy="2850777"/>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50" name="Google Shape;150;p21"/>
          <p:cNvSpPr txBox="1">
            <a:spLocks noGrp="1"/>
          </p:cNvSpPr>
          <p:nvPr>
            <p:ph type="title"/>
          </p:nvPr>
        </p:nvSpPr>
        <p:spPr>
          <a:xfrm>
            <a:off x="746138" y="148702"/>
            <a:ext cx="5400226" cy="936800"/>
          </a:xfrm>
          <a:prstGeom prst="rect">
            <a:avLst/>
          </a:prstGeom>
        </p:spPr>
        <p:txBody>
          <a:bodyPr spcFirstLastPara="1" wrap="square" lIns="121900" tIns="121900" rIns="121900" bIns="121900" anchor="b" anchorCtr="0">
            <a:noAutofit/>
          </a:bodyPr>
          <a:lstStyle/>
          <a:p>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DIAGRAM</a:t>
            </a:r>
          </a:p>
        </p:txBody>
      </p:sp>
      <p:pic>
        <p:nvPicPr>
          <p:cNvPr id="7" name="Picture 6">
            <a:extLst>
              <a:ext uri="{FF2B5EF4-FFF2-40B4-BE49-F238E27FC236}">
                <a16:creationId xmlns:a16="http://schemas.microsoft.com/office/drawing/2014/main" id="{39264FFC-6790-7D43-F1EE-3C83BFE87334}"/>
              </a:ext>
            </a:extLst>
          </p:cNvPr>
          <p:cNvPicPr>
            <a:picLocks noChangeAspect="1"/>
          </p:cNvPicPr>
          <p:nvPr/>
        </p:nvPicPr>
        <p:blipFill>
          <a:blip r:embed="rId5"/>
          <a:stretch>
            <a:fillRect/>
          </a:stretch>
        </p:blipFill>
        <p:spPr>
          <a:xfrm>
            <a:off x="7330990" y="1314963"/>
            <a:ext cx="3859102" cy="2164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1C3CFA04-4F66-6BA1-6D08-81FD6BB05CEE}"/>
              </a:ext>
            </a:extLst>
          </p:cNvPr>
          <p:cNvSpPr txBox="1"/>
          <p:nvPr/>
        </p:nvSpPr>
        <p:spPr>
          <a:xfrm>
            <a:off x="746138" y="1463080"/>
            <a:ext cx="5349862" cy="2554545"/>
          </a:xfrm>
          <a:prstGeom prst="rect">
            <a:avLst/>
          </a:prstGeom>
          <a:noFill/>
        </p:spPr>
        <p:txBody>
          <a:bodyPr wrap="square">
            <a:sp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rPr>
              <a:t>	The bicycle is designed to have all of its components within its sides with the sides acting as a protective shell and its corner as good balancing points. The shell will consist of six plates that make up the bicycles sides that will be laser cut from acrylic glass with a thickness of three millimeter. Acrylic glass was chosen because of its low density and good enough yield strength.</a:t>
            </a:r>
            <a:r>
              <a:rPr lang="en-US" sz="2000" dirty="0">
                <a:effectLst/>
                <a:latin typeface="Times New Roman" panose="02020603050405020304" pitchFamily="18" charset="0"/>
                <a:ea typeface="Times New Roman" panose="02020603050405020304" pitchFamily="18" charset="0"/>
              </a:rPr>
              <a:t> </a:t>
            </a:r>
            <a:endParaRPr lang="en-IN" sz="2000" dirty="0"/>
          </a:p>
        </p:txBody>
      </p:sp>
      <p:sp>
        <p:nvSpPr>
          <p:cNvPr id="16" name="TextBox 15">
            <a:extLst>
              <a:ext uri="{FF2B5EF4-FFF2-40B4-BE49-F238E27FC236}">
                <a16:creationId xmlns:a16="http://schemas.microsoft.com/office/drawing/2014/main" id="{36754E83-0830-812E-2692-2AA723DCAC89}"/>
              </a:ext>
            </a:extLst>
          </p:cNvPr>
          <p:cNvSpPr txBox="1"/>
          <p:nvPr/>
        </p:nvSpPr>
        <p:spPr>
          <a:xfrm>
            <a:off x="6492687" y="4344647"/>
            <a:ext cx="4899213" cy="1938992"/>
          </a:xfrm>
          <a:prstGeom prst="rect">
            <a:avLst/>
          </a:prstGeom>
          <a:noFill/>
        </p:spPr>
        <p:txBody>
          <a:bodyPr wrap="square">
            <a:sp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rPr>
              <a:t>The dynamic model of a bicycle is based on the equilibrium of gravity and centrifugal force. A simplified model for balancing is derived using the Lagrange method and neglecting force generated by the bicycle moving forward and steering. </a:t>
            </a:r>
            <a:endParaRPr lang="en-IN" sz="2000" dirty="0"/>
          </a:p>
        </p:txBody>
      </p:sp>
      <p:sp>
        <p:nvSpPr>
          <p:cNvPr id="15" name="Slide Number Placeholder 14">
            <a:extLst>
              <a:ext uri="{FF2B5EF4-FFF2-40B4-BE49-F238E27FC236}">
                <a16:creationId xmlns:a16="http://schemas.microsoft.com/office/drawing/2014/main" id="{FA628C2D-93AC-BB8B-188C-D0824C24004A}"/>
              </a:ext>
            </a:extLst>
          </p:cNvPr>
          <p:cNvSpPr>
            <a:spLocks noGrp="1"/>
          </p:cNvSpPr>
          <p:nvPr>
            <p:ph type="sldNum" idx="12"/>
          </p:nvPr>
        </p:nvSpPr>
        <p:spPr>
          <a:xfrm>
            <a:off x="11430000" y="6443390"/>
            <a:ext cx="731600" cy="524800"/>
          </a:xfrm>
        </p:spPr>
        <p:txBody>
          <a:bodyPr/>
          <a:lstStyle/>
          <a:p>
            <a:fld id="{00000000-1234-1234-1234-123412341234}" type="slidenum">
              <a:rPr lang="en" smtClean="0">
                <a:solidFill>
                  <a:schemeClr val="bg1"/>
                </a:solidFill>
              </a:rPr>
              <a:pPr/>
              <a:t>4</a:t>
            </a:fld>
            <a:endParaRPr lang="en" dirty="0">
              <a:solidFill>
                <a:schemeClr val="bg1"/>
              </a:solidFill>
            </a:endParaRPr>
          </a:p>
        </p:txBody>
      </p:sp>
    </p:spTree>
    <p:extLst>
      <p:ext uri="{BB962C8B-B14F-4D97-AF65-F5344CB8AC3E}">
        <p14:creationId xmlns:p14="http://schemas.microsoft.com/office/powerpoint/2010/main" val="283337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39154 -0.00301 L 1.04167E-6 2.22222E-6 " pathEditMode="relative" rAng="0" ptsTypes="AA">
                                      <p:cBhvr>
                                        <p:cTn id="6" dur="2000" fill="hold"/>
                                        <p:tgtEl>
                                          <p:spTgt spid="19"/>
                                        </p:tgtEl>
                                        <p:attrNameLst>
                                          <p:attrName>ppt_x</p:attrName>
                                          <p:attrName>ppt_y</p:attrName>
                                        </p:attrNameLst>
                                      </p:cBhvr>
                                      <p:rCtr x="-19583"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1486-7110-C692-E2C3-5D8156E21A68}"/>
              </a:ext>
            </a:extLst>
          </p:cNvPr>
          <p:cNvSpPr>
            <a:spLocks noGrp="1"/>
          </p:cNvSpPr>
          <p:nvPr>
            <p:ph type="title"/>
          </p:nvPr>
        </p:nvSpPr>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TENTATIVE BLOCK DIAGRAM</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B4F83DE-5901-6DEF-59CE-539B936D9369}"/>
              </a:ext>
            </a:extLst>
          </p:cNvPr>
          <p:cNvSpPr>
            <a:spLocks noGrp="1"/>
          </p:cNvSpPr>
          <p:nvPr>
            <p:ph type="sldNum" idx="12"/>
          </p:nvPr>
        </p:nvSpPr>
        <p:spPr/>
        <p:txBody>
          <a:bodyPr/>
          <a:lstStyle/>
          <a:p>
            <a:fld id="{00000000-1234-1234-1234-123412341234}" type="slidenum">
              <a:rPr lang="en" smtClean="0"/>
              <a:pPr/>
              <a:t>5</a:t>
            </a:fld>
            <a:endParaRPr lang="en"/>
          </a:p>
        </p:txBody>
      </p:sp>
      <p:pic>
        <p:nvPicPr>
          <p:cNvPr id="9" name="Picture 8">
            <a:extLst>
              <a:ext uri="{FF2B5EF4-FFF2-40B4-BE49-F238E27FC236}">
                <a16:creationId xmlns:a16="http://schemas.microsoft.com/office/drawing/2014/main" id="{EA808B06-2FAF-1997-2B0D-BA5B898339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5388" y="1576298"/>
            <a:ext cx="9000565" cy="4346981"/>
          </a:xfrm>
          <a:prstGeom prst="rect">
            <a:avLst/>
          </a:prstGeom>
          <a:ln>
            <a:noFill/>
          </a:ln>
          <a:effectLst>
            <a:glow rad="139700">
              <a:schemeClr val="accent4">
                <a:satMod val="175000"/>
                <a:alpha val="40000"/>
              </a:schemeClr>
            </a:glow>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258719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6" name="Picture 5">
            <a:extLst>
              <a:ext uri="{FF2B5EF4-FFF2-40B4-BE49-F238E27FC236}">
                <a16:creationId xmlns:a16="http://schemas.microsoft.com/office/drawing/2014/main" id="{3CE731E6-5EF2-216E-15E0-807387F13EF1}"/>
              </a:ext>
            </a:extLst>
          </p:cNvPr>
          <p:cNvPicPr>
            <a:picLocks noChangeAspect="1"/>
          </p:cNvPicPr>
          <p:nvPr/>
        </p:nvPicPr>
        <p:blipFill>
          <a:blip r:embed="rId3"/>
          <a:stretch>
            <a:fillRect/>
          </a:stretch>
        </p:blipFill>
        <p:spPr>
          <a:xfrm>
            <a:off x="11430000" y="6124510"/>
            <a:ext cx="762000" cy="733425"/>
          </a:xfrm>
          <a:prstGeom prst="rect">
            <a:avLst/>
          </a:prstGeom>
        </p:spPr>
      </p:pic>
      <p:sp>
        <p:nvSpPr>
          <p:cNvPr id="3" name="Title 2">
            <a:extLst>
              <a:ext uri="{FF2B5EF4-FFF2-40B4-BE49-F238E27FC236}">
                <a16:creationId xmlns:a16="http://schemas.microsoft.com/office/drawing/2014/main" id="{0599D0E5-1BCF-4F31-B916-CB65A1617F0C}"/>
              </a:ext>
            </a:extLst>
          </p:cNvPr>
          <p:cNvSpPr>
            <a:spLocks noGrp="1"/>
          </p:cNvSpPr>
          <p:nvPr>
            <p:ph type="title"/>
          </p:nvPr>
        </p:nvSpPr>
        <p:spPr>
          <a:xfrm>
            <a:off x="815118" y="231476"/>
            <a:ext cx="10095600" cy="936800"/>
          </a:xfrm>
        </p:spPr>
        <p:txBody>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DIAGRAM</a:t>
            </a:r>
          </a:p>
        </p:txBody>
      </p:sp>
      <p:pic>
        <p:nvPicPr>
          <p:cNvPr id="13" name="Picture 12">
            <a:extLst>
              <a:ext uri="{FF2B5EF4-FFF2-40B4-BE49-F238E27FC236}">
                <a16:creationId xmlns:a16="http://schemas.microsoft.com/office/drawing/2014/main" id="{F0891F97-9F66-4A6C-BAC0-77EF96A7CE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9619" y="1060700"/>
            <a:ext cx="8456322" cy="5145112"/>
          </a:xfrm>
          <a:prstGeom prst="rect">
            <a:avLst/>
          </a:prstGeom>
        </p:spPr>
      </p:pic>
      <p:cxnSp>
        <p:nvCxnSpPr>
          <p:cNvPr id="5" name="Straight Arrow Connector 4">
            <a:extLst>
              <a:ext uri="{FF2B5EF4-FFF2-40B4-BE49-F238E27FC236}">
                <a16:creationId xmlns:a16="http://schemas.microsoft.com/office/drawing/2014/main" id="{71413E70-EB64-8B2A-BDD3-5B5F6B5739FD}"/>
              </a:ext>
            </a:extLst>
          </p:cNvPr>
          <p:cNvCxnSpPr>
            <a:cxnSpLocks/>
          </p:cNvCxnSpPr>
          <p:nvPr/>
        </p:nvCxnSpPr>
        <p:spPr>
          <a:xfrm>
            <a:off x="1972235" y="2169458"/>
            <a:ext cx="13716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83604E1-0F97-7ED6-5866-A07852DF48A1}"/>
              </a:ext>
            </a:extLst>
          </p:cNvPr>
          <p:cNvCxnSpPr>
            <a:cxnSpLocks/>
          </p:cNvCxnSpPr>
          <p:nvPr/>
        </p:nvCxnSpPr>
        <p:spPr>
          <a:xfrm>
            <a:off x="1972235" y="3558988"/>
            <a:ext cx="18646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F696571-4D8C-0E62-02F3-D79BBBFB6875}"/>
              </a:ext>
            </a:extLst>
          </p:cNvPr>
          <p:cNvCxnSpPr>
            <a:cxnSpLocks/>
          </p:cNvCxnSpPr>
          <p:nvPr/>
        </p:nvCxnSpPr>
        <p:spPr>
          <a:xfrm>
            <a:off x="1972235" y="5369859"/>
            <a:ext cx="2770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64BF650-39DE-D208-BBF8-9DD4FE8E6320}"/>
              </a:ext>
            </a:extLst>
          </p:cNvPr>
          <p:cNvCxnSpPr>
            <a:cxnSpLocks/>
          </p:cNvCxnSpPr>
          <p:nvPr/>
        </p:nvCxnSpPr>
        <p:spPr>
          <a:xfrm>
            <a:off x="1972235" y="2895600"/>
            <a:ext cx="3209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61B8028-B1F4-992A-D7EB-C3CCE4C289C7}"/>
              </a:ext>
            </a:extLst>
          </p:cNvPr>
          <p:cNvCxnSpPr/>
          <p:nvPr/>
        </p:nvCxnSpPr>
        <p:spPr>
          <a:xfrm flipH="1">
            <a:off x="5862918" y="2617694"/>
            <a:ext cx="37113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A438A5C-8964-7675-4763-F7B5D5F8B601}"/>
              </a:ext>
            </a:extLst>
          </p:cNvPr>
          <p:cNvCxnSpPr/>
          <p:nvPr/>
        </p:nvCxnSpPr>
        <p:spPr>
          <a:xfrm flipH="1">
            <a:off x="8122024" y="3334871"/>
            <a:ext cx="14522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254C8C-8969-4839-3F1B-2FAA1C31A349}"/>
              </a:ext>
            </a:extLst>
          </p:cNvPr>
          <p:cNvCxnSpPr>
            <a:cxnSpLocks/>
          </p:cNvCxnSpPr>
          <p:nvPr/>
        </p:nvCxnSpPr>
        <p:spPr>
          <a:xfrm flipH="1">
            <a:off x="6750424" y="1461247"/>
            <a:ext cx="28238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ED90F80D-C96A-1E7F-B99F-00E647B5C118}"/>
              </a:ext>
            </a:extLst>
          </p:cNvPr>
          <p:cNvSpPr txBox="1"/>
          <p:nvPr/>
        </p:nvSpPr>
        <p:spPr>
          <a:xfrm>
            <a:off x="1250538" y="1952527"/>
            <a:ext cx="788894" cy="369332"/>
          </a:xfrm>
          <a:prstGeom prst="rect">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latin typeface="Times New Roman" panose="02020603050405020304" pitchFamily="18" charset="0"/>
                <a:cs typeface="Times New Roman" panose="02020603050405020304" pitchFamily="18" charset="0"/>
              </a:rPr>
              <a:t>Motor</a:t>
            </a:r>
          </a:p>
        </p:txBody>
      </p:sp>
      <p:sp>
        <p:nvSpPr>
          <p:cNvPr id="15" name="TextBox 14">
            <a:extLst>
              <a:ext uri="{FF2B5EF4-FFF2-40B4-BE49-F238E27FC236}">
                <a16:creationId xmlns:a16="http://schemas.microsoft.com/office/drawing/2014/main" id="{E9520F6B-E1FC-5485-694C-52F3D49F585A}"/>
              </a:ext>
            </a:extLst>
          </p:cNvPr>
          <p:cNvSpPr txBox="1"/>
          <p:nvPr/>
        </p:nvSpPr>
        <p:spPr>
          <a:xfrm>
            <a:off x="815118" y="3391201"/>
            <a:ext cx="1224314" cy="369332"/>
          </a:xfrm>
          <a:prstGeom prst="rect">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latin typeface="Times New Roman" panose="02020603050405020304" pitchFamily="18" charset="0"/>
                <a:cs typeface="Times New Roman" panose="02020603050405020304" pitchFamily="18" charset="0"/>
              </a:rPr>
              <a:t>MPU-6050</a:t>
            </a:r>
          </a:p>
        </p:txBody>
      </p:sp>
      <p:sp>
        <p:nvSpPr>
          <p:cNvPr id="17" name="TextBox 16">
            <a:extLst>
              <a:ext uri="{FF2B5EF4-FFF2-40B4-BE49-F238E27FC236}">
                <a16:creationId xmlns:a16="http://schemas.microsoft.com/office/drawing/2014/main" id="{0950575D-A36B-B6D8-0C43-77EA372F5913}"/>
              </a:ext>
            </a:extLst>
          </p:cNvPr>
          <p:cNvSpPr txBox="1"/>
          <p:nvPr/>
        </p:nvSpPr>
        <p:spPr>
          <a:xfrm>
            <a:off x="1075172" y="5185193"/>
            <a:ext cx="964260" cy="369332"/>
          </a:xfrm>
          <a:prstGeom prst="rect">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latin typeface="Times New Roman" panose="02020603050405020304" pitchFamily="18" charset="0"/>
                <a:cs typeface="Times New Roman" panose="02020603050405020304" pitchFamily="18" charset="0"/>
              </a:rPr>
              <a:t>Battery </a:t>
            </a:r>
          </a:p>
        </p:txBody>
      </p:sp>
      <p:sp>
        <p:nvSpPr>
          <p:cNvPr id="19" name="TextBox 18">
            <a:extLst>
              <a:ext uri="{FF2B5EF4-FFF2-40B4-BE49-F238E27FC236}">
                <a16:creationId xmlns:a16="http://schemas.microsoft.com/office/drawing/2014/main" id="{6CCB9FBD-BB1A-F38F-4CFA-17365FB1F98F}"/>
              </a:ext>
            </a:extLst>
          </p:cNvPr>
          <p:cNvSpPr txBox="1"/>
          <p:nvPr/>
        </p:nvSpPr>
        <p:spPr>
          <a:xfrm>
            <a:off x="9531493" y="3189656"/>
            <a:ext cx="1118577" cy="369332"/>
          </a:xfrm>
          <a:prstGeom prst="rect">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latin typeface="Times New Roman" panose="02020603050405020304" pitchFamily="18" charset="0"/>
                <a:cs typeface="Times New Roman" panose="02020603050405020304" pitchFamily="18" charset="0"/>
              </a:rPr>
              <a:t>Bluetooth </a:t>
            </a:r>
          </a:p>
        </p:txBody>
      </p:sp>
      <p:sp>
        <p:nvSpPr>
          <p:cNvPr id="20" name="TextBox 19">
            <a:extLst>
              <a:ext uri="{FF2B5EF4-FFF2-40B4-BE49-F238E27FC236}">
                <a16:creationId xmlns:a16="http://schemas.microsoft.com/office/drawing/2014/main" id="{0DA6CC60-37A3-AC9C-FA36-9E8D4831FEE9}"/>
              </a:ext>
            </a:extLst>
          </p:cNvPr>
          <p:cNvSpPr txBox="1"/>
          <p:nvPr/>
        </p:nvSpPr>
        <p:spPr>
          <a:xfrm>
            <a:off x="9531494" y="2419080"/>
            <a:ext cx="1379224" cy="369332"/>
          </a:xfrm>
          <a:prstGeom prst="rect">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latin typeface="Times New Roman" panose="02020603050405020304" pitchFamily="18" charset="0"/>
                <a:cs typeface="Times New Roman" panose="02020603050405020304" pitchFamily="18" charset="0"/>
              </a:rPr>
              <a:t>Push Switch</a:t>
            </a:r>
          </a:p>
        </p:txBody>
      </p:sp>
      <p:sp>
        <p:nvSpPr>
          <p:cNvPr id="21" name="TextBox 20">
            <a:extLst>
              <a:ext uri="{FF2B5EF4-FFF2-40B4-BE49-F238E27FC236}">
                <a16:creationId xmlns:a16="http://schemas.microsoft.com/office/drawing/2014/main" id="{1A160889-18AF-6884-2DE1-B3251DAE9882}"/>
              </a:ext>
            </a:extLst>
          </p:cNvPr>
          <p:cNvSpPr txBox="1"/>
          <p:nvPr/>
        </p:nvSpPr>
        <p:spPr>
          <a:xfrm>
            <a:off x="9531492" y="1276581"/>
            <a:ext cx="1495095" cy="369332"/>
          </a:xfrm>
          <a:prstGeom prst="rect">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latin typeface="Times New Roman" panose="02020603050405020304" pitchFamily="18" charset="0"/>
                <a:cs typeface="Times New Roman" panose="02020603050405020304" pitchFamily="18" charset="0"/>
              </a:rPr>
              <a:t>Motor Driver</a:t>
            </a:r>
          </a:p>
        </p:txBody>
      </p:sp>
      <p:sp>
        <p:nvSpPr>
          <p:cNvPr id="22" name="TextBox 21">
            <a:extLst>
              <a:ext uri="{FF2B5EF4-FFF2-40B4-BE49-F238E27FC236}">
                <a16:creationId xmlns:a16="http://schemas.microsoft.com/office/drawing/2014/main" id="{F33E9724-2A4E-6D3C-1B4B-08D3F45CB890}"/>
              </a:ext>
            </a:extLst>
          </p:cNvPr>
          <p:cNvSpPr txBox="1"/>
          <p:nvPr/>
        </p:nvSpPr>
        <p:spPr>
          <a:xfrm>
            <a:off x="1075172" y="2660230"/>
            <a:ext cx="964260" cy="369332"/>
          </a:xfrm>
          <a:prstGeom prst="rect">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latin typeface="Times New Roman" panose="02020603050405020304" pitchFamily="18" charset="0"/>
                <a:cs typeface="Times New Roman" panose="02020603050405020304" pitchFamily="18" charset="0"/>
              </a:rPr>
              <a:t>Pico PI</a:t>
            </a:r>
          </a:p>
        </p:txBody>
      </p:sp>
      <p:sp>
        <p:nvSpPr>
          <p:cNvPr id="2" name="Slide Number Placeholder 1">
            <a:extLst>
              <a:ext uri="{FF2B5EF4-FFF2-40B4-BE49-F238E27FC236}">
                <a16:creationId xmlns:a16="http://schemas.microsoft.com/office/drawing/2014/main" id="{5D563A95-0E34-D319-4C17-E03DD9516166}"/>
              </a:ext>
            </a:extLst>
          </p:cNvPr>
          <p:cNvSpPr>
            <a:spLocks noGrp="1"/>
          </p:cNvSpPr>
          <p:nvPr>
            <p:ph type="sldNum" idx="12"/>
          </p:nvPr>
        </p:nvSpPr>
        <p:spPr>
          <a:xfrm>
            <a:off x="11447930" y="6431747"/>
            <a:ext cx="731600" cy="524800"/>
          </a:xfrm>
        </p:spPr>
        <p:txBody>
          <a:bodyPr/>
          <a:lstStyle/>
          <a:p>
            <a:fld id="{00000000-1234-1234-1234-123412341234}" type="slidenum">
              <a:rPr lang="en" smtClean="0">
                <a:solidFill>
                  <a:schemeClr val="bg1"/>
                </a:solidFill>
              </a:rPr>
              <a:pPr/>
              <a:t>6</a:t>
            </a:fld>
            <a:endParaRPr lang="e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3" name="Right Triangle 2">
            <a:extLst>
              <a:ext uri="{FF2B5EF4-FFF2-40B4-BE49-F238E27FC236}">
                <a16:creationId xmlns:a16="http://schemas.microsoft.com/office/drawing/2014/main" id="{B813FA0B-106D-3E02-4224-5121C0DABA3F}"/>
              </a:ext>
            </a:extLst>
          </p:cNvPr>
          <p:cNvSpPr/>
          <p:nvPr/>
        </p:nvSpPr>
        <p:spPr>
          <a:xfrm flipH="1">
            <a:off x="11438964" y="6131859"/>
            <a:ext cx="753036" cy="726141"/>
          </a:xfrm>
          <a:prstGeom prst="rtTriangle">
            <a:avLst/>
          </a:prstGeom>
          <a:solidFill>
            <a:srgbClr val="00B5DD"/>
          </a:solidFill>
          <a:ln>
            <a:no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endParaRPr lang="en-IN" dirty="0"/>
          </a:p>
        </p:txBody>
      </p:sp>
      <p:sp>
        <p:nvSpPr>
          <p:cNvPr id="146" name="Google Shape;2510;p45">
            <a:extLst>
              <a:ext uri="{FF2B5EF4-FFF2-40B4-BE49-F238E27FC236}">
                <a16:creationId xmlns:a16="http://schemas.microsoft.com/office/drawing/2014/main" id="{FA3D8FDC-1D76-42FE-AF3A-480F285EB9AD}"/>
              </a:ext>
            </a:extLst>
          </p:cNvPr>
          <p:cNvSpPr/>
          <p:nvPr/>
        </p:nvSpPr>
        <p:spPr>
          <a:xfrm>
            <a:off x="7037410" y="807467"/>
            <a:ext cx="4802682" cy="4629473"/>
          </a:xfrm>
          <a:prstGeom prst="ellipse">
            <a:avLst/>
          </a:prstGeom>
          <a:solidFill>
            <a:schemeClr val="bg2">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0" tIns="0" rIns="0" bIns="0" anchor="ctr" anchorCtr="0">
            <a:noAutofit/>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p:txBody>
      </p:sp>
      <p:sp>
        <p:nvSpPr>
          <p:cNvPr id="594" name="Google Shape;594;p17"/>
          <p:cNvSpPr txBox="1">
            <a:spLocks noGrp="1"/>
          </p:cNvSpPr>
          <p:nvPr>
            <p:ph type="title"/>
          </p:nvPr>
        </p:nvSpPr>
        <p:spPr>
          <a:xfrm>
            <a:off x="609600" y="878587"/>
            <a:ext cx="7521200" cy="1443600"/>
          </a:xfrm>
          <a:prstGeom prst="rect">
            <a:avLst/>
          </a:prstGeom>
        </p:spPr>
        <p:txBody>
          <a:bodyPr spcFirstLastPara="1" wrap="square" lIns="0" tIns="0" rIns="0" bIns="0" anchor="t" anchorCtr="0">
            <a:noAutofit/>
          </a:bodyPr>
          <a:lstStyle/>
          <a:p>
            <a:r>
              <a:rPr lang="en-IN" b="1" dirty="0">
                <a:solidFill>
                  <a:srgbClr val="616671"/>
                </a:solidFill>
                <a:effectLst>
                  <a:outerShdw blurRad="38100" dist="38100" dir="2700000" algn="tl">
                    <a:srgbClr val="000000">
                      <a:alpha val="43137"/>
                    </a:srgbClr>
                  </a:outerShdw>
                </a:effectLst>
                <a:latin typeface="Calisto MT" panose="02040603050505030304" pitchFamily="18" charset="0"/>
                <a:cs typeface="Times New Roman" panose="02020603050405020304" pitchFamily="18" charset="0"/>
              </a:rPr>
              <a:t>RP2040</a:t>
            </a:r>
            <a:endParaRPr b="1" dirty="0">
              <a:solidFill>
                <a:srgbClr val="616671"/>
              </a:solidFill>
              <a:effectLst>
                <a:outerShdw blurRad="38100" dist="38100" dir="2700000" algn="tl">
                  <a:srgbClr val="000000">
                    <a:alpha val="43137"/>
                  </a:srgbClr>
                </a:outerShdw>
              </a:effectLst>
              <a:latin typeface="Calisto MT" panose="02040603050505030304" pitchFamily="18" charset="0"/>
              <a:cs typeface="Times New Roman" panose="02020603050405020304" pitchFamily="18" charset="0"/>
            </a:endParaRPr>
          </a:p>
        </p:txBody>
      </p:sp>
      <p:pic>
        <p:nvPicPr>
          <p:cNvPr id="6146" name="Picture 2" descr="Buy a RP2040 – Raspberry Pi">
            <a:extLst>
              <a:ext uri="{FF2B5EF4-FFF2-40B4-BE49-F238E27FC236}">
                <a16:creationId xmlns:a16="http://schemas.microsoft.com/office/drawing/2014/main" id="{736C0BFA-C3B3-4C54-A8A3-6E440662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102" y="1600387"/>
            <a:ext cx="4287298" cy="3169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178656C2-06DA-4A00-B8FB-B9728DBC4D43}"/>
              </a:ext>
            </a:extLst>
          </p:cNvPr>
          <p:cNvSpPr txBox="1"/>
          <p:nvPr/>
        </p:nvSpPr>
        <p:spPr>
          <a:xfrm>
            <a:off x="609600" y="1556122"/>
            <a:ext cx="6319520" cy="4524315"/>
          </a:xfrm>
          <a:prstGeom prst="rect">
            <a:avLst/>
          </a:prstGeom>
          <a:noFill/>
        </p:spPr>
        <p:txBody>
          <a:bodyPr wrap="square">
            <a:spAutoFit/>
          </a:bodyPr>
          <a:lstStyle/>
          <a:p>
            <a:pPr algn="just"/>
            <a:r>
              <a:rPr 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features:</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133 MHz dual ARM Cortex-M0+ cores </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Each core has an integer divider peripheral, and two interpolators.</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264 KB SRAM in six independent banks</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No internal Flash or EEPROM memory (after reset, the boot-loader loads firmware from either external flash memory or USB bus into internal SRAM)</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QSPI bus controller, supporting up to 16 MB of external Flash memory</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DMA controller</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AHB crossbar, fully-connected</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On-chip programmable LDO to generate core voltage</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2 on-chip PLLs to generate USB and core clocks</a:t>
            </a:r>
          </a:p>
          <a:p>
            <a:pPr marL="285750" indent="-285750" algn="just">
              <a:buClr>
                <a:srgbClr val="0091EA"/>
              </a:buClr>
              <a:buFont typeface="Symbol" panose="05050102010706020507" pitchFamily="18" charset="2"/>
              <a:buChar char=""/>
            </a:pPr>
            <a:r>
              <a:rPr lang="en-US" dirty="0">
                <a:solidFill>
                  <a:srgbClr val="000000"/>
                </a:solidFill>
                <a:latin typeface="Times New Roman" panose="02020603050405020304" pitchFamily="18" charset="0"/>
                <a:cs typeface="Times New Roman" panose="02020603050405020304" pitchFamily="18" charset="0"/>
              </a:rPr>
              <a:t>30 GPIO pins, of which 4 can optionally be used as analog inputs</a:t>
            </a:r>
            <a:endParaRPr lang="en-IN" dirty="0">
              <a:solidFill>
                <a:srgbClr val="00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4261608-1C6C-7667-3352-EA148E2F6A19}"/>
              </a:ext>
            </a:extLst>
          </p:cNvPr>
          <p:cNvSpPr>
            <a:spLocks noGrp="1"/>
          </p:cNvSpPr>
          <p:nvPr>
            <p:ph type="sldNum" idx="12"/>
          </p:nvPr>
        </p:nvSpPr>
        <p:spPr>
          <a:xfrm>
            <a:off x="11523186" y="6224331"/>
            <a:ext cx="580021" cy="559126"/>
          </a:xfrm>
        </p:spPr>
        <p:txBody>
          <a:bodyPr/>
          <a:lstStyle/>
          <a:p>
            <a:fld id="{00000000-1234-1234-1234-123412341234}" type="slidenum">
              <a:rPr lang="en" sz="1730" b="1" smtClean="0">
                <a:latin typeface="Source Sans Pro" panose="020B0503030403020204" pitchFamily="34" charset="0"/>
                <a:ea typeface="Source Sans Pro" panose="020B0503030403020204" pitchFamily="34" charset="0"/>
              </a:rPr>
              <a:pPr/>
              <a:t>7</a:t>
            </a:fld>
            <a:endParaRPr lang="en" sz="1730" b="1"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3" name="Picture 2">
            <a:extLst>
              <a:ext uri="{FF2B5EF4-FFF2-40B4-BE49-F238E27FC236}">
                <a16:creationId xmlns:a16="http://schemas.microsoft.com/office/drawing/2014/main" id="{E4DAA8F2-3296-03CF-EAFC-A8F9F6CFEDA4}"/>
              </a:ext>
            </a:extLst>
          </p:cNvPr>
          <p:cNvPicPr>
            <a:picLocks noChangeAspect="1"/>
          </p:cNvPicPr>
          <p:nvPr/>
        </p:nvPicPr>
        <p:blipFill>
          <a:blip r:embed="rId3"/>
          <a:stretch>
            <a:fillRect/>
          </a:stretch>
        </p:blipFill>
        <p:spPr>
          <a:xfrm>
            <a:off x="11430000" y="6124575"/>
            <a:ext cx="762000" cy="733425"/>
          </a:xfrm>
          <a:prstGeom prst="rect">
            <a:avLst/>
          </a:prstGeom>
        </p:spPr>
      </p:pic>
      <p:sp>
        <p:nvSpPr>
          <p:cNvPr id="6" name="Rectangle: Diagonal Corners Snipped 5">
            <a:extLst>
              <a:ext uri="{FF2B5EF4-FFF2-40B4-BE49-F238E27FC236}">
                <a16:creationId xmlns:a16="http://schemas.microsoft.com/office/drawing/2014/main" id="{9A64E7B7-D4B0-4FBA-8724-5D067D932343}"/>
              </a:ext>
            </a:extLst>
          </p:cNvPr>
          <p:cNvSpPr/>
          <p:nvPr/>
        </p:nvSpPr>
        <p:spPr>
          <a:xfrm>
            <a:off x="7885176" y="2389147"/>
            <a:ext cx="2685750" cy="2498073"/>
          </a:xfrm>
          <a:custGeom>
            <a:avLst/>
            <a:gdLst>
              <a:gd name="connsiteX0" fmla="*/ 0 w 2335435"/>
              <a:gd name="connsiteY0" fmla="*/ 0 h 2192625"/>
              <a:gd name="connsiteX1" fmla="*/ 1969990 w 2335435"/>
              <a:gd name="connsiteY1" fmla="*/ 0 h 2192625"/>
              <a:gd name="connsiteX2" fmla="*/ 2335435 w 2335435"/>
              <a:gd name="connsiteY2" fmla="*/ 365445 h 2192625"/>
              <a:gd name="connsiteX3" fmla="*/ 2335435 w 2335435"/>
              <a:gd name="connsiteY3" fmla="*/ 2192625 h 2192625"/>
              <a:gd name="connsiteX4" fmla="*/ 2335435 w 2335435"/>
              <a:gd name="connsiteY4" fmla="*/ 2192625 h 2192625"/>
              <a:gd name="connsiteX5" fmla="*/ 365445 w 2335435"/>
              <a:gd name="connsiteY5" fmla="*/ 2192625 h 2192625"/>
              <a:gd name="connsiteX6" fmla="*/ 0 w 2335435"/>
              <a:gd name="connsiteY6" fmla="*/ 1827180 h 2192625"/>
              <a:gd name="connsiteX7" fmla="*/ 0 w 2335435"/>
              <a:gd name="connsiteY7" fmla="*/ 0 h 2192625"/>
              <a:gd name="connsiteX0" fmla="*/ 0 w 2335435"/>
              <a:gd name="connsiteY0" fmla="*/ 17657 h 2210282"/>
              <a:gd name="connsiteX1" fmla="*/ 1969990 w 2335435"/>
              <a:gd name="connsiteY1" fmla="*/ 17657 h 2210282"/>
              <a:gd name="connsiteX2" fmla="*/ 1985812 w 2335435"/>
              <a:gd name="connsiteY2" fmla="*/ 0 h 2210282"/>
              <a:gd name="connsiteX3" fmla="*/ 2335435 w 2335435"/>
              <a:gd name="connsiteY3" fmla="*/ 383102 h 2210282"/>
              <a:gd name="connsiteX4" fmla="*/ 2335435 w 2335435"/>
              <a:gd name="connsiteY4" fmla="*/ 2210282 h 2210282"/>
              <a:gd name="connsiteX5" fmla="*/ 2335435 w 2335435"/>
              <a:gd name="connsiteY5" fmla="*/ 2210282 h 2210282"/>
              <a:gd name="connsiteX6" fmla="*/ 365445 w 2335435"/>
              <a:gd name="connsiteY6" fmla="*/ 2210282 h 2210282"/>
              <a:gd name="connsiteX7" fmla="*/ 0 w 2335435"/>
              <a:gd name="connsiteY7" fmla="*/ 1844837 h 2210282"/>
              <a:gd name="connsiteX8" fmla="*/ 0 w 2335435"/>
              <a:gd name="connsiteY8" fmla="*/ 17657 h 221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35" h="2210282">
                <a:moveTo>
                  <a:pt x="0" y="17657"/>
                </a:moveTo>
                <a:lnTo>
                  <a:pt x="1969990" y="17657"/>
                </a:lnTo>
                <a:lnTo>
                  <a:pt x="1985812" y="0"/>
                </a:lnTo>
                <a:lnTo>
                  <a:pt x="2335435" y="383102"/>
                </a:lnTo>
                <a:lnTo>
                  <a:pt x="2335435" y="2210282"/>
                </a:lnTo>
                <a:lnTo>
                  <a:pt x="2335435" y="2210282"/>
                </a:lnTo>
                <a:lnTo>
                  <a:pt x="365445" y="2210282"/>
                </a:lnTo>
                <a:lnTo>
                  <a:pt x="0" y="1844837"/>
                </a:lnTo>
                <a:lnTo>
                  <a:pt x="0" y="17657"/>
                </a:lnTo>
                <a:close/>
              </a:path>
            </a:pathLst>
          </a:custGeom>
          <a:solidFill>
            <a:schemeClr val="accent1">
              <a:lumMod val="20000"/>
              <a:lumOff val="80000"/>
            </a:schemeClr>
          </a:solidFill>
          <a:ln>
            <a:solidFill>
              <a:srgbClr val="CFD8DC"/>
            </a:solidFill>
          </a:ln>
          <a:effectLst>
            <a:outerShdw blurRad="50800" dist="50800" dir="5400000" algn="ctr" rotWithShape="0">
              <a:srgbClr val="000000">
                <a:alpha val="58000"/>
              </a:srgbClr>
            </a:outerShdw>
            <a:reflection stA="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0" name="Google Shape;150;p21"/>
          <p:cNvSpPr txBox="1">
            <a:spLocks noGrp="1"/>
          </p:cNvSpPr>
          <p:nvPr>
            <p:ph type="title"/>
          </p:nvPr>
        </p:nvSpPr>
        <p:spPr>
          <a:xfrm>
            <a:off x="762180" y="384253"/>
            <a:ext cx="10095600" cy="936800"/>
          </a:xfrm>
          <a:prstGeom prst="rect">
            <a:avLst/>
          </a:prstGeom>
        </p:spPr>
        <p:txBody>
          <a:bodyPr spcFirstLastPara="1" wrap="square" lIns="121900" tIns="121900" rIns="121900" bIns="121900" anchor="b" anchorCtr="0">
            <a:noAutofit/>
          </a:bodyPr>
          <a:lstStyle/>
          <a:p>
            <a:r>
              <a:rPr lang="en-US" sz="2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WHAT IS THE MEANING OF RP2040?</a:t>
            </a:r>
          </a:p>
        </p:txBody>
      </p:sp>
      <p:sp>
        <p:nvSpPr>
          <p:cNvPr id="151" name="Google Shape;151;p21"/>
          <p:cNvSpPr txBox="1">
            <a:spLocks noGrp="1"/>
          </p:cNvSpPr>
          <p:nvPr>
            <p:ph type="body" idx="1"/>
          </p:nvPr>
        </p:nvSpPr>
        <p:spPr>
          <a:xfrm>
            <a:off x="762180" y="1467763"/>
            <a:ext cx="6396008" cy="4610308"/>
          </a:xfrm>
          <a:prstGeom prst="rect">
            <a:avLst/>
          </a:prstGeom>
        </p:spPr>
        <p:txBody>
          <a:bodyPr spcFirstLastPara="1" wrap="square" lIns="121900" tIns="121900" rIns="121900" bIns="121900" anchor="t" anchorCtr="0">
            <a:noAutofit/>
          </a:bodyPr>
          <a:lstStyle/>
          <a:p>
            <a:pPr marL="0" indent="0" algn="jus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The name of the </a:t>
            </a:r>
            <a:r>
              <a:rPr lang="en-US" sz="1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RP</a:t>
            </a:r>
            <a:r>
              <a:rPr lang="en-US" sz="18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US" sz="18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4</a:t>
            </a:r>
            <a:r>
              <a:rPr lang="en-US" sz="1800" dirty="0">
                <a:solidFill>
                  <a:srgbClr val="EF2DE6"/>
                </a:solidFill>
                <a:latin typeface="Times New Roman" panose="02020603050405020304" pitchFamily="18" charset="0"/>
                <a:ea typeface="Calibri" panose="020F0502020204030204" pitchFamily="34" charset="0"/>
                <a:cs typeface="Times New Roman" panose="02020603050405020304" pitchFamily="18" charset="0"/>
              </a:rPr>
              <a:t>0</a:t>
            </a:r>
            <a:r>
              <a:rPr lang="en-US" sz="1800" dirty="0">
                <a:latin typeface="Times New Roman" panose="02020603050405020304" pitchFamily="18" charset="0"/>
                <a:ea typeface="Calibri" panose="020F0502020204030204" pitchFamily="34" charset="0"/>
                <a:cs typeface="Times New Roman" panose="02020603050405020304" pitchFamily="18" charset="0"/>
              </a:rPr>
              <a:t> microcontroller is made up of 5 sections: </a:t>
            </a:r>
          </a:p>
          <a:p>
            <a:pPr marL="0" indent="0" algn="jus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Clr>
                <a:schemeClr val="tx1"/>
              </a:buClr>
              <a:buFont typeface="Calibri" panose="020F0502020204030204" pitchFamily="34" charset="0"/>
              <a:buChar char="∞"/>
            </a:pPr>
            <a:r>
              <a:rPr lang="en-US" sz="1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RP</a:t>
            </a:r>
            <a:r>
              <a:rPr lang="en-US" sz="1800" dirty="0">
                <a:latin typeface="Times New Roman" panose="02020603050405020304" pitchFamily="18" charset="0"/>
                <a:ea typeface="Calibri" panose="020F0502020204030204" pitchFamily="34" charset="0"/>
                <a:cs typeface="Times New Roman" panose="02020603050405020304" pitchFamily="18" charset="0"/>
              </a:rPr>
              <a:t> in RP2040 means ‘Raspberry Pi’.</a:t>
            </a:r>
          </a:p>
          <a:p>
            <a:pPr marL="285750" indent="-285750" algn="just">
              <a:buClr>
                <a:schemeClr val="tx1"/>
              </a:buClr>
              <a:buFont typeface="Calibri" panose="020F0502020204030204" pitchFamily="34" charset="0"/>
              <a:buChar char="∞"/>
            </a:pPr>
            <a:r>
              <a:rPr lang="en-US" sz="18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latin typeface="Times New Roman" panose="02020603050405020304" pitchFamily="18" charset="0"/>
                <a:ea typeface="Calibri" panose="020F0502020204030204" pitchFamily="34" charset="0"/>
                <a:cs typeface="Times New Roman" panose="02020603050405020304" pitchFamily="18" charset="0"/>
              </a:rPr>
              <a:t> signifies the number of processor cores the microcontroller has i.e., 2 cores.</a:t>
            </a:r>
          </a:p>
          <a:p>
            <a:pPr marL="285750" indent="-285750" algn="just">
              <a:buClr>
                <a:schemeClr val="tx1"/>
              </a:buClr>
              <a:buFont typeface="Calibri" panose="020F0502020204030204" pitchFamily="34" charset="0"/>
              <a:buChar char="∞"/>
            </a:pP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US" sz="1800" dirty="0">
                <a:latin typeface="Times New Roman" panose="02020603050405020304" pitchFamily="18" charset="0"/>
                <a:ea typeface="Calibri" panose="020F0502020204030204" pitchFamily="34" charset="0"/>
                <a:cs typeface="Times New Roman" panose="02020603050405020304" pitchFamily="18" charset="0"/>
              </a:rPr>
              <a:t> represents the type of processor core the RP2040 microcontroller has. This processor is called ARM Cortex-M0+ processor. Other microcontrollers of this series by ARM are named as Cortex-M1, Cortex-M3, Cortex-M4, Cortex-M7 etc.</a:t>
            </a:r>
          </a:p>
          <a:p>
            <a:pPr marL="285750" indent="-285750" algn="just">
              <a:buClr>
                <a:schemeClr val="tx1"/>
              </a:buClr>
              <a:buFont typeface="Calibri" panose="020F0502020204030204" pitchFamily="34" charset="0"/>
              <a:buChar char="∞"/>
            </a:pPr>
            <a:r>
              <a:rPr lang="en-US" sz="18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4</a:t>
            </a:r>
            <a:r>
              <a:rPr lang="en-US" sz="1800" dirty="0">
                <a:latin typeface="Times New Roman" panose="02020603050405020304" pitchFamily="18" charset="0"/>
                <a:ea typeface="Calibri" panose="020F0502020204030204" pitchFamily="34" charset="0"/>
                <a:cs typeface="Times New Roman" panose="02020603050405020304" pitchFamily="18" charset="0"/>
              </a:rPr>
              <a:t> means the microcontroller has 264 kilobytes (kB) of RAM. Which is based on a special mathematical function: floor(log2(RAM/16)). </a:t>
            </a:r>
          </a:p>
          <a:p>
            <a:pPr marL="285750" indent="-285750" algn="just">
              <a:buClr>
                <a:schemeClr val="tx1"/>
              </a:buClr>
              <a:buFont typeface="Calibri" panose="020F0502020204030204" pitchFamily="34" charset="0"/>
              <a:buChar char="∞"/>
            </a:pPr>
            <a:r>
              <a:rPr lang="en-US" sz="1800" dirty="0">
                <a:solidFill>
                  <a:srgbClr val="EF2DE6"/>
                </a:solidFill>
                <a:latin typeface="Times New Roman" panose="02020603050405020304" pitchFamily="18" charset="0"/>
                <a:ea typeface="Calibri" panose="020F0502020204030204" pitchFamily="34" charset="0"/>
                <a:cs typeface="Times New Roman" panose="02020603050405020304" pitchFamily="18" charset="0"/>
              </a:rPr>
              <a:t>0</a:t>
            </a:r>
            <a:r>
              <a:rPr lang="en-US" sz="1800" dirty="0">
                <a:latin typeface="Times New Roman" panose="02020603050405020304" pitchFamily="18" charset="0"/>
                <a:ea typeface="Calibri" panose="020F0502020204030204" pitchFamily="34" charset="0"/>
                <a:cs typeface="Times New Roman" panose="02020603050405020304" pitchFamily="18" charset="0"/>
              </a:rPr>
              <a:t> simply means there is no non-volatile storage on‑board.</a:t>
            </a:r>
          </a:p>
        </p:txBody>
      </p:sp>
      <p:cxnSp>
        <p:nvCxnSpPr>
          <p:cNvPr id="153" name="Google Shape;153;p21"/>
          <p:cNvCxnSpPr>
            <a:cxnSpLocks/>
            <a:stCxn id="6" idx="2"/>
          </p:cNvCxnSpPr>
          <p:nvPr/>
        </p:nvCxnSpPr>
        <p:spPr>
          <a:xfrm flipH="1" flipV="1">
            <a:off x="9623167" y="252958"/>
            <a:ext cx="545693" cy="2136189"/>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a:cxnSpLocks/>
            <a:stCxn id="6" idx="2"/>
          </p:cNvCxnSpPr>
          <p:nvPr/>
        </p:nvCxnSpPr>
        <p:spPr>
          <a:xfrm flipV="1">
            <a:off x="10168860" y="1783551"/>
            <a:ext cx="974939" cy="605596"/>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a:cxnSpLocks/>
            <a:stCxn id="6" idx="1"/>
          </p:cNvCxnSpPr>
          <p:nvPr/>
        </p:nvCxnSpPr>
        <p:spPr>
          <a:xfrm flipH="1" flipV="1">
            <a:off x="10094218" y="1322258"/>
            <a:ext cx="56446" cy="1086845"/>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11469365" y="6369060"/>
            <a:ext cx="731600" cy="524800"/>
          </a:xfrm>
          <a:prstGeom prst="rect">
            <a:avLst/>
          </a:prstGeom>
        </p:spPr>
        <p:txBody>
          <a:bodyPr spcFirstLastPara="1" wrap="square" lIns="121900" tIns="121900" rIns="121900" bIns="121900" anchor="t" anchorCtr="0">
            <a:noAutofit/>
          </a:bodyPr>
          <a:lstStyle/>
          <a:p>
            <a:fld id="{00000000-1234-1234-1234-123412341234}" type="slidenum">
              <a:rPr lang="en">
                <a:solidFill>
                  <a:schemeClr val="bg1"/>
                </a:solidFill>
              </a:rPr>
              <a:pPr/>
              <a:t>8</a:t>
            </a:fld>
            <a:endParaRPr dirty="0">
              <a:solidFill>
                <a:schemeClr val="bg1"/>
              </a:solidFill>
            </a:endParaRPr>
          </a:p>
        </p:txBody>
      </p:sp>
      <p:pic>
        <p:nvPicPr>
          <p:cNvPr id="6148" name="Picture 4" descr="Raspberry Pi RP2040: Hands-On Experiences From An STM32 Perspective |  Hackaday">
            <a:extLst>
              <a:ext uri="{FF2B5EF4-FFF2-40B4-BE49-F238E27FC236}">
                <a16:creationId xmlns:a16="http://schemas.microsoft.com/office/drawing/2014/main" id="{7C9AC0FE-54F8-405E-862C-FF8DBEE2AE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387" t="9236" r="-879" b="4893"/>
          <a:stretch/>
        </p:blipFill>
        <p:spPr bwMode="auto">
          <a:xfrm>
            <a:off x="8045199" y="2212448"/>
            <a:ext cx="2365703" cy="243310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E195E0-3678-1EA4-C51F-4BD58F4E9605}"/>
              </a:ext>
            </a:extLst>
          </p:cNvPr>
          <p:cNvPicPr>
            <a:picLocks noChangeAspect="1"/>
          </p:cNvPicPr>
          <p:nvPr/>
        </p:nvPicPr>
        <p:blipFill>
          <a:blip r:embed="rId2"/>
          <a:stretch>
            <a:fillRect/>
          </a:stretch>
        </p:blipFill>
        <p:spPr>
          <a:xfrm>
            <a:off x="11430000" y="6124510"/>
            <a:ext cx="762000" cy="733425"/>
          </a:xfrm>
          <a:prstGeom prst="rect">
            <a:avLst/>
          </a:prstGeom>
        </p:spPr>
      </p:pic>
      <p:sp>
        <p:nvSpPr>
          <p:cNvPr id="3" name="Rectangle: Rounded Corners 2">
            <a:extLst>
              <a:ext uri="{FF2B5EF4-FFF2-40B4-BE49-F238E27FC236}">
                <a16:creationId xmlns:a16="http://schemas.microsoft.com/office/drawing/2014/main" id="{F4F4ACCE-4F75-A2A2-A2D6-A3052AFDF486}"/>
              </a:ext>
            </a:extLst>
          </p:cNvPr>
          <p:cNvSpPr/>
          <p:nvPr/>
        </p:nvSpPr>
        <p:spPr>
          <a:xfrm>
            <a:off x="6838950" y="1663279"/>
            <a:ext cx="4989798" cy="38682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65CB26C-02B5-4D53-B2BC-C443D8013E57}"/>
              </a:ext>
            </a:extLst>
          </p:cNvPr>
          <p:cNvSpPr>
            <a:spLocks noGrp="1"/>
          </p:cNvSpPr>
          <p:nvPr>
            <p:ph type="title"/>
          </p:nvPr>
        </p:nvSpPr>
        <p:spPr>
          <a:xfrm>
            <a:off x="788894" y="591670"/>
            <a:ext cx="6050056" cy="385483"/>
          </a:xfrm>
        </p:spPr>
        <p:txBody>
          <a:bodyPr/>
          <a:lstStyle/>
          <a:p>
            <a:pPr algn="l"/>
            <a:r>
              <a:rPr lang="en-IN" sz="2800" b="1" i="0" dirty="0">
                <a:solidFill>
                  <a:srgbClr val="0091E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MOTOR DRIVER MODULE-L298N</a:t>
            </a:r>
          </a:p>
        </p:txBody>
      </p:sp>
      <p:sp>
        <p:nvSpPr>
          <p:cNvPr id="4" name="Slide Number Placeholder 3">
            <a:extLst>
              <a:ext uri="{FF2B5EF4-FFF2-40B4-BE49-F238E27FC236}">
                <a16:creationId xmlns:a16="http://schemas.microsoft.com/office/drawing/2014/main" id="{6B046028-98BA-4C98-8601-8E9A40B3054E}"/>
              </a:ext>
            </a:extLst>
          </p:cNvPr>
          <p:cNvSpPr>
            <a:spLocks noGrp="1"/>
          </p:cNvSpPr>
          <p:nvPr>
            <p:ph type="sldNum" idx="12"/>
          </p:nvPr>
        </p:nvSpPr>
        <p:spPr>
          <a:xfrm>
            <a:off x="11462948" y="6395955"/>
            <a:ext cx="731600" cy="524800"/>
          </a:xfrm>
        </p:spPr>
        <p:txBody>
          <a:bodyPr/>
          <a:lstStyle/>
          <a:p>
            <a:fld id="{00000000-1234-1234-1234-123412341234}" type="slidenum">
              <a:rPr lang="en" smtClean="0">
                <a:solidFill>
                  <a:schemeClr val="bg1"/>
                </a:solidFill>
              </a:rPr>
              <a:pPr/>
              <a:t>9</a:t>
            </a:fld>
            <a:endParaRPr lang="en" dirty="0">
              <a:solidFill>
                <a:schemeClr val="bg1"/>
              </a:solidFill>
            </a:endParaRPr>
          </a:p>
        </p:txBody>
      </p:sp>
      <p:pic>
        <p:nvPicPr>
          <p:cNvPr id="6148" name="Picture 4" descr="Illustration of L298N Dual H Bridge Motor Driver.">
            <a:extLst>
              <a:ext uri="{FF2B5EF4-FFF2-40B4-BE49-F238E27FC236}">
                <a16:creationId xmlns:a16="http://schemas.microsoft.com/office/drawing/2014/main" id="{C45DBF61-7E31-4621-8279-DDD3A65F2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683895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0D92CF-23B3-4338-9058-CBC97A9D6D74}"/>
              </a:ext>
            </a:extLst>
          </p:cNvPr>
          <p:cNvPicPr>
            <a:picLocks noChangeAspect="1"/>
          </p:cNvPicPr>
          <p:nvPr/>
        </p:nvPicPr>
        <p:blipFill>
          <a:blip r:embed="rId4"/>
          <a:stretch>
            <a:fillRect/>
          </a:stretch>
        </p:blipFill>
        <p:spPr>
          <a:xfrm>
            <a:off x="4190159" y="3629027"/>
            <a:ext cx="2648791" cy="1532054"/>
          </a:xfrm>
          <a:prstGeom prst="rect">
            <a:avLst/>
          </a:prstGeom>
        </p:spPr>
      </p:pic>
      <p:sp>
        <p:nvSpPr>
          <p:cNvPr id="10" name="TextBox 9">
            <a:extLst>
              <a:ext uri="{FF2B5EF4-FFF2-40B4-BE49-F238E27FC236}">
                <a16:creationId xmlns:a16="http://schemas.microsoft.com/office/drawing/2014/main" id="{BC1A364C-7425-4E97-A802-32E0FAEB4B1A}"/>
              </a:ext>
            </a:extLst>
          </p:cNvPr>
          <p:cNvSpPr txBox="1"/>
          <p:nvPr/>
        </p:nvSpPr>
        <p:spPr>
          <a:xfrm>
            <a:off x="6945856" y="1694890"/>
            <a:ext cx="4625789" cy="3805047"/>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      On the other hand, for controlling the rotation direction, we just need to inverse the direction of the current flow through the motor, and the most common method of doing that is by using an H-Bridge.</a:t>
            </a:r>
          </a:p>
          <a:p>
            <a:pPr algn="just"/>
            <a:r>
              <a:rPr lang="en-US" sz="2000" dirty="0">
                <a:solidFill>
                  <a:srgbClr val="000000"/>
                </a:solidFill>
                <a:latin typeface="Times New Roman" panose="02020603050405020304" pitchFamily="18" charset="0"/>
                <a:cs typeface="Times New Roman" panose="02020603050405020304" pitchFamily="18" charset="0"/>
              </a:rPr>
              <a:t>      An H-Bridge circuit contains four switching elements, transistors or MOSFETs, with the motor at the center forming an H-like configuration.</a:t>
            </a:r>
          </a:p>
          <a:p>
            <a:pPr algn="just"/>
            <a:r>
              <a:rPr lang="en-US" sz="2000" dirty="0">
                <a:solidFill>
                  <a:srgbClr val="000000"/>
                </a:solidFill>
                <a:latin typeface="Times New Roman" panose="02020603050405020304" pitchFamily="18" charset="0"/>
                <a:cs typeface="Times New Roman" panose="02020603050405020304" pitchFamily="18" charset="0"/>
              </a:rPr>
              <a:t>      So if we combine these two methods, the PWM and the H-Bridge, we can have a complete control over the DC motor.</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22938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50000"/>
          </a:schemeClr>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theme>
</file>

<file path=ppt/theme/theme3.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50000"/>
          </a:schemeClr>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3122</TotalTime>
  <Words>1854</Words>
  <Application>Microsoft Office PowerPoint</Application>
  <PresentationFormat>Widescreen</PresentationFormat>
  <Paragraphs>145</Paragraphs>
  <Slides>21</Slides>
  <Notes>12</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21</vt:i4>
      </vt:variant>
    </vt:vector>
  </HeadingPairs>
  <TitlesOfParts>
    <vt:vector size="38" baseType="lpstr">
      <vt:lpstr>Arial</vt:lpstr>
      <vt:lpstr>Barlow</vt:lpstr>
      <vt:lpstr>Barlow Light</vt:lpstr>
      <vt:lpstr>Calibri</vt:lpstr>
      <vt:lpstr>Calisto MT</vt:lpstr>
      <vt:lpstr>Encode Sans Semi Condensed</vt:lpstr>
      <vt:lpstr>Raleway</vt:lpstr>
      <vt:lpstr>Raleway Thin</vt:lpstr>
      <vt:lpstr>Roboto Slab</vt:lpstr>
      <vt:lpstr>Source Sans Pro</vt:lpstr>
      <vt:lpstr>Symbol</vt:lpstr>
      <vt:lpstr>Times New Roman</vt:lpstr>
      <vt:lpstr>Wingdings</vt:lpstr>
      <vt:lpstr>1_Office Theme</vt:lpstr>
      <vt:lpstr>Cordelia template</vt:lpstr>
      <vt:lpstr>Gaoler template</vt:lpstr>
      <vt:lpstr>1_Cordelia template</vt:lpstr>
      <vt:lpstr>PowerPoint Presentation</vt:lpstr>
      <vt:lpstr>INTRODUCTION</vt:lpstr>
      <vt:lpstr>BASIC CONCEPTS IN SELF BALANCING BICYCLE</vt:lpstr>
      <vt:lpstr>MODEL DIAGRAM</vt:lpstr>
      <vt:lpstr>TENTATIVE BLOCK DIAGRAM</vt:lpstr>
      <vt:lpstr>CIRCUIT DIAGRAM</vt:lpstr>
      <vt:lpstr>RP2040</vt:lpstr>
      <vt:lpstr>WHAT IS THE MEANING OF RP2040?</vt:lpstr>
      <vt:lpstr>MOTOR DRIVER MODULE-L298N</vt:lpstr>
      <vt:lpstr>PWM SPEED CONTROL</vt:lpstr>
      <vt:lpstr>MPU-6050 (Gyroscope)</vt:lpstr>
      <vt:lpstr>PowerPoint Presentation</vt:lpstr>
      <vt:lpstr>PowerPoint Presentation</vt:lpstr>
      <vt:lpstr>PowerPoint Presentation</vt:lpstr>
      <vt:lpstr>PID-controller </vt:lpstr>
      <vt:lpstr>PID</vt:lpstr>
      <vt:lpstr>PowerPoint Presentation</vt:lpstr>
      <vt:lpstr>CONCLUSION</vt:lpstr>
      <vt:lpstr>REFERENCE</vt:lpstr>
      <vt:lpstr>REFERENCE PICTURE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LEE1958-ARI RAM RAJA A</dc:creator>
  <cp:lastModifiedBy>Ari Ram Raja A</cp:lastModifiedBy>
  <cp:revision>28</cp:revision>
  <dcterms:created xsi:type="dcterms:W3CDTF">2022-03-01T17:39:07Z</dcterms:created>
  <dcterms:modified xsi:type="dcterms:W3CDTF">2022-06-08T12:44:03Z</dcterms:modified>
</cp:coreProperties>
</file>