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72" r:id="rId5"/>
    <p:sldId id="260" r:id="rId6"/>
    <p:sldId id="262" r:id="rId7"/>
    <p:sldId id="274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50000"/>
  </p:normalViewPr>
  <p:slideViewPr>
    <p:cSldViewPr snapToGrid="0" snapToObjects="1">
      <p:cViewPr varScale="1">
        <p:scale>
          <a:sx n="64" d="100"/>
          <a:sy n="64" d="100"/>
        </p:scale>
        <p:origin x="1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C96F-D6AA-EF45-93A1-5BA0860C64E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FF5B-C9B0-494B-AD69-DD487B32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1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C96F-D6AA-EF45-93A1-5BA0860C64E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FF5B-C9B0-494B-AD69-DD487B32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2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C96F-D6AA-EF45-93A1-5BA0860C64E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FF5B-C9B0-494B-AD69-DD487B32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8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C96F-D6AA-EF45-93A1-5BA0860C64E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FF5B-C9B0-494B-AD69-DD487B32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5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C96F-D6AA-EF45-93A1-5BA0860C64E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FF5B-C9B0-494B-AD69-DD487B32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C96F-D6AA-EF45-93A1-5BA0860C64EB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FF5B-C9B0-494B-AD69-DD487B32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C96F-D6AA-EF45-93A1-5BA0860C64EB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FF5B-C9B0-494B-AD69-DD487B32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C96F-D6AA-EF45-93A1-5BA0860C64EB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FF5B-C9B0-494B-AD69-DD487B32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C96F-D6AA-EF45-93A1-5BA0860C64EB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FF5B-C9B0-494B-AD69-DD487B32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4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C96F-D6AA-EF45-93A1-5BA0860C64EB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FF5B-C9B0-494B-AD69-DD487B32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C96F-D6AA-EF45-93A1-5BA0860C64EB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FF5B-C9B0-494B-AD69-DD487B32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9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FC96F-D6AA-EF45-93A1-5BA0860C64E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7FF5B-C9B0-494B-AD69-DD487B32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3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16643"/>
            <a:ext cx="9144000" cy="2387600"/>
          </a:xfrm>
        </p:spPr>
        <p:txBody>
          <a:bodyPr/>
          <a:lstStyle/>
          <a:p>
            <a:r>
              <a:rPr lang="en-US" dirty="0" smtClean="0"/>
              <a:t>Meo Electric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96318"/>
            <a:ext cx="9144000" cy="1655762"/>
          </a:xfrm>
        </p:spPr>
        <p:txBody>
          <a:bodyPr/>
          <a:lstStyle/>
          <a:p>
            <a:r>
              <a:rPr lang="en-US" dirty="0" smtClean="0"/>
              <a:t>Tagline 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80" y="525672"/>
            <a:ext cx="3673839" cy="36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1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addressable </a:t>
            </a:r>
            <a:r>
              <a:rPr lang="en-US" dirty="0"/>
              <a:t>Canadian market for EV sales and installations to exceed</a:t>
            </a:r>
            <a:r>
              <a:rPr lang="en-US" b="1" dirty="0"/>
              <a:t> $30 million </a:t>
            </a:r>
            <a:r>
              <a:rPr lang="en-US" dirty="0"/>
              <a:t>in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1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Market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Retailer with customer </a:t>
            </a:r>
            <a:r>
              <a:rPr lang="en-US" dirty="0"/>
              <a:t>parking </a:t>
            </a:r>
            <a:r>
              <a:rPr lang="en-US" dirty="0" smtClean="0"/>
              <a:t>spaces</a:t>
            </a:r>
          </a:p>
          <a:p>
            <a:r>
              <a:rPr lang="en-US" dirty="0" smtClean="0"/>
              <a:t>Interest in and budget for sustainability</a:t>
            </a:r>
            <a:r>
              <a:rPr lang="en-US" dirty="0"/>
              <a:t>, green initiatives, and/or electric </a:t>
            </a:r>
            <a:r>
              <a:rPr lang="en-US" dirty="0" smtClean="0"/>
              <a:t>transport</a:t>
            </a:r>
          </a:p>
          <a:p>
            <a:r>
              <a:rPr lang="en-US" dirty="0" smtClean="0"/>
              <a:t>Desire </a:t>
            </a:r>
            <a:r>
              <a:rPr lang="en-US" dirty="0"/>
              <a:t>to boost in-store purchases, especially in response to competition from other retailers selling relatively homogeneous products </a:t>
            </a:r>
          </a:p>
          <a:p>
            <a:r>
              <a:rPr lang="en-US" dirty="0"/>
              <a:t>Lack </a:t>
            </a:r>
            <a:r>
              <a:rPr lang="en-US" dirty="0" smtClean="0"/>
              <a:t>of knowledge or will </a:t>
            </a:r>
            <a:r>
              <a:rPr lang="en-US" dirty="0"/>
              <a:t>to deal directly with </a:t>
            </a:r>
            <a:r>
              <a:rPr lang="en-US" dirty="0" smtClean="0"/>
              <a:t>manufacturers and electricians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8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 over advertisement</a:t>
            </a:r>
          </a:p>
        </p:txBody>
      </p:sp>
    </p:spTree>
    <p:extLst>
      <p:ext uri="{BB962C8B-B14F-4D97-AF65-F5344CB8AC3E}">
        <p14:creationId xmlns:p14="http://schemas.microsoft.com/office/powerpoint/2010/main" val="51591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Big-box store parking lot</a:t>
            </a:r>
          </a:p>
          <a:p>
            <a:r>
              <a:rPr lang="en-US" dirty="0" smtClean="0"/>
              <a:t>4 </a:t>
            </a:r>
            <a:r>
              <a:rPr lang="en-US" dirty="0" err="1" smtClean="0"/>
              <a:t>SmartTWO</a:t>
            </a:r>
            <a:r>
              <a:rPr lang="en-US" dirty="0" smtClean="0"/>
              <a:t> pedestal 240 V charging stations</a:t>
            </a:r>
          </a:p>
          <a:p>
            <a:r>
              <a:rPr lang="en-US" dirty="0" smtClean="0"/>
              <a:t>$23,800 total hardware MSRP + $8,000 total installation charge</a:t>
            </a:r>
          </a:p>
          <a:p>
            <a:r>
              <a:rPr lang="en-US" dirty="0" smtClean="0"/>
              <a:t>30% gross margin for Meo Electric on $31,800 sale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1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AddEnergie</a:t>
            </a:r>
            <a:r>
              <a:rPr lang="en-US" dirty="0" smtClean="0"/>
              <a:t> Value-added Reseller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3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We’re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Strategic mentors and partners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First customers and hires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Exposure through the Dobson Cup network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Education (sharing our mission!)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51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35" y="1510749"/>
            <a:ext cx="5092558" cy="33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2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electric vehicles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8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 Light" charset="0"/>
                <a:ea typeface="Ubuntu Light" charset="0"/>
                <a:cs typeface="Ubuntu Light" charset="0"/>
              </a:rPr>
              <a:t>The future of filling up</a:t>
            </a:r>
            <a:endParaRPr lang="en-US" dirty="0">
              <a:latin typeface="Ubuntu Light" charset="0"/>
              <a:ea typeface="Ubuntu Light" charset="0"/>
              <a:cs typeface="Ubuntu Ligh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829" y="1712508"/>
            <a:ext cx="40463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charset="0"/>
                <a:ea typeface="Graphik Medium" charset="0"/>
                <a:cs typeface="Graphik Medium" charset="0"/>
              </a:rPr>
              <a:t>Combustion Engine Vehicles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Graphik Medium" charset="0"/>
              <a:ea typeface="Graphik Medium" charset="0"/>
              <a:cs typeface="Graphik Medium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50419" y="1712508"/>
            <a:ext cx="343235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charset="0"/>
                <a:ea typeface="Graphik Medium" charset="0"/>
                <a:cs typeface="Graphik Medium" charset="0"/>
              </a:rPr>
              <a:t>Plug-in Electric Vehicles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27" y="2161009"/>
            <a:ext cx="1800000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6378" y="3993624"/>
            <a:ext cx="1800000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27" y="4020611"/>
            <a:ext cx="1800000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6378" y="2161009"/>
            <a:ext cx="1800000" cy="18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80" y="2415066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8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 Light" charset="0"/>
                <a:ea typeface="Ubuntu Light" charset="0"/>
                <a:cs typeface="Ubuntu Light" charset="0"/>
              </a:rPr>
              <a:t>Who we are</a:t>
            </a:r>
            <a:endParaRPr lang="en-US" dirty="0">
              <a:latin typeface="Ubuntu Light" charset="0"/>
              <a:ea typeface="Ubuntu Light" charset="0"/>
              <a:cs typeface="Ubuntu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Meo is ___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62" y="3326645"/>
            <a:ext cx="3240000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82" y="3326646"/>
            <a:ext cx="324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0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>
                <a:latin typeface="Ubuntu Light" charset="0"/>
                <a:ea typeface="Ubuntu Light" charset="0"/>
                <a:cs typeface="Ubuntu Light" charset="0"/>
              </a:rPr>
              <a:t>Meo Electric offers personalised, all-inclusive electric vehicle charging solutions.</a:t>
            </a:r>
            <a:endParaRPr lang="en-CA" dirty="0">
              <a:latin typeface="Ubuntu Light" charset="0"/>
              <a:ea typeface="Ubuntu Light" charset="0"/>
              <a:cs typeface="Ubuntu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 for consultation, sales, installation,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EVSE Market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6266"/>
              </p:ext>
            </p:extLst>
          </p:nvPr>
        </p:nvGraphicFramePr>
        <p:xfrm>
          <a:off x="1019195" y="1599117"/>
          <a:ext cx="7632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000"/>
                <a:gridCol w="1908000"/>
                <a:gridCol w="1908000"/>
                <a:gridCol w="1908000"/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Medium" charset="0"/>
                          <a:ea typeface="Graphik Medium" charset="0"/>
                          <a:cs typeface="Graphik Medium" charset="0"/>
                        </a:rPr>
                        <a:t>Brand</a:t>
                      </a:r>
                      <a:endParaRPr lang="en-US" sz="22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Medium" charset="0"/>
                        <a:ea typeface="Graphik Medium" charset="0"/>
                        <a:cs typeface="Graphik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Light" charset="0"/>
                          <a:ea typeface="Graphik Light" charset="0"/>
                          <a:cs typeface="Graphik Light" charset="0"/>
                        </a:rPr>
                        <a:t>(United States)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Medium" charset="0"/>
                          <a:ea typeface="Graphik Medium" charset="0"/>
                          <a:cs typeface="Graphik Medium" charset="0"/>
                        </a:rPr>
                        <a:t>Hardware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Medium" charset="0"/>
                          <a:ea typeface="Graphik Medium" charset="0"/>
                          <a:cs typeface="Graphik Medium" charset="0"/>
                        </a:rPr>
                        <a:t>Installation</a:t>
                      </a:r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Medium" charset="0"/>
                        <a:ea typeface="Graphik Medium" charset="0"/>
                        <a:cs typeface="Graphik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Independent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 contractor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Independent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 contractor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Licensed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 </a:t>
                      </a:r>
                    </a:p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installer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Medium" charset="0"/>
                          <a:ea typeface="Graphik Medium" charset="0"/>
                          <a:cs typeface="Graphik Medium" charset="0"/>
                        </a:rPr>
                        <a:t>Monitoring/</a:t>
                      </a:r>
                    </a:p>
                    <a:p>
                      <a:pPr algn="ctr"/>
                      <a:r>
                        <a:rPr 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Medium" charset="0"/>
                          <a:ea typeface="Graphik Medium" charset="0"/>
                          <a:cs typeface="Graphik Medium" charset="0"/>
                        </a:rPr>
                        <a:t>Networking</a:t>
                      </a:r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Medium" charset="0"/>
                        <a:ea typeface="Graphik Medium" charset="0"/>
                        <a:cs typeface="Graphik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 descr="Photos/hydr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9" t="11043" r="9200" b="10402"/>
          <a:stretch/>
        </p:blipFill>
        <p:spPr bwMode="auto">
          <a:xfrm>
            <a:off x="3405744" y="1649250"/>
            <a:ext cx="977723" cy="4795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98" y="1709425"/>
            <a:ext cx="1227816" cy="7653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35" y="2253788"/>
            <a:ext cx="1392640" cy="282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870" y="1880251"/>
            <a:ext cx="1576914" cy="2928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07" y="3036810"/>
            <a:ext cx="1571895" cy="314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32" y="5225274"/>
            <a:ext cx="1571895" cy="3143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07" y="5038166"/>
            <a:ext cx="973363" cy="6067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87" y="3099554"/>
            <a:ext cx="1473801" cy="1888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24" y="3118650"/>
            <a:ext cx="1289805" cy="2395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23" y="5262689"/>
            <a:ext cx="1289805" cy="23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5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EVSE Market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19195" y="1599117"/>
          <a:ext cx="954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000"/>
                <a:gridCol w="1908000"/>
                <a:gridCol w="1908000"/>
                <a:gridCol w="1908000"/>
                <a:gridCol w="1908000"/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Medium" charset="0"/>
                          <a:ea typeface="Graphik Medium" charset="0"/>
                          <a:cs typeface="Graphik Medium" charset="0"/>
                        </a:rPr>
                        <a:t>Brand</a:t>
                      </a:r>
                      <a:endParaRPr lang="en-US" sz="22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Medium" charset="0"/>
                        <a:ea typeface="Graphik Medium" charset="0"/>
                        <a:cs typeface="Graphik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Light" charset="0"/>
                          <a:ea typeface="Graphik Light" charset="0"/>
                          <a:cs typeface="Graphik Light" charset="0"/>
                        </a:rPr>
                        <a:t>(United States)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Medium" charset="0"/>
                          <a:ea typeface="Graphik Medium" charset="0"/>
                          <a:cs typeface="Graphik Medium" charset="0"/>
                        </a:rPr>
                        <a:t>Hardware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Medium" charset="0"/>
                          <a:ea typeface="Graphik Medium" charset="0"/>
                          <a:cs typeface="Graphik Medium" charset="0"/>
                        </a:rPr>
                        <a:t>Installation</a:t>
                      </a:r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Medium" charset="0"/>
                        <a:ea typeface="Graphik Medium" charset="0"/>
                        <a:cs typeface="Graphik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Independent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 contractor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Independent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 contractor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Licensed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 </a:t>
                      </a:r>
                    </a:p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installer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Medium" charset="0"/>
                          <a:ea typeface="Graphik Medium" charset="0"/>
                          <a:cs typeface="Graphik Medium" charset="0"/>
                        </a:rPr>
                        <a:t>Monitoring/</a:t>
                      </a:r>
                    </a:p>
                    <a:p>
                      <a:pPr algn="ctr"/>
                      <a:r>
                        <a:rPr 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Medium" charset="0"/>
                          <a:ea typeface="Graphik Medium" charset="0"/>
                          <a:cs typeface="Graphik Medium" charset="0"/>
                        </a:rPr>
                        <a:t>Networking</a:t>
                      </a:r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Medium" charset="0"/>
                        <a:ea typeface="Graphik Medium" charset="0"/>
                        <a:cs typeface="Graphik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275" y="3030216"/>
            <a:ext cx="1571895" cy="314379"/>
          </a:xfrm>
          <a:prstGeom prst="rect">
            <a:avLst/>
          </a:prstGeom>
        </p:spPr>
      </p:pic>
      <p:pic>
        <p:nvPicPr>
          <p:cNvPr id="7" name="Picture 6" descr="Photos/hydro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9" t="11043" r="9200" b="10402"/>
          <a:stretch/>
        </p:blipFill>
        <p:spPr bwMode="auto">
          <a:xfrm>
            <a:off x="3405744" y="1649250"/>
            <a:ext cx="977723" cy="4795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98" y="1709425"/>
            <a:ext cx="1227816" cy="7653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35" y="2253788"/>
            <a:ext cx="1392640" cy="282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870" y="1880251"/>
            <a:ext cx="1576914" cy="2928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07" y="3036810"/>
            <a:ext cx="1571895" cy="314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32" y="5225274"/>
            <a:ext cx="1571895" cy="3143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07" y="5038166"/>
            <a:ext cx="973363" cy="6067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87" y="3099554"/>
            <a:ext cx="1473801" cy="1888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24" y="3118650"/>
            <a:ext cx="1289805" cy="2395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23" y="5262689"/>
            <a:ext cx="1289805" cy="2395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275" y="314248"/>
            <a:ext cx="1148671" cy="11486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86" y="3714147"/>
            <a:ext cx="1148671" cy="11486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86" y="4757051"/>
            <a:ext cx="1148671" cy="1148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86" y="1709425"/>
            <a:ext cx="1190038" cy="77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EVSE Market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66342"/>
              </p:ext>
            </p:extLst>
          </p:nvPr>
        </p:nvGraphicFramePr>
        <p:xfrm>
          <a:off x="1019195" y="1599117"/>
          <a:ext cx="954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000"/>
                <a:gridCol w="1908000"/>
                <a:gridCol w="1908000"/>
                <a:gridCol w="1908000"/>
                <a:gridCol w="1908000"/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Medium" charset="0"/>
                          <a:ea typeface="Graphik Medium" charset="0"/>
                          <a:cs typeface="Graphik Medium" charset="0"/>
                        </a:rPr>
                        <a:t>Brand</a:t>
                      </a:r>
                      <a:endParaRPr lang="en-US" sz="22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Medium" charset="0"/>
                        <a:ea typeface="Graphik Medium" charset="0"/>
                        <a:cs typeface="Graphik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Light" charset="0"/>
                          <a:ea typeface="Graphik Light" charset="0"/>
                          <a:cs typeface="Graphik Light" charset="0"/>
                        </a:rPr>
                        <a:t>(United States)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Medium" charset="0"/>
                          <a:ea typeface="Graphik Medium" charset="0"/>
                          <a:cs typeface="Graphik Medium" charset="0"/>
                        </a:rPr>
                        <a:t>Hardware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Medium" charset="0"/>
                          <a:ea typeface="Graphik Medium" charset="0"/>
                          <a:cs typeface="Graphik Medium" charset="0"/>
                        </a:rPr>
                        <a:t>Installation</a:t>
                      </a:r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Medium" charset="0"/>
                        <a:ea typeface="Graphik Medium" charset="0"/>
                        <a:cs typeface="Graphik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Independent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 contractor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Independent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 contractor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Licensed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 </a:t>
                      </a:r>
                    </a:p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Extralight" charset="0"/>
                          <a:ea typeface="Graphik Extralight" charset="0"/>
                          <a:cs typeface="Graphik Extralight" charset="0"/>
                        </a:rPr>
                        <a:t>installer</a:t>
                      </a:r>
                      <a:endParaRPr 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Medium" charset="0"/>
                          <a:ea typeface="Graphik Medium" charset="0"/>
                          <a:cs typeface="Graphik Medium" charset="0"/>
                        </a:rPr>
                        <a:t>Monitoring/</a:t>
                      </a:r>
                    </a:p>
                    <a:p>
                      <a:pPr algn="ctr"/>
                      <a:r>
                        <a:rPr 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raphik Medium" charset="0"/>
                          <a:ea typeface="Graphik Medium" charset="0"/>
                          <a:cs typeface="Graphik Medium" charset="0"/>
                        </a:rPr>
                        <a:t>Networking</a:t>
                      </a:r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Medium" charset="0"/>
                        <a:ea typeface="Graphik Medium" charset="0"/>
                        <a:cs typeface="Graphik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raphik Extralight" charset="0"/>
                        <a:ea typeface="Graphik Extralight" charset="0"/>
                        <a:cs typeface="Graphik Extralight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BA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275" y="3030216"/>
            <a:ext cx="1571895" cy="314379"/>
          </a:xfrm>
          <a:prstGeom prst="rect">
            <a:avLst/>
          </a:prstGeom>
        </p:spPr>
      </p:pic>
      <p:pic>
        <p:nvPicPr>
          <p:cNvPr id="7" name="Picture 6" descr="Photos/hydro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9" t="11043" r="9200" b="10402"/>
          <a:stretch/>
        </p:blipFill>
        <p:spPr bwMode="auto">
          <a:xfrm>
            <a:off x="3405744" y="1649250"/>
            <a:ext cx="977723" cy="4795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98" y="1709425"/>
            <a:ext cx="1227816" cy="7653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35" y="2253788"/>
            <a:ext cx="1392640" cy="282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870" y="1880251"/>
            <a:ext cx="1576914" cy="2928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07" y="3036810"/>
            <a:ext cx="1571895" cy="314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32" y="5225274"/>
            <a:ext cx="1571895" cy="3143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07" y="5038166"/>
            <a:ext cx="973363" cy="6067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87" y="3099554"/>
            <a:ext cx="1473801" cy="1888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24" y="3118650"/>
            <a:ext cx="1289805" cy="2395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23" y="5262689"/>
            <a:ext cx="1289805" cy="2395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86" y="1592588"/>
            <a:ext cx="1148671" cy="11486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86" y="3714147"/>
            <a:ext cx="1148671" cy="11486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86" y="4757051"/>
            <a:ext cx="1148671" cy="11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ho is buying EV chargers?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07" y="1690688"/>
            <a:ext cx="7200000" cy="43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244</Words>
  <Application>Microsoft Macintosh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Graphik Extralight</vt:lpstr>
      <vt:lpstr>Graphik Light</vt:lpstr>
      <vt:lpstr>Graphik Medium</vt:lpstr>
      <vt:lpstr>Ubuntu Light</vt:lpstr>
      <vt:lpstr>Arial</vt:lpstr>
      <vt:lpstr>Office Theme</vt:lpstr>
      <vt:lpstr>Meo Electric</vt:lpstr>
      <vt:lpstr>Let’s talk about electric vehicles</vt:lpstr>
      <vt:lpstr>The future of filling up</vt:lpstr>
      <vt:lpstr>Who we are</vt:lpstr>
      <vt:lpstr>Meo Electric offers personalised, all-inclusive electric vehicle charging solutions.</vt:lpstr>
      <vt:lpstr>EVSE Market</vt:lpstr>
      <vt:lpstr>EVSE Market</vt:lpstr>
      <vt:lpstr>EVSE Market</vt:lpstr>
      <vt:lpstr>Who is buying EV chargers?</vt:lpstr>
      <vt:lpstr>Market</vt:lpstr>
      <vt:lpstr>Target Market Criteria</vt:lpstr>
      <vt:lpstr>Marketing</vt:lpstr>
      <vt:lpstr>Sale breakdown</vt:lpstr>
      <vt:lpstr>Financial projection</vt:lpstr>
      <vt:lpstr>Progress and status</vt:lpstr>
      <vt:lpstr>Why We’re here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Meo Electric</dc:title>
  <dc:creator>Microsoft Office User</dc:creator>
  <cp:lastModifiedBy>Microsoft Office User</cp:lastModifiedBy>
  <cp:revision>20</cp:revision>
  <dcterms:created xsi:type="dcterms:W3CDTF">2016-05-04T18:04:19Z</dcterms:created>
  <dcterms:modified xsi:type="dcterms:W3CDTF">2016-05-05T01:51:59Z</dcterms:modified>
</cp:coreProperties>
</file>