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7.xml" ContentType="application/vnd.openxmlformats-officedocument.presentationml.notesSlide+xml"/>
  <Override PartName="/ppt/tags/tag28.xml" ContentType="application/vnd.openxmlformats-officedocument.presentationml.tags+xml"/>
  <Override PartName="/ppt/notesSlides/notesSlide18.xml" ContentType="application/vnd.openxmlformats-officedocument.presentationml.notesSlide+xml"/>
  <Override PartName="/ppt/tags/tag29.xml" ContentType="application/vnd.openxmlformats-officedocument.presentationml.tags+xml"/>
  <Override PartName="/ppt/notesSlides/notesSlide1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0.xml" ContentType="application/vnd.openxmlformats-officedocument.presentationml.notesSlide+xml"/>
  <Override PartName="/ppt/tags/tag32.xml" ContentType="application/vnd.openxmlformats-officedocument.presentationml.tags+xml"/>
  <Override PartName="/ppt/notesSlides/notesSlide21.xml" ContentType="application/vnd.openxmlformats-officedocument.presentationml.notesSlide+xml"/>
  <Override PartName="/ppt/tags/tag33.xml" ContentType="application/vnd.openxmlformats-officedocument.presentationml.tags+xml"/>
  <Override PartName="/ppt/notesSlides/notesSlide22.xml" ContentType="application/vnd.openxmlformats-officedocument.presentationml.notesSlide+xml"/>
  <Override PartName="/ppt/tags/tag34.xml" ContentType="application/vnd.openxmlformats-officedocument.presentationml.tags+xml"/>
  <Override PartName="/ppt/notesSlides/notesSlide2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4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6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569" r:id="rId9"/>
    <p:sldId id="608" r:id="rId10"/>
    <p:sldId id="615" r:id="rId11"/>
    <p:sldId id="630" r:id="rId12"/>
    <p:sldId id="609" r:id="rId13"/>
    <p:sldId id="616" r:id="rId14"/>
    <p:sldId id="611" r:id="rId15"/>
    <p:sldId id="610" r:id="rId16"/>
    <p:sldId id="618" r:id="rId17"/>
    <p:sldId id="614" r:id="rId18"/>
    <p:sldId id="619" r:id="rId19"/>
    <p:sldId id="570" r:id="rId20"/>
    <p:sldId id="571" r:id="rId21"/>
    <p:sldId id="259" r:id="rId22"/>
    <p:sldId id="560" r:id="rId23"/>
    <p:sldId id="589" r:id="rId24"/>
    <p:sldId id="620" r:id="rId25"/>
    <p:sldId id="621" r:id="rId26"/>
    <p:sldId id="622" r:id="rId27"/>
    <p:sldId id="627" r:id="rId28"/>
    <p:sldId id="628" r:id="rId29"/>
    <p:sldId id="629" r:id="rId30"/>
    <p:sldId id="631" r:id="rId31"/>
    <p:sldId id="632" r:id="rId32"/>
    <p:sldId id="633" r:id="rId33"/>
    <p:sldId id="634" r:id="rId34"/>
    <p:sldId id="635" r:id="rId35"/>
    <p:sldId id="636" r:id="rId36"/>
    <p:sldId id="637" r:id="rId37"/>
    <p:sldId id="638" r:id="rId38"/>
    <p:sldId id="639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647" r:id="rId47"/>
    <p:sldId id="648" r:id="rId48"/>
    <p:sldId id="649" r:id="rId49"/>
    <p:sldId id="650" r:id="rId50"/>
    <p:sldId id="651" r:id="rId51"/>
    <p:sldId id="652" r:id="rId52"/>
    <p:sldId id="653" r:id="rId53"/>
    <p:sldId id="654" r:id="rId54"/>
    <p:sldId id="655" r:id="rId55"/>
    <p:sldId id="658" r:id="rId56"/>
    <p:sldId id="659" r:id="rId57"/>
    <p:sldId id="660" r:id="rId58"/>
    <p:sldId id="661" r:id="rId59"/>
    <p:sldId id="656" r:id="rId60"/>
    <p:sldId id="657" r:id="rId61"/>
    <p:sldId id="662" r:id="rId62"/>
    <p:sldId id="663" r:id="rId63"/>
    <p:sldId id="664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B28433-06D5-4A6C-A5BD-D422E2368D1C}">
      <dgm:prSet phldrT="[Text]"/>
      <dgm:spPr>
        <a:xfrm>
          <a:off x="1170542" y="1813501"/>
          <a:ext cx="2708544" cy="1097396"/>
        </a:xfrm>
        <a:solidFill>
          <a:srgbClr val="0070C0"/>
        </a:solidFill>
      </dgm:spPr>
      <dgm:t>
        <a:bodyPr/>
        <a:lstStyle/>
        <a:p>
          <a:r>
            <a:rPr lang="en-US" dirty="0">
              <a:latin typeface="Calibri"/>
              <a:ea typeface="+mn-ea"/>
              <a:cs typeface="+mn-cs"/>
            </a:rPr>
            <a:t>Implementation</a:t>
          </a:r>
        </a:p>
      </dgm:t>
    </dgm:pt>
    <dgm:pt modelId="{B1E169FA-2675-4029-A163-F457E76F545E}" type="sibTrans" cxnId="{18DCA477-07DC-4F6D-8F4E-3E0A81C9A54E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8B338C84-75DE-490B-B7BD-E14CF644700D}">
      <dgm:prSet phldrT="[Text]"/>
      <dgm:spPr>
        <a:xfrm>
          <a:off x="3181635" y="3625307"/>
          <a:ext cx="2309969" cy="1097396"/>
        </a:xfrm>
        <a:solidFill>
          <a:srgbClr val="00B050"/>
        </a:solidFill>
      </dgm:spPr>
      <dgm:t>
        <a:bodyPr/>
        <a:lstStyle/>
        <a:p>
          <a:r>
            <a:rPr lang="en-US" dirty="0">
              <a:latin typeface="Calibri"/>
              <a:ea typeface="+mn-ea"/>
              <a:cs typeface="+mn-cs"/>
            </a:rPr>
            <a:t>Design</a:t>
          </a:r>
        </a:p>
      </dgm:t>
    </dgm:pt>
    <dgm:pt modelId="{CC63CE4D-9440-4F4D-8A92-796B92B85288}" type="sibTrans" cxnId="{75E66621-FE1B-4784-91DA-B57E1A272B49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80A8738-ACA8-4E35-A7C5-DA04AA9E6147}">
      <dgm:prSet phldrT="[Text]"/>
      <dgm:spPr>
        <a:xfrm>
          <a:off x="4876973" y="1813501"/>
          <a:ext cx="2542904" cy="1097396"/>
        </a:xfrm>
        <a:solidFill>
          <a:srgbClr val="FF6600"/>
        </a:solidFill>
      </dgm:spPr>
      <dgm:t>
        <a:bodyPr/>
        <a:lstStyle/>
        <a:p>
          <a:r>
            <a:rPr lang="en-US" dirty="0">
              <a:latin typeface="Calibri"/>
              <a:ea typeface="+mn-ea"/>
              <a:cs typeface="+mn-cs"/>
            </a:rPr>
            <a:t>Analysis</a:t>
          </a:r>
        </a:p>
      </dgm:t>
    </dgm:pt>
    <dgm:pt modelId="{6BAC6641-6F16-42C7-9628-222D46D6B99E}" type="sibTrans" cxnId="{8D42E35A-4FD1-474D-A81F-5FE06D8AAA22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746407FD-1023-4207-8A6F-8D6782650E11}">
      <dgm:prSet phldrT="[Text]"/>
      <dgm:spPr>
        <a:xfrm>
          <a:off x="3102099" y="1695"/>
          <a:ext cx="2469041" cy="1097396"/>
        </a:xfrm>
        <a:solidFill>
          <a:srgbClr val="FF0000"/>
        </a:solidFill>
      </dgm:spPr>
      <dgm:t>
        <a:bodyPr/>
        <a:lstStyle/>
        <a:p>
          <a:r>
            <a:rPr lang="en-US" dirty="0">
              <a:latin typeface="Calibri"/>
              <a:ea typeface="+mn-ea"/>
              <a:cs typeface="+mn-cs"/>
            </a:rPr>
            <a:t>Planning</a:t>
          </a:r>
        </a:p>
      </dgm:t>
    </dgm:pt>
    <dgm:pt modelId="{5E05B78C-094A-4509-9654-09D2F26F3FFD}" type="sibTrans" cxnId="{861D5ABE-FC74-4203-BA70-713D604D7945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</dgm:pt>
    <dgm:pt modelId="{256E3A91-2E2F-4ED9-A28A-3DA97D5742E3}" type="pres">
      <dgm:prSet presAssocID="{746407FD-1023-4207-8A6F-8D6782650E11}" presName="node" presStyleLbl="node1" presStyleIdx="0" presStyleCnt="4" custScaleX="146244" custRadScaleRad="100101" custRadScaleInc="2327">
        <dgm:presLayoutVars>
          <dgm:bulletEnabled val="1"/>
        </dgm:presLayoutVars>
      </dgm:prSet>
      <dgm:spPr>
        <a:prstGeom prst="roundRect">
          <a:avLst/>
        </a:prstGeom>
      </dgm:spPr>
    </dgm:pt>
    <dgm:pt modelId="{8B1A1E44-0CA3-47B4-B36D-323702FD4456}" type="pres">
      <dgm:prSet presAssocID="{746407FD-1023-4207-8A6F-8D6782650E11}" presName="spNode" presStyleCnt="0"/>
      <dgm:spPr/>
    </dgm:pt>
    <dgm:pt modelId="{47F33915-6B3B-401C-B50F-B22A754E2EF7}" type="pres">
      <dgm:prSet presAssocID="{5E05B78C-094A-4509-9654-09D2F26F3FFD}" presName="sibTrans" presStyleLbl="sibTrans1D1" presStyleIdx="0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</dgm:spPr>
    </dgm:pt>
    <dgm:pt modelId="{28358C13-D8CC-4AD2-A7BF-1189D1A964E3}" type="pres">
      <dgm:prSet presAssocID="{C80A8738-ACA8-4E35-A7C5-DA04AA9E6147}" presName="node" presStyleLbl="node1" presStyleIdx="1" presStyleCnt="4" custScaleX="165299">
        <dgm:presLayoutVars>
          <dgm:bulletEnabled val="1"/>
        </dgm:presLayoutVars>
      </dgm:prSet>
      <dgm:spPr>
        <a:prstGeom prst="roundRect">
          <a:avLst/>
        </a:prstGeom>
      </dgm:spPr>
    </dgm:pt>
    <dgm:pt modelId="{7A773DDB-9EA6-40D0-908C-5A4C420FC715}" type="pres">
      <dgm:prSet presAssocID="{C80A8738-ACA8-4E35-A7C5-DA04AA9E6147}" presName="spNode" presStyleCnt="0"/>
      <dgm:spPr/>
    </dgm:pt>
    <dgm:pt modelId="{396D247C-7331-400F-88B3-FB5C75DEFBD2}" type="pres">
      <dgm:prSet presAssocID="{6BAC6641-6F16-42C7-9628-222D46D6B99E}" presName="sibTrans" presStyleLbl="sibTrans1D1" presStyleIdx="1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</dgm:spPr>
    </dgm:pt>
    <dgm:pt modelId="{E5B85177-67DC-46B9-9178-4FD74108A018}" type="pres">
      <dgm:prSet presAssocID="{8B338C84-75DE-490B-B7BD-E14CF644700D}" presName="node" presStyleLbl="node1" presStyleIdx="2" presStyleCnt="4" custScaleX="136822">
        <dgm:presLayoutVars>
          <dgm:bulletEnabled val="1"/>
        </dgm:presLayoutVars>
      </dgm:prSet>
      <dgm:spPr>
        <a:prstGeom prst="roundRect">
          <a:avLst/>
        </a:prstGeom>
      </dgm:spPr>
    </dgm:pt>
    <dgm:pt modelId="{35D7A730-924C-49C3-A7BA-CD89FCBCE1AC}" type="pres">
      <dgm:prSet presAssocID="{8B338C84-75DE-490B-B7BD-E14CF644700D}" presName="spNode" presStyleCnt="0"/>
      <dgm:spPr/>
    </dgm:pt>
    <dgm:pt modelId="{D2CA6A8E-22C6-4F9F-B88D-7C12E5956E50}" type="pres">
      <dgm:prSet presAssocID="{CC63CE4D-9440-4F4D-8A92-796B92B85288}" presName="sibTrans" presStyleLbl="sibTrans1D1" presStyleIdx="2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</dgm:spPr>
    </dgm:pt>
    <dgm:pt modelId="{780DDDCB-B12F-428D-A586-90FD6F79F55C}" type="pres">
      <dgm:prSet presAssocID="{26B28433-06D5-4A6C-A5BD-D422E2368D1C}" presName="node" presStyleLbl="node1" presStyleIdx="3" presStyleCnt="4" custScaleX="160430">
        <dgm:presLayoutVars>
          <dgm:bulletEnabled val="1"/>
        </dgm:presLayoutVars>
      </dgm:prSet>
      <dgm:spPr>
        <a:prstGeom prst="roundRect">
          <a:avLst/>
        </a:prstGeom>
      </dgm:spPr>
    </dgm:pt>
    <dgm:pt modelId="{27501DD9-B23B-4A6C-B19F-BEDC210774CB}" type="pres">
      <dgm:prSet presAssocID="{26B28433-06D5-4A6C-A5BD-D422E2368D1C}" presName="spNode" presStyleCnt="0"/>
      <dgm:spPr/>
    </dgm:pt>
    <dgm:pt modelId="{498F4E31-E423-4928-A28F-F71BD81A544F}" type="pres">
      <dgm:prSet presAssocID="{B1E169FA-2675-4029-A163-F457E76F545E}" presName="sibTrans" presStyleLbl="sibTrans1D1" presStyleIdx="3" presStyleCnt="4"/>
      <dgm:spPr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</dgm:spPr>
    </dgm:pt>
  </dgm:ptLst>
  <dgm:cxnLst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3D7AF934-FA3A-4216-906D-FD77DF1F0CFE}" type="presOf" srcId="{98110A4D-3F5E-4135-8A9F-CAF8BD865382}" destId="{0A3A9FBE-F7C6-41D0-A2A8-F50B183ED97D}" srcOrd="0" destOrd="0" presId="urn:microsoft.com/office/officeart/2005/8/layout/cycle5"/>
    <dgm:cxn modelId="{A56B2E5B-30ED-4457-9F7C-BE996812D4F4}" type="presOf" srcId="{746407FD-1023-4207-8A6F-8D6782650E11}" destId="{256E3A91-2E2F-4ED9-A28A-3DA97D5742E3}" srcOrd="0" destOrd="0" presId="urn:microsoft.com/office/officeart/2005/8/layout/cycle5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DE32AF91-A892-4AF9-97EA-E727F4C19C97}" type="presOf" srcId="{C80A8738-ACA8-4E35-A7C5-DA04AA9E6147}" destId="{28358C13-D8CC-4AD2-A7BF-1189D1A964E3}" srcOrd="0" destOrd="0" presId="urn:microsoft.com/office/officeart/2005/8/layout/cycle5"/>
    <dgm:cxn modelId="{22A90D93-8F57-4409-B377-D21D83D182C4}" type="presOf" srcId="{8B338C84-75DE-490B-B7BD-E14CF644700D}" destId="{E5B85177-67DC-46B9-9178-4FD74108A018}" srcOrd="0" destOrd="0" presId="urn:microsoft.com/office/officeart/2005/8/layout/cycle5"/>
    <dgm:cxn modelId="{D66ABDAD-8E7E-4720-8D89-716A78DF034D}" type="presOf" srcId="{6BAC6641-6F16-42C7-9628-222D46D6B99E}" destId="{396D247C-7331-400F-88B3-FB5C75DEFBD2}" srcOrd="0" destOrd="0" presId="urn:microsoft.com/office/officeart/2005/8/layout/cycle5"/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D949D0C3-0940-4EC9-971B-5778858F39A1}" type="presOf" srcId="{CC63CE4D-9440-4F4D-8A92-796B92B85288}" destId="{D2CA6A8E-22C6-4F9F-B88D-7C12E5956E50}" srcOrd="0" destOrd="0" presId="urn:microsoft.com/office/officeart/2005/8/layout/cycle5"/>
    <dgm:cxn modelId="{8FCDADD4-CA32-4717-B126-9EC9F9A0D53F}" type="presOf" srcId="{B1E169FA-2675-4029-A163-F457E76F545E}" destId="{498F4E31-E423-4928-A28F-F71BD81A544F}" srcOrd="0" destOrd="0" presId="urn:microsoft.com/office/officeart/2005/8/layout/cycle5"/>
    <dgm:cxn modelId="{A10F6EF1-24F8-490B-A445-04C5A04EB3E5}" type="presOf" srcId="{26B28433-06D5-4A6C-A5BD-D422E2368D1C}" destId="{780DDDCB-B12F-428D-A586-90FD6F79F55C}" srcOrd="0" destOrd="0" presId="urn:microsoft.com/office/officeart/2005/8/layout/cycle5"/>
    <dgm:cxn modelId="{E3CD9CF5-A160-48D8-A1CE-798C61EFC31E}" type="presOf" srcId="{5E05B78C-094A-4509-9654-09D2F26F3FFD}" destId="{47F33915-6B3B-401C-B50F-B22A754E2EF7}" srcOrd="0" destOrd="0" presId="urn:microsoft.com/office/officeart/2005/8/layout/cycle5"/>
    <dgm:cxn modelId="{195F0CD9-A22E-469D-B427-67DDDD655367}" type="presParOf" srcId="{0A3A9FBE-F7C6-41D0-A2A8-F50B183ED97D}" destId="{256E3A91-2E2F-4ED9-A28A-3DA97D5742E3}" srcOrd="0" destOrd="0" presId="urn:microsoft.com/office/officeart/2005/8/layout/cycle5"/>
    <dgm:cxn modelId="{9E6ABC5C-56F0-4C9B-AF54-B3459A82FD9C}" type="presParOf" srcId="{0A3A9FBE-F7C6-41D0-A2A8-F50B183ED97D}" destId="{8B1A1E44-0CA3-47B4-B36D-323702FD4456}" srcOrd="1" destOrd="0" presId="urn:microsoft.com/office/officeart/2005/8/layout/cycle5"/>
    <dgm:cxn modelId="{E7444A4C-0F23-42EF-A0C9-CABC5E49A790}" type="presParOf" srcId="{0A3A9FBE-F7C6-41D0-A2A8-F50B183ED97D}" destId="{47F33915-6B3B-401C-B50F-B22A754E2EF7}" srcOrd="2" destOrd="0" presId="urn:microsoft.com/office/officeart/2005/8/layout/cycle5"/>
    <dgm:cxn modelId="{A1E9628C-FC29-4A89-AD6F-3E8C5581FFDA}" type="presParOf" srcId="{0A3A9FBE-F7C6-41D0-A2A8-F50B183ED97D}" destId="{28358C13-D8CC-4AD2-A7BF-1189D1A964E3}" srcOrd="3" destOrd="0" presId="urn:microsoft.com/office/officeart/2005/8/layout/cycle5"/>
    <dgm:cxn modelId="{6755326E-7229-4E9D-A0A2-33498188320A}" type="presParOf" srcId="{0A3A9FBE-F7C6-41D0-A2A8-F50B183ED97D}" destId="{7A773DDB-9EA6-40D0-908C-5A4C420FC715}" srcOrd="4" destOrd="0" presId="urn:microsoft.com/office/officeart/2005/8/layout/cycle5"/>
    <dgm:cxn modelId="{831710D0-BFF1-44BA-B7B8-7F0396A565D2}" type="presParOf" srcId="{0A3A9FBE-F7C6-41D0-A2A8-F50B183ED97D}" destId="{396D247C-7331-400F-88B3-FB5C75DEFBD2}" srcOrd="5" destOrd="0" presId="urn:microsoft.com/office/officeart/2005/8/layout/cycle5"/>
    <dgm:cxn modelId="{0F4F72B1-7585-4223-9287-1EF97DAFC2F9}" type="presParOf" srcId="{0A3A9FBE-F7C6-41D0-A2A8-F50B183ED97D}" destId="{E5B85177-67DC-46B9-9178-4FD74108A018}" srcOrd="6" destOrd="0" presId="urn:microsoft.com/office/officeart/2005/8/layout/cycle5"/>
    <dgm:cxn modelId="{8A9CC0C8-8681-4BC3-9102-15974F9C3064}" type="presParOf" srcId="{0A3A9FBE-F7C6-41D0-A2A8-F50B183ED97D}" destId="{35D7A730-924C-49C3-A7BA-CD89FCBCE1AC}" srcOrd="7" destOrd="0" presId="urn:microsoft.com/office/officeart/2005/8/layout/cycle5"/>
    <dgm:cxn modelId="{CA6AFEEE-D0C9-4B25-AE78-F3472EEFF2C8}" type="presParOf" srcId="{0A3A9FBE-F7C6-41D0-A2A8-F50B183ED97D}" destId="{D2CA6A8E-22C6-4F9F-B88D-7C12E5956E50}" srcOrd="8" destOrd="0" presId="urn:microsoft.com/office/officeart/2005/8/layout/cycle5"/>
    <dgm:cxn modelId="{8FBB762A-8B52-45F1-A90B-21965FA59B3E}" type="presParOf" srcId="{0A3A9FBE-F7C6-41D0-A2A8-F50B183ED97D}" destId="{780DDDCB-B12F-428D-A586-90FD6F79F55C}" srcOrd="9" destOrd="0" presId="urn:microsoft.com/office/officeart/2005/8/layout/cycle5"/>
    <dgm:cxn modelId="{EE284C41-A54F-48E4-BF08-0E265A268755}" type="presParOf" srcId="{0A3A9FBE-F7C6-41D0-A2A8-F50B183ED97D}" destId="{27501DD9-B23B-4A6C-B19F-BEDC210774CB}" srcOrd="10" destOrd="0" presId="urn:microsoft.com/office/officeart/2005/8/layout/cycle5"/>
    <dgm:cxn modelId="{0020420F-D9C2-482F-AE5E-7CC316037219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B28433-06D5-4A6C-A5BD-D422E2368D1C}">
      <dgm:prSet phldrT="[Text]" custT="1"/>
      <dgm:spPr>
        <a:xfrm>
          <a:off x="1170542" y="1813501"/>
          <a:ext cx="2708544" cy="1097396"/>
        </a:xfrm>
        <a:solidFill>
          <a:srgbClr val="00B0F0"/>
        </a:solidFill>
      </dgm:spPr>
      <dgm:t>
        <a:bodyPr/>
        <a:lstStyle/>
        <a:p>
          <a:r>
            <a:rPr lang="en-US" sz="2800" dirty="0">
              <a:latin typeface="Calibri"/>
              <a:ea typeface="+mn-ea"/>
              <a:cs typeface="+mn-cs"/>
            </a:rPr>
            <a:t>Implementation</a:t>
          </a:r>
          <a:br>
            <a:rPr lang="id-ID" sz="2700" dirty="0">
              <a:latin typeface="Calibri"/>
              <a:ea typeface="+mn-ea"/>
              <a:cs typeface="+mn-cs"/>
            </a:rPr>
          </a:br>
          <a:r>
            <a:rPr lang="id-ID" sz="2000" i="1" dirty="0">
              <a:latin typeface="Calibri"/>
              <a:ea typeface="+mn-ea"/>
              <a:cs typeface="+mn-cs"/>
            </a:rPr>
            <a:t>(New System)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B1E169FA-2675-4029-A163-F457E76F545E}" type="sibTrans" cxnId="{18DCA477-07DC-4F6D-8F4E-3E0A81C9A54E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endParaRPr lang="en-US"/>
        </a:p>
      </dgm:t>
    </dgm:pt>
    <dgm:pt modelId="{8B338C84-75DE-490B-B7BD-E14CF644700D}">
      <dgm:prSet phldrT="[Text]" custT="1"/>
      <dgm:spPr>
        <a:xfrm>
          <a:off x="3181635" y="3625307"/>
          <a:ext cx="2309969" cy="1097396"/>
        </a:xfrm>
        <a:solidFill>
          <a:srgbClr val="00B050"/>
        </a:solidFill>
      </dgm:spPr>
      <dgm:t>
        <a:bodyPr/>
        <a:lstStyle/>
        <a:p>
          <a:r>
            <a:rPr lang="en-US" sz="2800" dirty="0">
              <a:latin typeface="Calibri"/>
              <a:ea typeface="+mn-ea"/>
              <a:cs typeface="+mn-cs"/>
            </a:rPr>
            <a:t>Design</a:t>
          </a:r>
          <a:br>
            <a:rPr lang="id-ID" sz="2000" dirty="0">
              <a:latin typeface="Calibri"/>
              <a:ea typeface="+mn-ea"/>
              <a:cs typeface="+mn-cs"/>
            </a:rPr>
          </a:br>
          <a:r>
            <a:rPr lang="id-ID" sz="2000" i="1" dirty="0">
              <a:latin typeface="Calibri"/>
              <a:ea typeface="+mn-ea"/>
              <a:cs typeface="+mn-cs"/>
            </a:rPr>
            <a:t>(System Specification)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CC63CE4D-9440-4F4D-8A92-796B92B85288}" type="sibTrans" cxnId="{75E66621-FE1B-4784-91DA-B57E1A272B49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endParaRPr lang="en-US"/>
        </a:p>
      </dgm:t>
    </dgm:pt>
    <dgm:pt modelId="{C80A8738-ACA8-4E35-A7C5-DA04AA9E6147}">
      <dgm:prSet phldrT="[Text]" custT="1"/>
      <dgm:spPr>
        <a:xfrm>
          <a:off x="4876973" y="1813501"/>
          <a:ext cx="2542904" cy="1097396"/>
        </a:xfrm>
        <a:solidFill>
          <a:srgbClr val="FF6600"/>
        </a:solidFill>
      </dgm:spPr>
      <dgm:t>
        <a:bodyPr/>
        <a:lstStyle/>
        <a:p>
          <a:r>
            <a:rPr lang="en-US" sz="2800" dirty="0">
              <a:latin typeface="Calibri"/>
              <a:ea typeface="+mn-ea"/>
              <a:cs typeface="+mn-cs"/>
            </a:rPr>
            <a:t>Analysis</a:t>
          </a:r>
          <a:br>
            <a:rPr lang="id-ID" sz="2000" dirty="0">
              <a:latin typeface="Calibri"/>
              <a:ea typeface="+mn-ea"/>
              <a:cs typeface="+mn-cs"/>
            </a:rPr>
          </a:br>
          <a:r>
            <a:rPr lang="id-ID" sz="2000" i="1" dirty="0">
              <a:latin typeface="Calibri"/>
              <a:ea typeface="+mn-ea"/>
              <a:cs typeface="+mn-cs"/>
            </a:rPr>
            <a:t>(System Specification)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6BAC6641-6F16-42C7-9628-222D46D6B99E}" type="sibTrans" cxnId="{8D42E35A-4FD1-474D-A81F-5FE06D8AAA22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endParaRPr lang="en-US"/>
        </a:p>
      </dgm:t>
    </dgm:pt>
    <dgm:pt modelId="{746407FD-1023-4207-8A6F-8D6782650E11}">
      <dgm:prSet phldrT="[Text]" custT="1"/>
      <dgm:spPr>
        <a:xfrm>
          <a:off x="3102099" y="1695"/>
          <a:ext cx="2469041" cy="1097396"/>
        </a:xfrm>
        <a:solidFill>
          <a:srgbClr val="FF0000"/>
        </a:solidFill>
      </dgm:spPr>
      <dgm:t>
        <a:bodyPr/>
        <a:lstStyle/>
        <a:p>
          <a:r>
            <a:rPr lang="en-US" sz="2800" dirty="0">
              <a:latin typeface="Calibri"/>
              <a:ea typeface="+mn-ea"/>
              <a:cs typeface="+mn-cs"/>
            </a:rPr>
            <a:t>Planning</a:t>
          </a:r>
          <a:endParaRPr lang="id-ID" sz="2800" dirty="0">
            <a:latin typeface="Calibri"/>
            <a:ea typeface="+mn-ea"/>
            <a:cs typeface="+mn-cs"/>
          </a:endParaRPr>
        </a:p>
        <a:p>
          <a:r>
            <a:rPr lang="id-ID" sz="2000" i="1" dirty="0">
              <a:latin typeface="Calibri"/>
              <a:ea typeface="+mn-ea"/>
              <a:cs typeface="+mn-cs"/>
            </a:rPr>
            <a:t>(System Proposal)</a:t>
          </a:r>
          <a:endParaRPr lang="en-US" sz="2000" i="1" dirty="0">
            <a:latin typeface="Calibri"/>
            <a:ea typeface="+mn-ea"/>
            <a:cs typeface="+mn-cs"/>
          </a:endParaRPr>
        </a:p>
      </dgm:t>
    </dgm:pt>
    <dgm:pt modelId="{5E05B78C-094A-4509-9654-09D2F26F3FFD}" type="sibTrans" cxnId="{861D5ABE-FC74-4203-BA70-713D604D7945}">
      <dgm:prSet/>
      <dgm:spPr>
        <a:xfrm>
          <a:off x="2524814" y="550394"/>
          <a:ext cx="3623611" cy="3623611"/>
        </a:xfrm>
      </dgm:spPr>
      <dgm:t>
        <a:bodyPr/>
        <a:lstStyle/>
        <a:p>
          <a:endParaRPr lang="en-US"/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</dgm:pt>
    <dgm:pt modelId="{256E3A91-2E2F-4ED9-A28A-3DA97D5742E3}" type="pres">
      <dgm:prSet presAssocID="{746407FD-1023-4207-8A6F-8D6782650E11}" presName="node" presStyleLbl="node1" presStyleIdx="0" presStyleCnt="4" custScaleX="169262" custRadScaleRad="100101" custRadScaleInc="2327">
        <dgm:presLayoutVars>
          <dgm:bulletEnabled val="1"/>
        </dgm:presLayoutVars>
      </dgm:prSet>
      <dgm:spPr>
        <a:prstGeom prst="roundRect">
          <a:avLst/>
        </a:prstGeom>
      </dgm:spPr>
    </dgm:pt>
    <dgm:pt modelId="{8B1A1E44-0CA3-47B4-B36D-323702FD4456}" type="pres">
      <dgm:prSet presAssocID="{746407FD-1023-4207-8A6F-8D6782650E11}" presName="spNode" presStyleCnt="0"/>
      <dgm:spPr/>
    </dgm:pt>
    <dgm:pt modelId="{47F33915-6B3B-401C-B50F-B22A754E2EF7}" type="pres">
      <dgm:prSet presAssocID="{5E05B78C-094A-4509-9654-09D2F26F3FFD}" presName="sibTrans" presStyleLbl="sibTrans1D1" presStyleIdx="0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</dgm:spPr>
    </dgm:pt>
    <dgm:pt modelId="{28358C13-D8CC-4AD2-A7BF-1189D1A964E3}" type="pres">
      <dgm:prSet presAssocID="{C80A8738-ACA8-4E35-A7C5-DA04AA9E6147}" presName="node" presStyleLbl="node1" presStyleIdx="1" presStyleCnt="4" custScaleX="174326">
        <dgm:presLayoutVars>
          <dgm:bulletEnabled val="1"/>
        </dgm:presLayoutVars>
      </dgm:prSet>
      <dgm:spPr>
        <a:prstGeom prst="roundRect">
          <a:avLst/>
        </a:prstGeom>
      </dgm:spPr>
    </dgm:pt>
    <dgm:pt modelId="{7A773DDB-9EA6-40D0-908C-5A4C420FC715}" type="pres">
      <dgm:prSet presAssocID="{C80A8738-ACA8-4E35-A7C5-DA04AA9E6147}" presName="spNode" presStyleCnt="0"/>
      <dgm:spPr/>
    </dgm:pt>
    <dgm:pt modelId="{396D247C-7331-400F-88B3-FB5C75DEFBD2}" type="pres">
      <dgm:prSet presAssocID="{6BAC6641-6F16-42C7-9628-222D46D6B99E}" presName="sibTrans" presStyleLbl="sibTrans1D1" presStyleIdx="1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</dgm:spPr>
    </dgm:pt>
    <dgm:pt modelId="{E5B85177-67DC-46B9-9178-4FD74108A018}" type="pres">
      <dgm:prSet presAssocID="{8B338C84-75DE-490B-B7BD-E14CF644700D}" presName="node" presStyleLbl="node1" presStyleIdx="2" presStyleCnt="4" custScaleX="158357">
        <dgm:presLayoutVars>
          <dgm:bulletEnabled val="1"/>
        </dgm:presLayoutVars>
      </dgm:prSet>
      <dgm:spPr>
        <a:prstGeom prst="roundRect">
          <a:avLst/>
        </a:prstGeom>
      </dgm:spPr>
    </dgm:pt>
    <dgm:pt modelId="{35D7A730-924C-49C3-A7BA-CD89FCBCE1AC}" type="pres">
      <dgm:prSet presAssocID="{8B338C84-75DE-490B-B7BD-E14CF644700D}" presName="spNode" presStyleCnt="0"/>
      <dgm:spPr/>
    </dgm:pt>
    <dgm:pt modelId="{D2CA6A8E-22C6-4F9F-B88D-7C12E5956E50}" type="pres">
      <dgm:prSet presAssocID="{CC63CE4D-9440-4F4D-8A92-796B92B85288}" presName="sibTrans" presStyleLbl="sibTrans1D1" presStyleIdx="2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</dgm:spPr>
    </dgm:pt>
    <dgm:pt modelId="{780DDDCB-B12F-428D-A586-90FD6F79F55C}" type="pres">
      <dgm:prSet presAssocID="{26B28433-06D5-4A6C-A5BD-D422E2368D1C}" presName="node" presStyleLbl="node1" presStyleIdx="3" presStyleCnt="4" custScaleX="185681">
        <dgm:presLayoutVars>
          <dgm:bulletEnabled val="1"/>
        </dgm:presLayoutVars>
      </dgm:prSet>
      <dgm:spPr>
        <a:prstGeom prst="roundRect">
          <a:avLst/>
        </a:prstGeom>
      </dgm:spPr>
    </dgm:pt>
    <dgm:pt modelId="{27501DD9-B23B-4A6C-B19F-BEDC210774CB}" type="pres">
      <dgm:prSet presAssocID="{26B28433-06D5-4A6C-A5BD-D422E2368D1C}" presName="spNode" presStyleCnt="0"/>
      <dgm:spPr/>
    </dgm:pt>
    <dgm:pt modelId="{498F4E31-E423-4928-A28F-F71BD81A544F}" type="pres">
      <dgm:prSet presAssocID="{B1E169FA-2675-4029-A163-F457E76F545E}" presName="sibTrans" presStyleLbl="sibTrans1D1" presStyleIdx="3" presStyleCnt="4" custScaleX="828042"/>
      <dgm:spPr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</dgm:spPr>
    </dgm:pt>
  </dgm:ptLst>
  <dgm:cxnLst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B4571E44-EFBB-48D5-9CA4-27ABBB883F8C}" type="presOf" srcId="{8B338C84-75DE-490B-B7BD-E14CF644700D}" destId="{E5B85177-67DC-46B9-9178-4FD74108A018}" srcOrd="0" destOrd="0" presId="urn:microsoft.com/office/officeart/2005/8/layout/cycle5"/>
    <dgm:cxn modelId="{D0A57C68-C6CD-40B6-85A3-3602DD525851}" type="presOf" srcId="{98110A4D-3F5E-4135-8A9F-CAF8BD865382}" destId="{0A3A9FBE-F7C6-41D0-A2A8-F50B183ED97D}" srcOrd="0" destOrd="0" presId="urn:microsoft.com/office/officeart/2005/8/layout/cycle5"/>
    <dgm:cxn modelId="{4F525773-B56D-4C95-8780-8B44800361A1}" type="presOf" srcId="{6BAC6641-6F16-42C7-9628-222D46D6B99E}" destId="{396D247C-7331-400F-88B3-FB5C75DEFBD2}" srcOrd="0" destOrd="0" presId="urn:microsoft.com/office/officeart/2005/8/layout/cycle5"/>
    <dgm:cxn modelId="{0C114D56-489F-4AE5-B0F5-A1687050700C}" type="presOf" srcId="{CC63CE4D-9440-4F4D-8A92-796B92B85288}" destId="{D2CA6A8E-22C6-4F9F-B88D-7C12E5956E50}" srcOrd="0" destOrd="0" presId="urn:microsoft.com/office/officeart/2005/8/layout/cycle5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68332C7E-2C3D-4806-9726-E31D3DE9CB09}" type="presOf" srcId="{5E05B78C-094A-4509-9654-09D2F26F3FFD}" destId="{47F33915-6B3B-401C-B50F-B22A754E2EF7}" srcOrd="0" destOrd="0" presId="urn:microsoft.com/office/officeart/2005/8/layout/cycle5"/>
    <dgm:cxn modelId="{FD73A49D-7B2B-4084-870E-67779427D5D7}" type="presOf" srcId="{C80A8738-ACA8-4E35-A7C5-DA04AA9E6147}" destId="{28358C13-D8CC-4AD2-A7BF-1189D1A964E3}" srcOrd="0" destOrd="0" presId="urn:microsoft.com/office/officeart/2005/8/layout/cycle5"/>
    <dgm:cxn modelId="{998F1B9E-A61D-457D-8C44-1530D66BD6F4}" type="presOf" srcId="{26B28433-06D5-4A6C-A5BD-D422E2368D1C}" destId="{780DDDCB-B12F-428D-A586-90FD6F79F55C}" srcOrd="0" destOrd="0" presId="urn:microsoft.com/office/officeart/2005/8/layout/cycle5"/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6843FBE8-C1C4-4D0B-A15E-F3478A9CB07A}" type="presOf" srcId="{746407FD-1023-4207-8A6F-8D6782650E11}" destId="{256E3A91-2E2F-4ED9-A28A-3DA97D5742E3}" srcOrd="0" destOrd="0" presId="urn:microsoft.com/office/officeart/2005/8/layout/cycle5"/>
    <dgm:cxn modelId="{BD0F2CF6-3F81-413F-A512-9365C7FCA889}" type="presOf" srcId="{B1E169FA-2675-4029-A163-F457E76F545E}" destId="{498F4E31-E423-4928-A28F-F71BD81A544F}" srcOrd="0" destOrd="0" presId="urn:microsoft.com/office/officeart/2005/8/layout/cycle5"/>
    <dgm:cxn modelId="{0D164FB2-4AC5-43A2-95B2-6DEB2531B56C}" type="presParOf" srcId="{0A3A9FBE-F7C6-41D0-A2A8-F50B183ED97D}" destId="{256E3A91-2E2F-4ED9-A28A-3DA97D5742E3}" srcOrd="0" destOrd="0" presId="urn:microsoft.com/office/officeart/2005/8/layout/cycle5"/>
    <dgm:cxn modelId="{32E17175-4F73-49D4-B886-6A48CB10BF1A}" type="presParOf" srcId="{0A3A9FBE-F7C6-41D0-A2A8-F50B183ED97D}" destId="{8B1A1E44-0CA3-47B4-B36D-323702FD4456}" srcOrd="1" destOrd="0" presId="urn:microsoft.com/office/officeart/2005/8/layout/cycle5"/>
    <dgm:cxn modelId="{E1F3D4B0-765B-45AF-B68D-29E4C8D3F1F5}" type="presParOf" srcId="{0A3A9FBE-F7C6-41D0-A2A8-F50B183ED97D}" destId="{47F33915-6B3B-401C-B50F-B22A754E2EF7}" srcOrd="2" destOrd="0" presId="urn:microsoft.com/office/officeart/2005/8/layout/cycle5"/>
    <dgm:cxn modelId="{D9F98C06-BFFC-4CAB-9538-9C73EB304DD0}" type="presParOf" srcId="{0A3A9FBE-F7C6-41D0-A2A8-F50B183ED97D}" destId="{28358C13-D8CC-4AD2-A7BF-1189D1A964E3}" srcOrd="3" destOrd="0" presId="urn:microsoft.com/office/officeart/2005/8/layout/cycle5"/>
    <dgm:cxn modelId="{F7D6410E-8A5B-40A7-909F-5624D30B1ED8}" type="presParOf" srcId="{0A3A9FBE-F7C6-41D0-A2A8-F50B183ED97D}" destId="{7A773DDB-9EA6-40D0-908C-5A4C420FC715}" srcOrd="4" destOrd="0" presId="urn:microsoft.com/office/officeart/2005/8/layout/cycle5"/>
    <dgm:cxn modelId="{ED5F1113-0BC2-4AC0-A7C4-6742B09E3828}" type="presParOf" srcId="{0A3A9FBE-F7C6-41D0-A2A8-F50B183ED97D}" destId="{396D247C-7331-400F-88B3-FB5C75DEFBD2}" srcOrd="5" destOrd="0" presId="urn:microsoft.com/office/officeart/2005/8/layout/cycle5"/>
    <dgm:cxn modelId="{EDC5BE11-CDF9-4210-B1EB-09A034934EA7}" type="presParOf" srcId="{0A3A9FBE-F7C6-41D0-A2A8-F50B183ED97D}" destId="{E5B85177-67DC-46B9-9178-4FD74108A018}" srcOrd="6" destOrd="0" presId="urn:microsoft.com/office/officeart/2005/8/layout/cycle5"/>
    <dgm:cxn modelId="{6F6E5722-C9BB-4A99-9E4D-B465BA77A831}" type="presParOf" srcId="{0A3A9FBE-F7C6-41D0-A2A8-F50B183ED97D}" destId="{35D7A730-924C-49C3-A7BA-CD89FCBCE1AC}" srcOrd="7" destOrd="0" presId="urn:microsoft.com/office/officeart/2005/8/layout/cycle5"/>
    <dgm:cxn modelId="{699CFC0B-249B-41D5-BC23-B1513881FB71}" type="presParOf" srcId="{0A3A9FBE-F7C6-41D0-A2A8-F50B183ED97D}" destId="{D2CA6A8E-22C6-4F9F-B88D-7C12E5956E50}" srcOrd="8" destOrd="0" presId="urn:microsoft.com/office/officeart/2005/8/layout/cycle5"/>
    <dgm:cxn modelId="{397EE8EB-DF44-4DA8-80A1-BA547A4E2B42}" type="presParOf" srcId="{0A3A9FBE-F7C6-41D0-A2A8-F50B183ED97D}" destId="{780DDDCB-B12F-428D-A586-90FD6F79F55C}" srcOrd="9" destOrd="0" presId="urn:microsoft.com/office/officeart/2005/8/layout/cycle5"/>
    <dgm:cxn modelId="{9F7CDD62-D623-441C-9765-D18A3FE73F3D}" type="presParOf" srcId="{0A3A9FBE-F7C6-41D0-A2A8-F50B183ED97D}" destId="{27501DD9-B23B-4A6C-B19F-BEDC210774CB}" srcOrd="10" destOrd="0" presId="urn:microsoft.com/office/officeart/2005/8/layout/cycle5"/>
    <dgm:cxn modelId="{B329A953-4D47-4623-BFD5-C03D3E793B80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3A91-2E2F-4ED9-A28A-3DA97D5742E3}">
      <dsp:nvSpPr>
        <dsp:cNvPr id="0" name=""/>
        <dsp:cNvSpPr/>
      </dsp:nvSpPr>
      <dsp:spPr>
        <a:xfrm>
          <a:off x="3042372" y="0"/>
          <a:ext cx="2167932" cy="963564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/>
              <a:ea typeface="+mn-ea"/>
              <a:cs typeface="+mn-cs"/>
            </a:rPr>
            <a:t>Planning</a:t>
          </a:r>
        </a:p>
      </dsp:txBody>
      <dsp:txXfrm>
        <a:off x="3089409" y="47037"/>
        <a:ext cx="2073858" cy="869490"/>
      </dsp:txXfrm>
    </dsp:sp>
    <dsp:sp modelId="{47F33915-6B3B-401C-B50F-B22A754E2EF7}">
      <dsp:nvSpPr>
        <dsp:cNvPr id="0" name=""/>
        <dsp:cNvSpPr/>
      </dsp:nvSpPr>
      <dsp:spPr>
        <a:xfrm>
          <a:off x="2514144" y="481346"/>
          <a:ext cx="3185136" cy="3185136"/>
        </a:xfrm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8C13-D8CC-4AD2-A7BF-1189D1A964E3}">
      <dsp:nvSpPr>
        <dsp:cNvPr id="0" name=""/>
        <dsp:cNvSpPr/>
      </dsp:nvSpPr>
      <dsp:spPr>
        <a:xfrm>
          <a:off x="4474281" y="1592769"/>
          <a:ext cx="2450404" cy="963564"/>
        </a:xfrm>
        <a:prstGeom prst="roundRect">
          <a:avLst/>
        </a:prstGeom>
        <a:solidFill>
          <a:srgbClr val="FF66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/>
              <a:ea typeface="+mn-ea"/>
              <a:cs typeface="+mn-cs"/>
            </a:rPr>
            <a:t>Analysis</a:t>
          </a:r>
        </a:p>
      </dsp:txBody>
      <dsp:txXfrm>
        <a:off x="4521318" y="1639806"/>
        <a:ext cx="2356330" cy="869490"/>
      </dsp:txXfrm>
    </dsp:sp>
    <dsp:sp modelId="{396D247C-7331-400F-88B3-FB5C75DEFBD2}">
      <dsp:nvSpPr>
        <dsp:cNvPr id="0" name=""/>
        <dsp:cNvSpPr/>
      </dsp:nvSpPr>
      <dsp:spPr>
        <a:xfrm>
          <a:off x="2514346" y="481983"/>
          <a:ext cx="3185136" cy="3185136"/>
        </a:xfrm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  <a:noFill/>
        <a:ln w="12700" cap="flat" cmpd="sng" algn="ctr">
          <a:solidFill>
            <a:schemeClr val="accent5">
              <a:hueOff val="709040"/>
              <a:satOff val="-7964"/>
              <a:lumOff val="-16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5177-67DC-46B9-9178-4FD74108A018}">
      <dsp:nvSpPr>
        <dsp:cNvPr id="0" name=""/>
        <dsp:cNvSpPr/>
      </dsp:nvSpPr>
      <dsp:spPr>
        <a:xfrm>
          <a:off x="3092785" y="3185337"/>
          <a:ext cx="2028259" cy="963564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/>
              <a:ea typeface="+mn-ea"/>
              <a:cs typeface="+mn-cs"/>
            </a:rPr>
            <a:t>Design</a:t>
          </a:r>
        </a:p>
      </dsp:txBody>
      <dsp:txXfrm>
        <a:off x="3139822" y="3232374"/>
        <a:ext cx="1934185" cy="869490"/>
      </dsp:txXfrm>
    </dsp:sp>
    <dsp:sp modelId="{D2CA6A8E-22C6-4F9F-B88D-7C12E5956E50}">
      <dsp:nvSpPr>
        <dsp:cNvPr id="0" name=""/>
        <dsp:cNvSpPr/>
      </dsp:nvSpPr>
      <dsp:spPr>
        <a:xfrm>
          <a:off x="2514346" y="481983"/>
          <a:ext cx="3185136" cy="3185136"/>
        </a:xfrm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  <a:noFill/>
        <a:ln w="12700" cap="flat" cmpd="sng" algn="ctr">
          <a:solidFill>
            <a:schemeClr val="accent5">
              <a:hueOff val="1418080"/>
              <a:satOff val="-15927"/>
              <a:lumOff val="-33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DDCB-B12F-428D-A586-90FD6F79F55C}">
      <dsp:nvSpPr>
        <dsp:cNvPr id="0" name=""/>
        <dsp:cNvSpPr/>
      </dsp:nvSpPr>
      <dsp:spPr>
        <a:xfrm>
          <a:off x="1325233" y="1592769"/>
          <a:ext cx="2378226" cy="963564"/>
        </a:xfrm>
        <a:prstGeom prst="roundRect">
          <a:avLst/>
        </a:prstGeom>
        <a:solidFill>
          <a:srgbClr val="0070C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/>
              <a:ea typeface="+mn-ea"/>
              <a:cs typeface="+mn-cs"/>
            </a:rPr>
            <a:t>Implementation</a:t>
          </a:r>
        </a:p>
      </dsp:txBody>
      <dsp:txXfrm>
        <a:off x="1372270" y="1639806"/>
        <a:ext cx="2284152" cy="869490"/>
      </dsp:txXfrm>
    </dsp:sp>
    <dsp:sp modelId="{498F4E31-E423-4928-A28F-F71BD81A544F}">
      <dsp:nvSpPr>
        <dsp:cNvPr id="0" name=""/>
        <dsp:cNvSpPr/>
      </dsp:nvSpPr>
      <dsp:spPr>
        <a:xfrm>
          <a:off x="2514537" y="481382"/>
          <a:ext cx="3185136" cy="3185136"/>
        </a:xfrm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  <a:noFill/>
        <a:ln w="12700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3A91-2E2F-4ED9-A28A-3DA97D5742E3}">
      <dsp:nvSpPr>
        <dsp:cNvPr id="0" name=""/>
        <dsp:cNvSpPr/>
      </dsp:nvSpPr>
      <dsp:spPr>
        <a:xfrm>
          <a:off x="2954974" y="0"/>
          <a:ext cx="2818606" cy="1082401"/>
        </a:xfrm>
        <a:prstGeom prst="roundRect">
          <a:avLst/>
        </a:prstGeom>
        <a:solidFill>
          <a:srgbClr val="FF0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  <a:ea typeface="+mn-ea"/>
              <a:cs typeface="+mn-cs"/>
            </a:rPr>
            <a:t>Planning</a:t>
          </a:r>
          <a:endParaRPr lang="id-ID" sz="2800" kern="1200" dirty="0">
            <a:latin typeface="Calibri"/>
            <a:ea typeface="+mn-ea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000" i="1" kern="1200" dirty="0">
              <a:latin typeface="Calibri"/>
              <a:ea typeface="+mn-ea"/>
              <a:cs typeface="+mn-cs"/>
            </a:rPr>
            <a:t>(System Proposal)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3007812" y="52838"/>
        <a:ext cx="2712930" cy="976725"/>
      </dsp:txXfrm>
    </dsp:sp>
    <dsp:sp modelId="{47F33915-6B3B-401C-B50F-B22A754E2EF7}">
      <dsp:nvSpPr>
        <dsp:cNvPr id="0" name=""/>
        <dsp:cNvSpPr/>
      </dsp:nvSpPr>
      <dsp:spPr>
        <a:xfrm>
          <a:off x="2238060" y="854379"/>
          <a:ext cx="3574297" cy="3574297"/>
        </a:xfrm>
        <a:custGeom>
          <a:avLst/>
          <a:gdLst/>
          <a:ahLst/>
          <a:cxnLst/>
          <a:rect l="0" t="0" r="0" b="0"/>
          <a:pathLst>
            <a:path>
              <a:moveTo>
                <a:pt x="3174428" y="617694"/>
              </a:moveTo>
              <a:arcTo wR="1811805" hR="1811805" stAng="19126251" swAng="1066856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8C13-D8CC-4AD2-A7BF-1189D1A964E3}">
      <dsp:nvSpPr>
        <dsp:cNvPr id="0" name=""/>
        <dsp:cNvSpPr/>
      </dsp:nvSpPr>
      <dsp:spPr>
        <a:xfrm>
          <a:off x="4678163" y="1787669"/>
          <a:ext cx="2902933" cy="1082401"/>
        </a:xfrm>
        <a:prstGeom prst="roundRect">
          <a:avLst/>
        </a:prstGeom>
        <a:solidFill>
          <a:srgbClr val="FF66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  <a:ea typeface="+mn-ea"/>
              <a:cs typeface="+mn-cs"/>
            </a:rPr>
            <a:t>Analysis</a:t>
          </a:r>
          <a:br>
            <a:rPr lang="id-ID" sz="2000" kern="1200" dirty="0">
              <a:latin typeface="Calibri"/>
              <a:ea typeface="+mn-ea"/>
              <a:cs typeface="+mn-cs"/>
            </a:rPr>
          </a:br>
          <a:r>
            <a:rPr lang="id-ID" sz="2000" i="1" kern="1200" dirty="0">
              <a:latin typeface="Calibri"/>
              <a:ea typeface="+mn-ea"/>
              <a:cs typeface="+mn-cs"/>
            </a:rPr>
            <a:t>(System Specification)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4731001" y="1840507"/>
        <a:ext cx="2797257" cy="976725"/>
      </dsp:txXfrm>
    </dsp:sp>
    <dsp:sp modelId="{396D247C-7331-400F-88B3-FB5C75DEFBD2}">
      <dsp:nvSpPr>
        <dsp:cNvPr id="0" name=""/>
        <dsp:cNvSpPr/>
      </dsp:nvSpPr>
      <dsp:spPr>
        <a:xfrm>
          <a:off x="2235324" y="221712"/>
          <a:ext cx="3574297" cy="3574297"/>
        </a:xfrm>
        <a:custGeom>
          <a:avLst/>
          <a:gdLst/>
          <a:ahLst/>
          <a:cxnLst/>
          <a:rect l="0" t="0" r="0" b="0"/>
          <a:pathLst>
            <a:path>
              <a:moveTo>
                <a:pt x="3465772" y="2551424"/>
              </a:moveTo>
              <a:arcTo wR="1811805" hR="1811805" stAng="1445590" swAng="1190300"/>
            </a:path>
          </a:pathLst>
        </a:custGeom>
        <a:noFill/>
        <a:ln w="12700" cap="flat" cmpd="sng" algn="ctr">
          <a:solidFill>
            <a:schemeClr val="accent5">
              <a:hueOff val="709040"/>
              <a:satOff val="-7964"/>
              <a:lumOff val="-16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5177-67DC-46B9-9178-4FD74108A018}">
      <dsp:nvSpPr>
        <dsp:cNvPr id="0" name=""/>
        <dsp:cNvSpPr/>
      </dsp:nvSpPr>
      <dsp:spPr>
        <a:xfrm>
          <a:off x="3023975" y="3574818"/>
          <a:ext cx="2637012" cy="1082401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  <a:ea typeface="+mn-ea"/>
              <a:cs typeface="+mn-cs"/>
            </a:rPr>
            <a:t>Design</a:t>
          </a:r>
          <a:br>
            <a:rPr lang="id-ID" sz="2000" kern="1200" dirty="0">
              <a:latin typeface="Calibri"/>
              <a:ea typeface="+mn-ea"/>
              <a:cs typeface="+mn-cs"/>
            </a:rPr>
          </a:br>
          <a:r>
            <a:rPr lang="id-ID" sz="2000" i="1" kern="1200" dirty="0">
              <a:latin typeface="Calibri"/>
              <a:ea typeface="+mn-ea"/>
              <a:cs typeface="+mn-cs"/>
            </a:rPr>
            <a:t>(System Specification)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3076813" y="3627656"/>
        <a:ext cx="2531336" cy="976725"/>
      </dsp:txXfrm>
    </dsp:sp>
    <dsp:sp modelId="{D2CA6A8E-22C6-4F9F-B88D-7C12E5956E50}">
      <dsp:nvSpPr>
        <dsp:cNvPr id="0" name=""/>
        <dsp:cNvSpPr/>
      </dsp:nvSpPr>
      <dsp:spPr>
        <a:xfrm>
          <a:off x="2875341" y="221712"/>
          <a:ext cx="3574297" cy="3574297"/>
        </a:xfrm>
        <a:custGeom>
          <a:avLst/>
          <a:gdLst/>
          <a:ahLst/>
          <a:cxnLst/>
          <a:rect l="0" t="0" r="0" b="0"/>
          <a:pathLst>
            <a:path>
              <a:moveTo>
                <a:pt x="506998" y="3068832"/>
              </a:moveTo>
              <a:arcTo wR="1811805" hR="1811805" stAng="8164110" swAng="1190300"/>
            </a:path>
          </a:pathLst>
        </a:custGeom>
        <a:noFill/>
        <a:ln w="12700" cap="flat" cmpd="sng" algn="ctr">
          <a:solidFill>
            <a:schemeClr val="accent5">
              <a:hueOff val="1418080"/>
              <a:satOff val="-15927"/>
              <a:lumOff val="-33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DDCB-B12F-428D-A586-90FD6F79F55C}">
      <dsp:nvSpPr>
        <dsp:cNvPr id="0" name=""/>
        <dsp:cNvSpPr/>
      </dsp:nvSpPr>
      <dsp:spPr>
        <a:xfrm>
          <a:off x="1009322" y="1787669"/>
          <a:ext cx="3092020" cy="1082401"/>
        </a:xfrm>
        <a:prstGeom prst="roundRect">
          <a:avLst/>
        </a:prstGeom>
        <a:solidFill>
          <a:srgbClr val="00B0F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/>
              <a:ea typeface="+mn-ea"/>
              <a:cs typeface="+mn-cs"/>
            </a:rPr>
            <a:t>Implementation</a:t>
          </a:r>
          <a:br>
            <a:rPr lang="id-ID" sz="2700" kern="1200" dirty="0">
              <a:latin typeface="Calibri"/>
              <a:ea typeface="+mn-ea"/>
              <a:cs typeface="+mn-cs"/>
            </a:rPr>
          </a:br>
          <a:r>
            <a:rPr lang="id-ID" sz="2000" i="1" kern="1200" dirty="0">
              <a:latin typeface="Calibri"/>
              <a:ea typeface="+mn-ea"/>
              <a:cs typeface="+mn-cs"/>
            </a:rPr>
            <a:t>(New System)</a:t>
          </a:r>
          <a:endParaRPr lang="en-US" sz="2000" i="1" kern="1200" dirty="0">
            <a:latin typeface="Calibri"/>
            <a:ea typeface="+mn-ea"/>
            <a:cs typeface="+mn-cs"/>
          </a:endParaRPr>
        </a:p>
      </dsp:txBody>
      <dsp:txXfrm>
        <a:off x="1062160" y="1840507"/>
        <a:ext cx="2986344" cy="976725"/>
      </dsp:txXfrm>
    </dsp:sp>
    <dsp:sp modelId="{498F4E31-E423-4928-A28F-F71BD81A544F}">
      <dsp:nvSpPr>
        <dsp:cNvPr id="0" name=""/>
        <dsp:cNvSpPr/>
      </dsp:nvSpPr>
      <dsp:spPr>
        <a:xfrm>
          <a:off x="2878354" y="867933"/>
          <a:ext cx="3574297" cy="3574297"/>
        </a:xfrm>
        <a:custGeom>
          <a:avLst/>
          <a:gdLst/>
          <a:ahLst/>
          <a:cxnLst/>
          <a:rect l="0" t="0" r="0" b="0"/>
          <a:pathLst>
            <a:path>
              <a:moveTo>
                <a:pt x="149618" y="1090851"/>
              </a:moveTo>
              <a:arcTo wR="1811805" hR="1811805" stAng="12206894" swAng="1066856"/>
            </a:path>
          </a:pathLst>
        </a:custGeom>
        <a:noFill/>
        <a:ln w="12700" cap="flat" cmpd="sng" algn="ctr">
          <a:solidFill>
            <a:schemeClr val="accent5">
              <a:hueOff val="2127120"/>
              <a:satOff val="-23891"/>
              <a:lumOff val="-5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BE528-7212-43CD-AEC7-342EAA96D3E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F38AF-DA76-457F-B283-1C4FA63F3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6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F38AF-DA76-457F-B283-1C4FA63F32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5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6133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13303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AC808-AA19-435A-8931-49791C488255}" type="slidenum">
              <a:rPr lang="en-US"/>
              <a:pPr/>
              <a:t>31</a:t>
            </a:fld>
            <a:endParaRPr 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1712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0717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5629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727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1385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1385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51036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296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E817-6010-69C4-A2A8-3AA781B74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9ACE70-CC9A-A30B-0017-14F02839C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681F5-173D-32E5-3977-E98F3FC1E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E2059-235A-5588-C884-6A5DBDED0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F38AF-DA76-457F-B283-1C4FA63F32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65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4586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7045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50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7045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51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7045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52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7587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8164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59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8164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60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108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Times New Roman" panose="02020603050405020304" pitchFamily="18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85372" indent="-302066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08265" indent="-241653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91571" indent="-241653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174878" indent="-241653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58184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41490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24796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08102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47275E-3193-488D-93FF-21B88B0AE424}" type="slidenum">
              <a:rPr lang="en-US" altLang="id-ID" smtClean="0"/>
              <a:pPr>
                <a:spcBef>
                  <a:spcPct val="0"/>
                </a:spcBef>
              </a:pPr>
              <a:t>61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354802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altLang="id-ID">
              <a:latin typeface="Times New Roman" panose="02020603050405020304" pitchFamily="18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85372" indent="-302066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208265" indent="-241653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91571" indent="-241653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174878" indent="-241653" defTabSz="97836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658184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141490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24796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08102" indent="-241653" defTabSz="9783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E452B0-28AA-4371-A0D3-A6FA3EB3E672}" type="slidenum">
              <a:rPr lang="en-US" altLang="id-ID" smtClean="0"/>
              <a:pPr>
                <a:spcBef>
                  <a:spcPct val="0"/>
                </a:spcBef>
              </a:pPr>
              <a:t>62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09724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94862-10CF-9369-0022-2D77086C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DF6A6-1FAA-CFB8-E51E-1FD6F3915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BC44C-4C3B-4FEE-533B-709027130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6D14E-D9AF-2258-2D79-9F0FB5178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F38AF-DA76-457F-B283-1C4FA63F32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0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0EF4A0-AB7A-4871-BD9D-17CF4DB8F4A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8158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251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24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108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9821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1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8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08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9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8.jpeg"/><Relationship Id="rId5" Type="http://schemas.openxmlformats.org/officeDocument/2006/relationships/hyperlink" Target="reference/The%20Rise%20And%20Fall%20Of%20Waterfall.flv" TargetMode="External"/><Relationship Id="rId4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4" Type="http://schemas.openxmlformats.org/officeDocument/2006/relationships/image" Target="../media/image10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2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dirty="0"/>
              <a:t>Analisa dan </a:t>
            </a:r>
            <a:r>
              <a:rPr sz="4000" dirty="0" err="1"/>
              <a:t>Perancangan</a:t>
            </a:r>
            <a:r>
              <a:rPr sz="4000" dirty="0"/>
              <a:t> </a:t>
            </a:r>
            <a:r>
              <a:rPr sz="4000" dirty="0" err="1"/>
              <a:t>Perangkat</a:t>
            </a:r>
            <a:r>
              <a:rPr sz="4000" dirty="0"/>
              <a:t> </a:t>
            </a:r>
            <a:r>
              <a:rPr sz="4000" dirty="0" err="1"/>
              <a:t>Lunak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Memahami SDLC dan Penerapannya pada Aplikasi Edukasi Stunting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6653A-1B66-C5AE-E1C1-D84A8767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0"/>
            <a:ext cx="2677160" cy="2677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063" y="111556"/>
            <a:ext cx="6896534" cy="1080938"/>
          </a:xfrm>
        </p:spPr>
        <p:txBody>
          <a:bodyPr/>
          <a:lstStyle/>
          <a:p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Proses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7951" t="39086" r="32534" b="33760"/>
          <a:stretch>
            <a:fillRect/>
          </a:stretch>
        </p:blipFill>
        <p:spPr bwMode="auto">
          <a:xfrm>
            <a:off x="4500562" y="4000504"/>
            <a:ext cx="4419631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31845" t="14648" r="26427" b="76301"/>
          <a:stretch>
            <a:fillRect/>
          </a:stretch>
        </p:blipFill>
        <p:spPr bwMode="auto">
          <a:xfrm>
            <a:off x="0" y="3143248"/>
            <a:ext cx="585791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39478" t="65214" r="34060" b="6250"/>
          <a:stretch>
            <a:fillRect/>
          </a:stretch>
        </p:blipFill>
        <p:spPr bwMode="auto">
          <a:xfrm>
            <a:off x="214282" y="3963554"/>
            <a:ext cx="4068253" cy="246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31845" t="25389" r="26427" b="59224"/>
          <a:stretch>
            <a:fillRect/>
          </a:stretch>
        </p:blipFill>
        <p:spPr bwMode="auto">
          <a:xfrm>
            <a:off x="3286084" y="1785926"/>
            <a:ext cx="585791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07062" y="1141806"/>
            <a:ext cx="4754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: Linier, Iterative, Parallel, Evolutionary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1"/>
            <a:ext cx="8229600" cy="4045902"/>
          </a:xfrm>
        </p:spPr>
        <p:txBody>
          <a:bodyPr>
            <a:normAutofit fontScale="92500" lnSpcReduction="20000"/>
          </a:bodyPr>
          <a:lstStyle/>
          <a:p>
            <a:pPr marL="463550" indent="-4635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Structured Design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Waterfall</a:t>
            </a:r>
            <a:r>
              <a:rPr lang="en-US" sz="2400" dirty="0"/>
              <a:t> method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Parallel</a:t>
            </a:r>
            <a:r>
              <a:rPr lang="en-US" sz="2400" dirty="0"/>
              <a:t> development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RAD Development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Phased</a:t>
            </a:r>
            <a:r>
              <a:rPr lang="en-US" sz="2400" dirty="0"/>
              <a:t> Development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Prototyping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Throw-away Prototyping</a:t>
            </a:r>
          </a:p>
          <a:p>
            <a:pPr marL="463550" indent="-4635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Agile Development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Extreme Programming </a:t>
            </a:r>
            <a:r>
              <a:rPr lang="en-US" sz="2400" dirty="0"/>
              <a:t>(XP)</a:t>
            </a:r>
          </a:p>
          <a:p>
            <a:pPr lvl="1"/>
            <a:r>
              <a:rPr lang="en-US" sz="2400" dirty="0"/>
              <a:t>Scrum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7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i="1" dirty="0"/>
              <a:t>software process model, </a:t>
            </a:r>
            <a:r>
              <a:rPr lang="en-US" dirty="0" err="1"/>
              <a:t>meliputi</a:t>
            </a:r>
            <a:r>
              <a:rPr lang="en-US" dirty="0"/>
              <a:t>:</a:t>
            </a:r>
            <a:endParaRPr lang="en-US" i="1" dirty="0"/>
          </a:p>
          <a:p>
            <a:pPr>
              <a:spcBef>
                <a:spcPts val="1200"/>
              </a:spcBef>
              <a:buNone/>
            </a:pPr>
            <a:r>
              <a:rPr lang="en-US" b="1" dirty="0"/>
              <a:t>1. Waterfall Model</a:t>
            </a:r>
          </a:p>
          <a:p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linier</a:t>
            </a:r>
          </a:p>
          <a:p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desebut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i="1" dirty="0"/>
              <a:t> classic life cycle,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 l="17020" t="35156" r="9956" b="32617"/>
          <a:stretch>
            <a:fillRect/>
          </a:stretch>
        </p:blipFill>
        <p:spPr bwMode="auto">
          <a:xfrm>
            <a:off x="354993" y="4000504"/>
            <a:ext cx="8574725" cy="21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006600"/>
            <a:ext cx="3752848" cy="4724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2. Evolutionary Model</a:t>
            </a:r>
          </a:p>
          <a:p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dipakai</a:t>
            </a:r>
            <a:endParaRPr lang="en-US" dirty="0"/>
          </a:p>
          <a:p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i="1" dirty="0"/>
              <a:t>Prototype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2277" t="16601" r="21486" b="22851"/>
          <a:stretch>
            <a:fillRect/>
          </a:stretch>
        </p:blipFill>
        <p:spPr bwMode="auto">
          <a:xfrm>
            <a:off x="4429092" y="1743044"/>
            <a:ext cx="471490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3. Increment Model</a:t>
            </a:r>
            <a:endParaRPr lang="en-US" dirty="0"/>
          </a:p>
          <a:p>
            <a:r>
              <a:rPr lang="en-US" dirty="0"/>
              <a:t>Incremental Model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model linier </a:t>
            </a:r>
            <a:r>
              <a:rPr lang="en-US" dirty="0" err="1"/>
              <a:t>sekuensial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prototyping.</a:t>
            </a:r>
          </a:p>
          <a:p>
            <a:r>
              <a:rPr lang="en-US" dirty="0" err="1"/>
              <a:t>Setiap</a:t>
            </a:r>
            <a:r>
              <a:rPr lang="en-US" dirty="0"/>
              <a:t> linier </a:t>
            </a:r>
            <a:r>
              <a:rPr lang="en-US" dirty="0" err="1"/>
              <a:t>sekuen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i="1" dirty="0"/>
              <a:t>deliverables </a:t>
            </a:r>
            <a:r>
              <a:rPr lang="en-US" dirty="0"/>
              <a:t>(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)</a:t>
            </a:r>
          </a:p>
          <a:p>
            <a:r>
              <a:rPr lang="en-US" dirty="0"/>
              <a:t>Increment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inti</a:t>
            </a:r>
            <a:r>
              <a:rPr lang="en-US" dirty="0"/>
              <a:t> (</a:t>
            </a:r>
            <a:r>
              <a:rPr lang="en-US" i="1" dirty="0"/>
              <a:t>core</a:t>
            </a:r>
            <a:r>
              <a:rPr lang="en-US" dirty="0"/>
              <a:t>),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/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</a:t>
            </a:r>
          </a:p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increment-increment </a:t>
            </a:r>
            <a:r>
              <a:rPr lang="en-US" dirty="0" err="1"/>
              <a:t>berikutnya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buNone/>
            </a:pPr>
            <a:r>
              <a:rPr lang="en-US" b="1" dirty="0"/>
              <a:t>3. Increment Model</a:t>
            </a:r>
          </a:p>
          <a:p>
            <a:endParaRPr lang="en-US" i="1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 l="26354" t="26367" r="14897" b="17969"/>
          <a:stretch>
            <a:fillRect/>
          </a:stretch>
        </p:blipFill>
        <p:spPr bwMode="auto">
          <a:xfrm>
            <a:off x="500034" y="2143116"/>
            <a:ext cx="8278032" cy="4409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4. Spiral Model</a:t>
            </a:r>
          </a:p>
          <a:p>
            <a:r>
              <a:rPr lang="en-US" dirty="0"/>
              <a:t>Evolutionary process (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bertingkat</a:t>
            </a:r>
            <a:r>
              <a:rPr lang="en-US" dirty="0"/>
              <a:t>)</a:t>
            </a:r>
          </a:p>
          <a:p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keunggulan</a:t>
            </a:r>
            <a:r>
              <a:rPr lang="en-US" dirty="0"/>
              <a:t> prototyping </a:t>
            </a:r>
            <a:r>
              <a:rPr lang="en-US" dirty="0" err="1"/>
              <a:t>dan</a:t>
            </a:r>
            <a:r>
              <a:rPr lang="en-US" dirty="0"/>
              <a:t> waterfall</a:t>
            </a:r>
          </a:p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dikembangkannya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 (incremental)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4. Spiral Model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l="28550" t="14648" r="20937" b="24804"/>
          <a:stretch>
            <a:fillRect/>
          </a:stretch>
        </p:blipFill>
        <p:spPr bwMode="auto">
          <a:xfrm>
            <a:off x="2742762" y="2001520"/>
            <a:ext cx="6284422" cy="423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Agile View of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akal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kolaborasi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i="1" dirty="0"/>
              <a:t>Software Life Cycle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(</a:t>
            </a:r>
            <a:r>
              <a:rPr lang="en-US" i="1" dirty="0"/>
              <a:t>Software Life Cycle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urutan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kegiatan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dalam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sebuah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pengembangan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perangkat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lunak</a:t>
            </a:r>
            <a:r>
              <a:rPr lang="en-US" dirty="0"/>
              <a:t> (Gustafson, 2002)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 dan Definisi Perangkat Lunak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Perangkat lunak adalah kumpulan program dan prosedur yang digunakan untuk mengendalikan perangkat keras komputer.</a:t>
            </a:r>
          </a:p>
          <a:p>
            <a:r>
              <a:t>Analisa perangkat lunak adalah proses mempelajari sistem untuk menentukan kebutuhan dan solusinya.</a:t>
            </a:r>
          </a:p>
          <a:p>
            <a:r>
              <a:t>Perancangan perangkat lunak adalah langkah merancang solusi teknis untuk memenuhi kebutuhan yang telah dianalisa.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Software Development Process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Software Development Life-Cycle </a:t>
            </a:r>
            <a:r>
              <a:rPr lang="en-US" dirty="0"/>
              <a:t>/</a:t>
            </a:r>
            <a:r>
              <a:rPr lang="en-US" i="1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struktur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 yang </a:t>
            </a:r>
            <a:r>
              <a:rPr lang="en-US" dirty="0" err="1"/>
              <a:t>dikenakan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i="1" dirty="0"/>
              <a:t>Software Life Cycle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Software Process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(</a:t>
            </a:r>
            <a:r>
              <a:rPr lang="en-US" i="1" dirty="0"/>
              <a:t>System Development Life Cycle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Siklus Hidup Perangkat Lunak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SDLC adalah proses yang digunakan oleh industri perangkat lunak untuk merancang, mengembangkan, dan menguji perangkat lunak.</a:t>
            </a:r>
          </a:p>
          <a:p>
            <a:r>
              <a:t>Tahapan SDLC meliputi: </a:t>
            </a:r>
          </a:p>
          <a:p>
            <a:r>
              <a:t>1. Perencanaan</a:t>
            </a:r>
          </a:p>
          <a:p>
            <a:r>
              <a:t>2. Analisis Sistem</a:t>
            </a:r>
          </a:p>
          <a:p>
            <a:r>
              <a:t>3. Desain</a:t>
            </a:r>
          </a:p>
          <a:p>
            <a:r>
              <a:t>4. Pengembangan</a:t>
            </a:r>
          </a:p>
          <a:p>
            <a:r>
              <a:t>5. Pengujian</a:t>
            </a:r>
          </a:p>
          <a:p>
            <a:r>
              <a:t>6. Implementasi dan Pemeliharaan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 Life Cycle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System Development life cycle </a:t>
            </a:r>
            <a:r>
              <a:rPr lang="en-US" dirty="0"/>
              <a:t>(SDLC)</a:t>
            </a:r>
            <a:r>
              <a:rPr lang="en-US" i="1" dirty="0"/>
              <a:t> / </a:t>
            </a:r>
            <a:r>
              <a:rPr lang="en-US" b="1" i="1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proses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memahami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bagaimana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sistem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informasi</a:t>
            </a:r>
            <a:r>
              <a:rPr lang="en-US" dirty="0">
                <a:solidFill>
                  <a:srgbClr val="C00000"/>
                </a:solidFill>
              </a:rPr>
              <a:t> (IS)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mendukung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kebutuhan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bisnis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perancangan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sistem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membangunnya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memberikannya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(Dennis, 2005).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Penerapan</a:t>
            </a:r>
            <a:r>
              <a:rPr lang="en-US" dirty="0"/>
              <a:t> SDLC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. </a:t>
            </a:r>
          </a:p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SDLC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sedangkan</a:t>
            </a:r>
            <a:endParaRPr lang="en-US" dirty="0"/>
          </a:p>
          <a:p>
            <a:r>
              <a:rPr lang="en-US" dirty="0" err="1"/>
              <a:t>Kekurangannya</a:t>
            </a:r>
            <a:r>
              <a:rPr lang="en-US" dirty="0"/>
              <a:t>: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SDLC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terbawa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Dennis </a:t>
            </a:r>
            <a:r>
              <a:rPr lang="en-US" dirty="0" err="1"/>
              <a:t>menggunakan</a:t>
            </a:r>
            <a:r>
              <a:rPr lang="en-US" dirty="0"/>
              <a:t> Process Framework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Roger </a:t>
            </a:r>
            <a:r>
              <a:rPr lang="en-US" dirty="0" err="1"/>
              <a:t>S.Pressman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: </a:t>
            </a:r>
            <a:r>
              <a:rPr lang="en-US" i="1" dirty="0"/>
              <a:t>Planning, Analysis, Design &amp; Implementation</a:t>
            </a:r>
          </a:p>
          <a:p>
            <a:endParaRPr lang="en-US" i="1" dirty="0"/>
          </a:p>
          <a:p>
            <a:r>
              <a:rPr lang="en-US" dirty="0"/>
              <a:t>SDLC </a:t>
            </a:r>
            <a:r>
              <a:rPr lang="en-US" dirty="0" err="1"/>
              <a:t>memiliki</a:t>
            </a:r>
            <a:r>
              <a:rPr lang="en-US" dirty="0"/>
              <a:t> 4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mendasar</a:t>
            </a:r>
            <a:r>
              <a:rPr lang="en-US" dirty="0"/>
              <a:t> (Dennis, 2005):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/>
              <a:t>Planning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/>
              <a:t>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/>
              <a:t>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i="1" dirty="0"/>
              <a:t>Implementation</a:t>
            </a:r>
            <a:endParaRPr lang="en-US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527085"/>
              </p:ext>
            </p:extLst>
          </p:nvPr>
        </p:nvGraphicFramePr>
        <p:xfrm>
          <a:off x="304800" y="2078976"/>
          <a:ext cx="8249920" cy="414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 Life Cycle (SDLC)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3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Project Phases</a:t>
            </a:r>
          </a:p>
        </p:txBody>
      </p:sp>
      <p:sp>
        <p:nvSpPr>
          <p:cNvPr id="880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575310" y="2143760"/>
            <a:ext cx="8039100" cy="3657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Planning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1800" dirty="0">
                <a:solidFill>
                  <a:srgbClr val="0070C0"/>
                </a:solidFill>
              </a:rPr>
              <a:t>Why</a:t>
            </a:r>
            <a:r>
              <a:rPr lang="en-US" sz="1800" dirty="0"/>
              <a:t> build the system?</a:t>
            </a:r>
          </a:p>
          <a:p>
            <a:pPr marL="800100" lvl="1" indent="-280988"/>
            <a:r>
              <a:rPr lang="id-ID" sz="1800" dirty="0"/>
              <a:t>System </a:t>
            </a:r>
            <a:r>
              <a:rPr lang="id-ID" sz="1800" dirty="0">
                <a:solidFill>
                  <a:srgbClr val="008000"/>
                </a:solidFill>
              </a:rPr>
              <a:t>request</a:t>
            </a:r>
            <a:r>
              <a:rPr lang="id-ID" sz="1800" dirty="0"/>
              <a:t>, </a:t>
            </a:r>
            <a:r>
              <a:rPr lang="id-ID" sz="1800" dirty="0">
                <a:solidFill>
                  <a:srgbClr val="008000"/>
                </a:solidFill>
              </a:rPr>
              <a:t>feasibility</a:t>
            </a:r>
            <a:r>
              <a:rPr lang="id-ID" sz="1800" dirty="0"/>
              <a:t> analysis, project size </a:t>
            </a:r>
            <a:r>
              <a:rPr lang="id-ID" sz="1800" dirty="0">
                <a:solidFill>
                  <a:srgbClr val="008000"/>
                </a:solidFill>
              </a:rPr>
              <a:t>estimation</a:t>
            </a:r>
            <a:endParaRPr lang="en-US" sz="1800" dirty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Analysis</a:t>
            </a:r>
            <a:r>
              <a:rPr lang="en-US" sz="2000" b="1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Who, what, when, where </a:t>
            </a:r>
            <a:r>
              <a:rPr lang="en-US" sz="1800" dirty="0"/>
              <a:t>will the system be?</a:t>
            </a:r>
          </a:p>
          <a:p>
            <a:pPr marL="800100" lvl="1" indent="-280988"/>
            <a:r>
              <a:rPr lang="en-US" sz="1800" dirty="0">
                <a:solidFill>
                  <a:srgbClr val="008000"/>
                </a:solidFill>
              </a:rPr>
              <a:t>Requirement</a:t>
            </a:r>
            <a:r>
              <a:rPr lang="en-US" sz="1800" dirty="0"/>
              <a:t> </a:t>
            </a:r>
            <a:r>
              <a:rPr lang="id-ID" sz="1800" dirty="0"/>
              <a:t>g</a:t>
            </a:r>
            <a:r>
              <a:rPr lang="en-US" sz="1800" dirty="0" err="1"/>
              <a:t>athering</a:t>
            </a:r>
            <a:r>
              <a:rPr lang="id-ID" sz="1800" dirty="0"/>
              <a:t>, </a:t>
            </a:r>
            <a:r>
              <a:rPr lang="id-ID" sz="1800" dirty="0">
                <a:solidFill>
                  <a:srgbClr val="008000"/>
                </a:solidFill>
              </a:rPr>
              <a:t>business process </a:t>
            </a:r>
            <a:r>
              <a:rPr lang="id-ID" sz="1800" dirty="0"/>
              <a:t>modeling</a:t>
            </a:r>
            <a:endParaRPr lang="en-US" sz="1800" dirty="0">
              <a:solidFill>
                <a:srgbClr val="008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Design</a:t>
            </a:r>
            <a:r>
              <a:rPr lang="en-US" sz="2000" b="1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How </a:t>
            </a:r>
            <a:r>
              <a:rPr lang="en-US" sz="1800" dirty="0"/>
              <a:t>will the system work?</a:t>
            </a:r>
          </a:p>
          <a:p>
            <a:pPr marL="800100" lvl="1" indent="-280988"/>
            <a:r>
              <a:rPr lang="id-ID" sz="1800" dirty="0">
                <a:solidFill>
                  <a:srgbClr val="008000"/>
                </a:solidFill>
              </a:rPr>
              <a:t>Program </a:t>
            </a:r>
            <a:r>
              <a:rPr lang="id-ID" sz="1800" dirty="0"/>
              <a:t>d</a:t>
            </a:r>
            <a:r>
              <a:rPr lang="en-US" sz="1800" dirty="0" err="1"/>
              <a:t>esign</a:t>
            </a:r>
            <a:r>
              <a:rPr lang="en-US" sz="1800" dirty="0"/>
              <a:t>, </a:t>
            </a:r>
            <a:r>
              <a:rPr lang="id-ID" sz="1800" dirty="0">
                <a:solidFill>
                  <a:srgbClr val="008000"/>
                </a:solidFill>
              </a:rPr>
              <a:t>user i</a:t>
            </a:r>
            <a:r>
              <a:rPr lang="en-US" sz="1800" dirty="0" err="1">
                <a:solidFill>
                  <a:srgbClr val="008000"/>
                </a:solidFill>
              </a:rPr>
              <a:t>nterface</a:t>
            </a:r>
            <a:r>
              <a:rPr lang="en-US" sz="1800" dirty="0"/>
              <a:t> </a:t>
            </a:r>
            <a:r>
              <a:rPr lang="id-ID" sz="1800" dirty="0"/>
              <a:t>d</a:t>
            </a:r>
            <a:r>
              <a:rPr lang="en-US" sz="1800" dirty="0" err="1"/>
              <a:t>esign</a:t>
            </a:r>
            <a:r>
              <a:rPr lang="en-US" sz="1800" dirty="0"/>
              <a:t>, </a:t>
            </a:r>
            <a:r>
              <a:rPr lang="id-ID" sz="1800" dirty="0">
                <a:solidFill>
                  <a:srgbClr val="008000"/>
                </a:solidFill>
              </a:rPr>
              <a:t>d</a:t>
            </a:r>
            <a:r>
              <a:rPr lang="en-US" sz="1800" dirty="0" err="1">
                <a:solidFill>
                  <a:srgbClr val="008000"/>
                </a:solidFill>
              </a:rPr>
              <a:t>ata</a:t>
            </a:r>
            <a:r>
              <a:rPr lang="en-US" sz="1800" dirty="0"/>
              <a:t> </a:t>
            </a:r>
            <a:r>
              <a:rPr lang="id-ID" sz="1800" dirty="0"/>
              <a:t>d</a:t>
            </a:r>
            <a:r>
              <a:rPr lang="en-US" sz="1800" dirty="0" err="1"/>
              <a:t>esign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Implementation</a:t>
            </a:r>
            <a:r>
              <a:rPr lang="en-US" sz="2000" b="1" dirty="0"/>
              <a:t>: </a:t>
            </a:r>
            <a:r>
              <a:rPr lang="en-US" sz="1800" dirty="0"/>
              <a:t>System </a:t>
            </a:r>
            <a:r>
              <a:rPr lang="id-ID" sz="1800" dirty="0">
                <a:solidFill>
                  <a:srgbClr val="0070C0"/>
                </a:solidFill>
              </a:rPr>
              <a:t>construction</a:t>
            </a:r>
            <a:r>
              <a:rPr lang="id-ID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delivery</a:t>
            </a:r>
          </a:p>
          <a:p>
            <a:pPr marL="863600" lvl="1" indent="-344488"/>
            <a:r>
              <a:rPr lang="en-US" sz="1800" dirty="0"/>
              <a:t>System </a:t>
            </a:r>
            <a:r>
              <a:rPr lang="id-ID" sz="1800" dirty="0">
                <a:solidFill>
                  <a:srgbClr val="008000"/>
                </a:solidFill>
              </a:rPr>
              <a:t>c</a:t>
            </a:r>
            <a:r>
              <a:rPr lang="en-US" sz="1800" dirty="0" err="1">
                <a:solidFill>
                  <a:srgbClr val="008000"/>
                </a:solidFill>
              </a:rPr>
              <a:t>onstruction</a:t>
            </a:r>
            <a:r>
              <a:rPr lang="en-US" sz="1800" dirty="0"/>
              <a:t>, </a:t>
            </a:r>
            <a:r>
              <a:rPr lang="id-ID" sz="1800" dirty="0">
                <a:solidFill>
                  <a:srgbClr val="008000"/>
                </a:solidFill>
              </a:rPr>
              <a:t>t</a:t>
            </a:r>
            <a:r>
              <a:rPr lang="en-US" sz="1800" dirty="0" err="1">
                <a:solidFill>
                  <a:srgbClr val="008000"/>
                </a:solidFill>
              </a:rPr>
              <a:t>esting</a:t>
            </a:r>
            <a:r>
              <a:rPr lang="en-US" sz="1800" dirty="0"/>
              <a:t>,</a:t>
            </a:r>
            <a:r>
              <a:rPr lang="id-ID" sz="1800" dirty="0"/>
              <a:t> </a:t>
            </a:r>
            <a:r>
              <a:rPr lang="id-ID" sz="1800" dirty="0">
                <a:solidFill>
                  <a:srgbClr val="008000"/>
                </a:solidFill>
              </a:rPr>
              <a:t>documentation</a:t>
            </a:r>
            <a:r>
              <a:rPr lang="id-ID" sz="1800" dirty="0"/>
              <a:t> and</a:t>
            </a:r>
            <a:r>
              <a:rPr lang="en-US" sz="1800" dirty="0"/>
              <a:t> </a:t>
            </a:r>
            <a:r>
              <a:rPr lang="id-ID" sz="1800" dirty="0">
                <a:solidFill>
                  <a:srgbClr val="008000"/>
                </a:solidFill>
              </a:rPr>
              <a:t>i</a:t>
            </a:r>
            <a:r>
              <a:rPr lang="en-US" sz="1800" dirty="0" err="1">
                <a:solidFill>
                  <a:srgbClr val="008000"/>
                </a:solidFill>
              </a:rPr>
              <a:t>nstallation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709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670560" y="19815"/>
            <a:ext cx="7543800" cy="1450757"/>
          </a:xfrm>
        </p:spPr>
        <p:txBody>
          <a:bodyPr/>
          <a:lstStyle/>
          <a:p>
            <a:pPr eaLnBrk="1" hangingPunct="1"/>
            <a:r>
              <a:rPr lang="en-US" dirty="0"/>
              <a:t>Processes and Products</a:t>
            </a:r>
          </a:p>
        </p:txBody>
      </p:sp>
      <p:grpSp>
        <p:nvGrpSpPr>
          <p:cNvPr id="2" name="Group 2072"/>
          <p:cNvGrpSpPr>
            <a:grpSpLocks/>
          </p:cNvGrpSpPr>
          <p:nvPr/>
        </p:nvGrpSpPr>
        <p:grpSpPr bwMode="auto">
          <a:xfrm>
            <a:off x="500034" y="1357298"/>
            <a:ext cx="8215370" cy="5000660"/>
            <a:chOff x="912" y="1008"/>
            <a:chExt cx="3984" cy="28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 2055"/>
            <p:cNvSpPr>
              <a:spLocks noChangeArrowheads="1"/>
            </p:cNvSpPr>
            <p:nvPr/>
          </p:nvSpPr>
          <p:spPr bwMode="auto">
            <a:xfrm>
              <a:off x="912" y="1008"/>
              <a:ext cx="3984" cy="2880"/>
            </a:xfrm>
            <a:prstGeom prst="rect">
              <a:avLst/>
            </a:prstGeom>
            <a:solidFill>
              <a:srgbClr val="17365D">
                <a:lumMod val="20000"/>
                <a:lumOff val="80000"/>
              </a:srgbClr>
            </a:solidFill>
            <a:ln w="12700">
              <a:solidFill>
                <a:srgbClr val="1F497D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8" name="Rectangle 2057"/>
            <p:cNvSpPr>
              <a:spLocks noChangeArrowheads="1"/>
            </p:cNvSpPr>
            <p:nvPr/>
          </p:nvSpPr>
          <p:spPr bwMode="auto">
            <a:xfrm>
              <a:off x="912" y="1397"/>
              <a:ext cx="1968" cy="2491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9" name="Rectangle 2056"/>
            <p:cNvSpPr>
              <a:spLocks noChangeArrowheads="1"/>
            </p:cNvSpPr>
            <p:nvPr/>
          </p:nvSpPr>
          <p:spPr bwMode="auto">
            <a:xfrm>
              <a:off x="912" y="1008"/>
              <a:ext cx="3984" cy="384"/>
            </a:xfrm>
            <a:prstGeom prst="rect">
              <a:avLst/>
            </a:prstGeom>
            <a:solidFill>
              <a:srgbClr val="17365D"/>
            </a:solidFill>
            <a:ln w="12700">
              <a:solidFill>
                <a:srgbClr val="1F497D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40" name="Text Box 2058"/>
            <p:cNvSpPr txBox="1">
              <a:spLocks noChangeArrowheads="1"/>
            </p:cNvSpPr>
            <p:nvPr/>
          </p:nvSpPr>
          <p:spPr bwMode="auto">
            <a:xfrm>
              <a:off x="1438" y="1104"/>
              <a:ext cx="563" cy="2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DBE5F1"/>
                  </a:solidFill>
                  <a:effectLst/>
                  <a:uLnTx/>
                  <a:uFillTx/>
                  <a:latin typeface="Calibri"/>
                  <a:ea typeface="+mn-ea"/>
                </a:rPr>
                <a:t>Process</a:t>
              </a:r>
            </a:p>
          </p:txBody>
        </p:sp>
        <p:sp>
          <p:nvSpPr>
            <p:cNvPr id="41" name="Text Box 2059"/>
            <p:cNvSpPr txBox="1">
              <a:spLocks noChangeArrowheads="1"/>
            </p:cNvSpPr>
            <p:nvPr/>
          </p:nvSpPr>
          <p:spPr bwMode="auto">
            <a:xfrm>
              <a:off x="3524" y="1104"/>
              <a:ext cx="581" cy="25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DBE5F1"/>
                  </a:solidFill>
                  <a:effectLst/>
                  <a:uLnTx/>
                  <a:uFillTx/>
                  <a:latin typeface="Calibri"/>
                  <a:ea typeface="+mn-ea"/>
                </a:rPr>
                <a:t>Product</a:t>
              </a:r>
            </a:p>
          </p:txBody>
        </p:sp>
        <p:sp>
          <p:nvSpPr>
            <p:cNvPr id="42" name="Text Box 2060"/>
            <p:cNvSpPr txBox="1">
              <a:spLocks noChangeArrowheads="1"/>
            </p:cNvSpPr>
            <p:nvPr/>
          </p:nvSpPr>
          <p:spPr bwMode="auto">
            <a:xfrm>
              <a:off x="1235" y="1564"/>
              <a:ext cx="1102" cy="207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Planning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Analysis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Design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Implementation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6D9F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43" name="Text Box 2062"/>
            <p:cNvSpPr txBox="1">
              <a:spLocks noChangeArrowheads="1"/>
            </p:cNvSpPr>
            <p:nvPr/>
          </p:nvSpPr>
          <p:spPr bwMode="auto">
            <a:xfrm>
              <a:off x="3072" y="1578"/>
              <a:ext cx="1720" cy="225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</a:rPr>
                <a:t>System 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</a:rPr>
                <a:t>Proposal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</a:rPr>
                <a:t>System Specification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</a:rPr>
                <a:t>New System</a:t>
              </a:r>
              <a:r>
                <a:rPr kumimoji="0" lang="id-ID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</a:rPr>
                <a:t> </a:t>
              </a:r>
              <a:r>
                <a:rPr kumimoji="0" lang="id-ID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</a:rPr>
                <a:t>with</a:t>
              </a:r>
              <a:r>
                <a:rPr kumimoji="0" lang="id-ID" sz="24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</a:rPr>
                <a:t> </a:t>
              </a:r>
              <a:r>
                <a:rPr kumimoji="0" lang="id-ID" sz="22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</a:rPr>
                <a:t>Testing/Maintenance Plan</a:t>
              </a:r>
              <a:endParaRPr kumimoji="0" lang="id-ID" sz="2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44" name="Line 2063"/>
            <p:cNvSpPr>
              <a:spLocks noChangeShapeType="1"/>
            </p:cNvSpPr>
            <p:nvPr/>
          </p:nvSpPr>
          <p:spPr bwMode="auto">
            <a:xfrm>
              <a:off x="912" y="1392"/>
              <a:ext cx="0" cy="2496"/>
            </a:xfrm>
            <a:prstGeom prst="line">
              <a:avLst/>
            </a:prstGeom>
            <a:noFill/>
            <a:ln w="12700">
              <a:solidFill>
                <a:srgbClr val="1F497D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grpSp>
          <p:nvGrpSpPr>
            <p:cNvPr id="3" name="Group 2071"/>
            <p:cNvGrpSpPr>
              <a:grpSpLocks/>
            </p:cNvGrpSpPr>
            <p:nvPr/>
          </p:nvGrpSpPr>
          <p:grpSpPr bwMode="auto">
            <a:xfrm>
              <a:off x="2640" y="1392"/>
              <a:ext cx="576" cy="2496"/>
              <a:chOff x="2688" y="1392"/>
              <a:chExt cx="576" cy="2496"/>
            </a:xfrm>
          </p:grpSpPr>
          <p:sp>
            <p:nvSpPr>
              <p:cNvPr id="46" name="Line 2064"/>
              <p:cNvSpPr>
                <a:spLocks noChangeShapeType="1"/>
              </p:cNvSpPr>
              <p:nvPr/>
            </p:nvSpPr>
            <p:spPr bwMode="auto">
              <a:xfrm>
                <a:off x="2928" y="1392"/>
                <a:ext cx="0" cy="2496"/>
              </a:xfrm>
              <a:prstGeom prst="line">
                <a:avLst/>
              </a:prstGeom>
              <a:noFill/>
              <a:ln w="12700">
                <a:solidFill>
                  <a:srgbClr val="1F497D"/>
                </a:solidFill>
                <a:round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grpSp>
            <p:nvGrpSpPr>
              <p:cNvPr id="4" name="Group 2069"/>
              <p:cNvGrpSpPr>
                <a:grpSpLocks/>
              </p:cNvGrpSpPr>
              <p:nvPr/>
            </p:nvGrpSpPr>
            <p:grpSpPr bwMode="auto">
              <a:xfrm>
                <a:off x="2688" y="1590"/>
                <a:ext cx="576" cy="2048"/>
                <a:chOff x="2688" y="1878"/>
                <a:chExt cx="576" cy="2048"/>
              </a:xfrm>
            </p:grpSpPr>
            <p:sp>
              <p:nvSpPr>
                <p:cNvPr id="49" name="AutoShape 2066"/>
                <p:cNvSpPr>
                  <a:spLocks noChangeArrowheads="1"/>
                </p:cNvSpPr>
                <p:nvPr/>
              </p:nvSpPr>
              <p:spPr bwMode="auto">
                <a:xfrm>
                  <a:off x="2688" y="1878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rgbClr val="17365D">
                    <a:lumMod val="40000"/>
                    <a:lumOff val="60000"/>
                  </a:srgbClr>
                </a:solidFill>
                <a:ln w="12700">
                  <a:solidFill>
                    <a:srgbClr val="1F497D"/>
                  </a:solidFill>
                  <a:miter lim="800000"/>
                  <a:headEnd type="none" w="sm" len="sm"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endParaRPr>
                </a:p>
              </p:txBody>
            </p:sp>
            <p:sp>
              <p:nvSpPr>
                <p:cNvPr id="50" name="AutoShape 2067"/>
                <p:cNvSpPr>
                  <a:spLocks noChangeArrowheads="1"/>
                </p:cNvSpPr>
                <p:nvPr/>
              </p:nvSpPr>
              <p:spPr bwMode="auto">
                <a:xfrm>
                  <a:off x="2688" y="2632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rgbClr val="17365D">
                    <a:lumMod val="40000"/>
                    <a:lumOff val="60000"/>
                  </a:srgbClr>
                </a:solidFill>
                <a:ln w="12700">
                  <a:solidFill>
                    <a:srgbClr val="1F497D"/>
                  </a:solidFill>
                  <a:miter lim="800000"/>
                  <a:headEnd type="none" w="sm" len="sm"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endParaRPr>
                </a:p>
              </p:txBody>
            </p:sp>
            <p:sp>
              <p:nvSpPr>
                <p:cNvPr id="51" name="AutoShape 2068"/>
                <p:cNvSpPr>
                  <a:spLocks noChangeArrowheads="1"/>
                </p:cNvSpPr>
                <p:nvPr/>
              </p:nvSpPr>
              <p:spPr bwMode="auto">
                <a:xfrm>
                  <a:off x="2688" y="3590"/>
                  <a:ext cx="576" cy="336"/>
                </a:xfrm>
                <a:prstGeom prst="rightArrow">
                  <a:avLst>
                    <a:gd name="adj1" fmla="val 50000"/>
                    <a:gd name="adj2" fmla="val 42857"/>
                  </a:avLst>
                </a:prstGeom>
                <a:solidFill>
                  <a:srgbClr val="17365D">
                    <a:lumMod val="40000"/>
                    <a:lumOff val="60000"/>
                  </a:srgbClr>
                </a:solidFill>
                <a:ln w="12700">
                  <a:solidFill>
                    <a:srgbClr val="1F497D"/>
                  </a:solidFill>
                  <a:miter lim="800000"/>
                  <a:headEnd type="none" w="sm" len="sm"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3165952"/>
      </p:ext>
    </p:extLst>
  </p:cSld>
  <p:clrMapOvr>
    <a:masterClrMapping/>
  </p:clrMapOvr>
  <p:transition spd="slow" advClick="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12821"/>
              </p:ext>
            </p:extLst>
          </p:nvPr>
        </p:nvGraphicFramePr>
        <p:xfrm>
          <a:off x="304800" y="1641460"/>
          <a:ext cx="8590420" cy="4657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200" y="-164897"/>
            <a:ext cx="7543800" cy="1450757"/>
          </a:xfrm>
        </p:spPr>
        <p:txBody>
          <a:bodyPr/>
          <a:lstStyle/>
          <a:p>
            <a:r>
              <a:rPr lang="id-ID" dirty="0"/>
              <a:t>SDLC </a:t>
            </a:r>
            <a:r>
              <a:rPr lang="en-US" dirty="0"/>
              <a:t>and Deliverables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745713"/>
      </p:ext>
    </p:extLst>
  </p:cSld>
  <p:clrMapOvr>
    <a:masterClrMapping/>
  </p:clrMapOvr>
  <p:transition spd="slow" advClick="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methodology?</a:t>
            </a:r>
          </a:p>
        </p:txBody>
      </p:sp>
      <p:sp>
        <p:nvSpPr>
          <p:cNvPr id="54275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/>
              <a:t>SDLC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mengimplementasikannya</a:t>
            </a:r>
            <a:r>
              <a:rPr lang="en-US" dirty="0"/>
              <a:t> </a:t>
            </a:r>
            <a:r>
              <a:rPr lang="en-US" dirty="0" err="1"/>
              <a:t>membutuh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pendekatan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/>
              <a:t>Methodology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pendekatan</a:t>
            </a:r>
            <a:r>
              <a:rPr lang="en-US" dirty="0">
                <a:solidFill>
                  <a:srgbClr val="C00000"/>
                </a:solidFill>
              </a:rPr>
              <a:t> formal </a:t>
            </a:r>
            <a:r>
              <a:rPr lang="en-US" dirty="0" err="1">
                <a:solidFill>
                  <a:srgbClr val="C00000"/>
                </a:solidFill>
              </a:rPr>
              <a:t>untuk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mengimplementasikan</a:t>
            </a:r>
            <a:r>
              <a:rPr lang="en-US" dirty="0"/>
              <a:t> SDLC</a:t>
            </a:r>
          </a:p>
          <a:p>
            <a:pPr eaLnBrk="1" hangingPunct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7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Jenis-jenis Perangkat Lunak dan Etika Profesional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Jenis-jenis perangkat lunak meliputi: </a:t>
            </a:r>
          </a:p>
          <a:p>
            <a:r>
              <a:t>- Perangkat Lunak Sistem (Sistem Operasi, driver)</a:t>
            </a:r>
          </a:p>
          <a:p>
            <a:r>
              <a:t>- Perangkat Lunak Aplikasi (perangkat lunak produktivitas, media)</a:t>
            </a:r>
          </a:p>
          <a:p>
            <a:r>
              <a:t>- Perangkat Lunak Pengembang (IDE, Compiler)</a:t>
            </a:r>
          </a:p>
          <a:p>
            <a:r>
              <a:t>Etika Profesional: tanggung jawab memastikan perangkat lunak bebas dari kesalahan fatal, menghormati privasi data, dan mematuhi standar profesi.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Structured Design Methodology</a:t>
            </a:r>
          </a:p>
        </p:txBody>
      </p:sp>
      <p:sp>
        <p:nvSpPr>
          <p:cNvPr id="552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Project </a:t>
            </a:r>
            <a:r>
              <a:rPr lang="en-US" sz="3200" dirty="0" err="1"/>
              <a:t>berjalan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satu</a:t>
            </a:r>
            <a:r>
              <a:rPr lang="en-US" sz="3200" dirty="0"/>
              <a:t> </a:t>
            </a:r>
            <a:r>
              <a:rPr lang="en-US" sz="3200" dirty="0" err="1"/>
              <a:t>tahapan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tahapan</a:t>
            </a:r>
            <a:r>
              <a:rPr lang="en-US" sz="3200" dirty="0"/>
              <a:t> </a:t>
            </a:r>
            <a:r>
              <a:rPr lang="en-US" sz="3200" dirty="0" err="1"/>
              <a:t>selanjutnya</a:t>
            </a:r>
            <a:endParaRPr lang="en-US" sz="3200" dirty="0"/>
          </a:p>
          <a:p>
            <a:pPr eaLnBrk="1" hangingPunct="1"/>
            <a:r>
              <a:rPr lang="en-US" sz="3200" dirty="0" err="1"/>
              <a:t>Umumnya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suatu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tahapan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telah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selesai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sebelum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memulai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tahapan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selanjutnya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3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3076" descr="!01-03W-">
            <a:hlinkClick r:id="rId5" action="ppaction://hlinkfile"/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880" y="1338282"/>
            <a:ext cx="853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-110351"/>
            <a:ext cx="7543800" cy="1450757"/>
          </a:xfrm>
        </p:spPr>
        <p:txBody>
          <a:bodyPr/>
          <a:lstStyle/>
          <a:p>
            <a:r>
              <a:rPr lang="en-US" dirty="0"/>
              <a:t>Waterfall Method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23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Waterfall Method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b="1" dirty="0" err="1"/>
              <a:t>Kelebihan</a:t>
            </a:r>
            <a:endParaRPr lang="en-US" b="1" dirty="0"/>
          </a:p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Mudah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untuk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dipahami</a:t>
            </a:r>
            <a:r>
              <a:rPr lang="en-US" dirty="0"/>
              <a:t>,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Tahapan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dipahami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baik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Kontrol</a:t>
            </a:r>
            <a:r>
              <a:rPr lang="en-US" dirty="0">
                <a:solidFill>
                  <a:srgbClr val="C00000"/>
                </a:solidFill>
              </a:rPr>
              <a:t> management </a:t>
            </a:r>
            <a:r>
              <a:rPr lang="en-US" dirty="0" err="1">
                <a:solidFill>
                  <a:srgbClr val="C00000"/>
                </a:solidFill>
              </a:rPr>
              <a:t>baik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kualitas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lebih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penting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biaya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atau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jadwal</a:t>
            </a:r>
            <a:endParaRPr lang="en-US" sz="3200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err="1"/>
              <a:t>Pengidentifikasian</a:t>
            </a:r>
            <a:r>
              <a:rPr lang="en-US" dirty="0"/>
              <a:t> </a:t>
            </a:r>
            <a:r>
              <a:rPr lang="en-US" i="1" dirty="0"/>
              <a:t>system request </a:t>
            </a:r>
            <a:r>
              <a:rPr lang="en-US" dirty="0"/>
              <a:t>yang lama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(</a:t>
            </a:r>
            <a:r>
              <a:rPr lang="en-US" i="1" dirty="0"/>
              <a:t>programming</a:t>
            </a:r>
            <a:r>
              <a:rPr lang="en-US" dirty="0"/>
              <a:t>), </a:t>
            </a:r>
            <a:r>
              <a:rPr lang="en-US" dirty="0" err="1">
                <a:solidFill>
                  <a:srgbClr val="C00000"/>
                </a:solidFill>
              </a:rPr>
              <a:t>meminimalisasi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perubahan-perubahan</a:t>
            </a:r>
            <a:r>
              <a:rPr lang="en-US" dirty="0">
                <a:solidFill>
                  <a:srgbClr val="C00000"/>
                </a:solidFill>
              </a:rPr>
              <a:t> yang </a:t>
            </a:r>
            <a:r>
              <a:rPr lang="en-US" dirty="0" err="1">
                <a:solidFill>
                  <a:srgbClr val="C00000"/>
                </a:solidFill>
              </a:rPr>
              <a:t>terjadi</a:t>
            </a:r>
            <a:endParaRPr lang="en-US" sz="3200" dirty="0">
              <a:solidFill>
                <a:srgbClr val="C00000"/>
              </a:solidFill>
            </a:endParaRPr>
          </a:p>
          <a:p>
            <a:pPr eaLnBrk="1" hangingPunct="1"/>
            <a:endParaRPr lang="en-US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Waterfall Method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37360"/>
            <a:ext cx="8229600" cy="413003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b="1" dirty="0" err="1"/>
              <a:t>Kekurangan</a:t>
            </a:r>
            <a:endParaRPr lang="en-US" b="1" dirty="0"/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</a:rPr>
              <a:t>Semua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kebutuhan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harus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diketahui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awal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Waktu</a:t>
            </a:r>
            <a:r>
              <a:rPr lang="en-US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 yang lama </a:t>
            </a:r>
            <a:r>
              <a:rPr lang="en-US" dirty="0" err="1">
                <a:ea typeface="Verdana" pitchFamily="34" charset="0"/>
                <a:cs typeface="Verdana" pitchFamily="34" charset="0"/>
              </a:rPr>
              <a:t>antara</a:t>
            </a:r>
            <a:r>
              <a:rPr lang="en-US" dirty="0">
                <a:ea typeface="Verdana" pitchFamily="34" charset="0"/>
                <a:cs typeface="Verdana" pitchFamily="34" charset="0"/>
              </a:rPr>
              <a:t> system proposal </a:t>
            </a:r>
            <a:r>
              <a:rPr lang="en-US" dirty="0" err="1">
                <a:ea typeface="Verdana" pitchFamily="34" charset="0"/>
                <a:cs typeface="Verdana" pitchFamily="34" charset="0"/>
              </a:rPr>
              <a:t>dan</a:t>
            </a:r>
            <a:r>
              <a:rPr 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ea typeface="Verdana" pitchFamily="34" charset="0"/>
                <a:cs typeface="Verdana" pitchFamily="34" charset="0"/>
              </a:rPr>
              <a:t>peyerahan</a:t>
            </a:r>
            <a:r>
              <a:rPr 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ea typeface="Verdana" pitchFamily="34" charset="0"/>
                <a:cs typeface="Verdana" pitchFamily="34" charset="0"/>
              </a:rPr>
              <a:t>sistem</a:t>
            </a:r>
            <a:r>
              <a:rPr lang="en-US" dirty="0">
                <a:ea typeface="Verdana" pitchFamily="34" charset="0"/>
                <a:cs typeface="Verdana" pitchFamily="34" charset="0"/>
              </a:rPr>
              <a:t> </a:t>
            </a:r>
            <a:r>
              <a:rPr lang="en-US" dirty="0" err="1">
                <a:ea typeface="Verdana" pitchFamily="34" charset="0"/>
                <a:cs typeface="Verdana" pitchFamily="34" charset="0"/>
              </a:rPr>
              <a:t>baru</a:t>
            </a:r>
            <a:r>
              <a:rPr lang="en-US" dirty="0"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dirty="0">
                <a:solidFill>
                  <a:srgbClr val="C00000"/>
                </a:solidFill>
              </a:rPr>
              <a:t>Design  </a:t>
            </a:r>
            <a:r>
              <a:rPr lang="en-US" dirty="0" err="1">
                <a:solidFill>
                  <a:srgbClr val="C00000"/>
                </a:solidFill>
              </a:rPr>
              <a:t>harus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spesifik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programming</a:t>
            </a:r>
            <a:endParaRPr lang="en-US" dirty="0">
              <a:ea typeface="Verdana" pitchFamily="34" charset="0"/>
              <a:cs typeface="Verdan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</a:rPr>
              <a:t>Kemungkinannya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kecil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bagi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customer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untuk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dapat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melihat</a:t>
            </a:r>
            <a:r>
              <a:rPr lang="en-US" dirty="0">
                <a:solidFill>
                  <a:srgbClr val="C00000"/>
                </a:solidFill>
              </a:rPr>
              <a:t> preview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dikerjakan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/>
              <a:t>When to use the Waterfall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11680"/>
            <a:ext cx="8153400" cy="41605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</a:rPr>
              <a:t>Kebutuhan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telah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diketahui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baik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</a:rPr>
              <a:t>Definisi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produk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stabil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solidFill>
                  <a:srgbClr val="C00000"/>
                </a:solidFill>
              </a:rPr>
              <a:t>Versi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baru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Development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889760"/>
            <a:ext cx="8229600" cy="420624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lang="en-US" sz="2800" kern="0" dirty="0" err="1">
                <a:latin typeface="+mn-lt"/>
                <a:ea typeface="+mn-ea"/>
              </a:rPr>
              <a:t>Salah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satu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metode</a:t>
            </a:r>
            <a:r>
              <a:rPr lang="en-US" sz="2800" kern="0" dirty="0">
                <a:latin typeface="+mn-lt"/>
                <a:ea typeface="+mn-ea"/>
              </a:rPr>
              <a:t> design </a:t>
            </a:r>
            <a:r>
              <a:rPr lang="en-US" sz="2800" kern="0" dirty="0" err="1">
                <a:latin typeface="+mn-lt"/>
                <a:ea typeface="+mn-ea"/>
              </a:rPr>
              <a:t>struktur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lainnya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adalah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i="1" kern="0" dirty="0">
                <a:latin typeface="+mn-lt"/>
                <a:ea typeface="+mn-ea"/>
              </a:rPr>
              <a:t>Parallel Development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tabLst/>
              <a:defRPr/>
            </a:pPr>
            <a:endParaRPr lang="en-US" sz="2800" kern="0" dirty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8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Seperti</a:t>
            </a: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waterfall model, </a:t>
            </a:r>
            <a:r>
              <a:rPr kumimoji="0" lang="en-US" sz="28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namun</a:t>
            </a: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membaginya</a:t>
            </a: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kepada</a:t>
            </a: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beberapa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sub-sub project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menggabungkannya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tahap</a:t>
            </a:r>
            <a:r>
              <a:rPr kumimoji="0" lang="en-US" sz="2800" b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akhir</a:t>
            </a:r>
            <a:endParaRPr kumimoji="0" lang="en-US" sz="2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Development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737360"/>
            <a:ext cx="8229600" cy="4187175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ea typeface="+mn-ea"/>
              </a:rPr>
              <a:t>Parallel Development </a:t>
            </a:r>
            <a:r>
              <a:rPr lang="en-US" sz="2800" kern="0" dirty="0" err="1">
                <a:latin typeface="+mn-lt"/>
                <a:ea typeface="+mn-ea"/>
              </a:rPr>
              <a:t>mencoba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untuk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mengatasi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masalah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penundaan</a:t>
            </a:r>
            <a:r>
              <a:rPr lang="en-US" sz="2800" kern="0" dirty="0">
                <a:latin typeface="+mn-lt"/>
                <a:ea typeface="+mn-ea"/>
              </a:rPr>
              <a:t> yang lama </a:t>
            </a:r>
            <a:r>
              <a:rPr lang="en-US" sz="2800" kern="0" dirty="0" err="1">
                <a:latin typeface="+mn-lt"/>
                <a:ea typeface="+mn-ea"/>
              </a:rPr>
              <a:t>antara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tahap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analisis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dan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pengiriman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sistem</a:t>
            </a:r>
            <a:r>
              <a:rPr lang="en-US" sz="2800" kern="0" dirty="0">
                <a:latin typeface="+mn-lt"/>
                <a:ea typeface="+mn-ea"/>
              </a:rPr>
              <a:t>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  <a:ea typeface="+mn-ea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  <a:defRPr/>
            </a:pPr>
            <a:r>
              <a:rPr lang="en-US" sz="2800" kern="0" dirty="0" err="1">
                <a:latin typeface="+mn-lt"/>
                <a:ea typeface="+mn-ea"/>
              </a:rPr>
              <a:t>Bukannya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melakukan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desain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dan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implementasi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secara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berurutan</a:t>
            </a:r>
            <a:r>
              <a:rPr lang="en-US" sz="2800" kern="0" dirty="0">
                <a:latin typeface="+mn-lt"/>
                <a:ea typeface="+mn-ea"/>
              </a:rPr>
              <a:t>,</a:t>
            </a:r>
            <a:r>
              <a:rPr lang="en-US" sz="2800" i="1" kern="0" dirty="0">
                <a:latin typeface="+mn-lt"/>
                <a:ea typeface="+mn-ea"/>
              </a:rPr>
              <a:t> Parallel Development </a:t>
            </a:r>
            <a:r>
              <a:rPr lang="en-US" sz="2800" kern="0" dirty="0" err="1">
                <a:latin typeface="+mn-lt"/>
                <a:ea typeface="+mn-ea"/>
              </a:rPr>
              <a:t>melakukan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desain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umum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untuk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seluruh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sistem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dan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kemudian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membagi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proyek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menjadi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serangkaian</a:t>
            </a:r>
            <a:r>
              <a:rPr lang="en-US" sz="2800" kern="0" dirty="0">
                <a:latin typeface="+mn-lt"/>
                <a:ea typeface="+mn-ea"/>
              </a:rPr>
              <a:t> sub </a:t>
            </a:r>
            <a:r>
              <a:rPr lang="en-US" sz="2800" kern="0" dirty="0" err="1">
                <a:latin typeface="+mn-lt"/>
                <a:ea typeface="+mn-ea"/>
              </a:rPr>
              <a:t>proyek</a:t>
            </a:r>
            <a:r>
              <a:rPr lang="en-US" sz="2800" kern="0" dirty="0">
                <a:latin typeface="+mn-lt"/>
                <a:ea typeface="+mn-ea"/>
              </a:rPr>
              <a:t> yang </a:t>
            </a:r>
            <a:r>
              <a:rPr lang="en-US" sz="2800" kern="0" dirty="0" err="1">
                <a:latin typeface="+mn-lt"/>
                <a:ea typeface="+mn-ea"/>
              </a:rPr>
              <a:t>berbeda</a:t>
            </a:r>
            <a:r>
              <a:rPr lang="en-US" sz="2800" kern="0" dirty="0">
                <a:latin typeface="+mn-lt"/>
                <a:ea typeface="+mn-ea"/>
              </a:rPr>
              <a:t> yang </a:t>
            </a:r>
            <a:r>
              <a:rPr lang="en-US" sz="2800" kern="0" dirty="0" err="1">
                <a:latin typeface="+mn-lt"/>
                <a:ea typeface="+mn-ea"/>
              </a:rPr>
              <a:t>dapat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dirancang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dan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implementasi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secara</a:t>
            </a:r>
            <a:r>
              <a:rPr lang="en-US" sz="2800" kern="0" dirty="0">
                <a:latin typeface="+mn-lt"/>
                <a:ea typeface="+mn-ea"/>
              </a:rPr>
              <a:t> </a:t>
            </a:r>
            <a:r>
              <a:rPr lang="en-US" sz="2800" kern="0" dirty="0" err="1">
                <a:latin typeface="+mn-lt"/>
                <a:ea typeface="+mn-ea"/>
              </a:rPr>
              <a:t>paralel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Parallel Development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6" cstate="print"/>
          <a:srcRect b="4662"/>
          <a:stretch/>
        </p:blipFill>
        <p:spPr bwMode="auto">
          <a:xfrm>
            <a:off x="357158" y="1331083"/>
            <a:ext cx="7858180" cy="517330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507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Rapid Application Development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723900" y="1899920"/>
            <a:ext cx="7696200" cy="47926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Phased</a:t>
            </a:r>
            <a:r>
              <a:rPr lang="en-US" sz="3600" dirty="0"/>
              <a:t> development</a:t>
            </a:r>
            <a:endParaRPr lang="id-ID" sz="3600" dirty="0"/>
          </a:p>
          <a:p>
            <a:pPr marL="800100" lvl="1" indent="-280988"/>
            <a:r>
              <a:rPr lang="en-US" sz="2400" dirty="0">
                <a:solidFill>
                  <a:srgbClr val="0070C0"/>
                </a:solidFill>
              </a:rPr>
              <a:t>A series of versions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Prototyping</a:t>
            </a:r>
            <a:endParaRPr lang="id-ID" sz="3600" dirty="0">
              <a:solidFill>
                <a:srgbClr val="C00000"/>
              </a:solidFill>
            </a:endParaRPr>
          </a:p>
          <a:p>
            <a:pPr marL="800100" lvl="1" indent="-280988"/>
            <a:r>
              <a:rPr lang="en-US" sz="2400" dirty="0">
                <a:solidFill>
                  <a:srgbClr val="0070C0"/>
                </a:solidFill>
              </a:rPr>
              <a:t>System prototyping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Throw-away prototyping</a:t>
            </a:r>
            <a:endParaRPr lang="id-ID" sz="3600" dirty="0">
              <a:solidFill>
                <a:srgbClr val="C00000"/>
              </a:solidFill>
            </a:endParaRPr>
          </a:p>
          <a:p>
            <a:pPr marL="800100" lvl="1" indent="-280988"/>
            <a:r>
              <a:rPr lang="en-US" sz="2400" dirty="0">
                <a:solidFill>
                  <a:srgbClr val="0070C0"/>
                </a:solidFill>
              </a:rPr>
              <a:t>Design prototyping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247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Rapid Application Development</a:t>
            </a:r>
          </a:p>
        </p:txBody>
      </p:sp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640080" y="2111156"/>
            <a:ext cx="7467600" cy="4495800"/>
          </a:xfrm>
        </p:spPr>
        <p:txBody>
          <a:bodyPr/>
          <a:lstStyle/>
          <a:p>
            <a:pPr eaLnBrk="1" hangingPunct="1">
              <a:buNone/>
            </a:pPr>
            <a:r>
              <a:rPr lang="en-US" sz="3200" dirty="0"/>
              <a:t>Critical </a:t>
            </a:r>
            <a:r>
              <a:rPr lang="en-US" sz="3200" dirty="0">
                <a:solidFill>
                  <a:srgbClr val="C00000"/>
                </a:solidFill>
              </a:rPr>
              <a:t>elements to speed up </a:t>
            </a:r>
            <a:r>
              <a:rPr lang="en-US" sz="3200" dirty="0"/>
              <a:t>the SDLC:</a:t>
            </a:r>
          </a:p>
          <a:p>
            <a:pPr lvl="1" eaLnBrk="1" hangingPunct="1"/>
            <a:r>
              <a:rPr lang="en-US" sz="2800" dirty="0">
                <a:solidFill>
                  <a:srgbClr val="C00000"/>
                </a:solidFill>
              </a:rPr>
              <a:t>CASE tools</a:t>
            </a:r>
          </a:p>
          <a:p>
            <a:pPr lvl="1" eaLnBrk="1" hangingPunct="1"/>
            <a:r>
              <a:rPr lang="en-US" sz="2800" dirty="0">
                <a:solidFill>
                  <a:srgbClr val="C00000"/>
                </a:solidFill>
              </a:rPr>
              <a:t>Visual programming </a:t>
            </a:r>
            <a:r>
              <a:rPr lang="en-US" sz="2800" dirty="0"/>
              <a:t>languages</a:t>
            </a:r>
          </a:p>
          <a:p>
            <a:pPr lvl="1" eaLnBrk="1" hangingPunct="1"/>
            <a:r>
              <a:rPr lang="en-US" sz="2800" dirty="0"/>
              <a:t>Code </a:t>
            </a:r>
            <a:r>
              <a:rPr lang="en-US" sz="2800" dirty="0">
                <a:solidFill>
                  <a:srgbClr val="C00000"/>
                </a:solidFill>
              </a:rPr>
              <a:t>generators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0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Studi Kasus: Aplikasi Edukasi Stunting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pengembangan</a:t>
            </a:r>
            <a:r>
              <a:rPr dirty="0"/>
              <a:t>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edukasi</a:t>
            </a:r>
            <a:r>
              <a:rPr dirty="0"/>
              <a:t> stunting, </a:t>
            </a:r>
            <a:r>
              <a:rPr dirty="0" err="1"/>
              <a:t>tahapan</a:t>
            </a:r>
            <a:r>
              <a:rPr dirty="0"/>
              <a:t> SDLC </a:t>
            </a:r>
            <a:r>
              <a:rPr dirty="0" err="1"/>
              <a:t>diaplikasikan</a:t>
            </a:r>
            <a:r>
              <a:rPr dirty="0"/>
              <a:t> </a:t>
            </a:r>
            <a:r>
              <a:rPr dirty="0" err="1"/>
              <a:t>sebagai</a:t>
            </a:r>
            <a:r>
              <a:rPr dirty="0"/>
              <a:t> </a:t>
            </a:r>
            <a:r>
              <a:rPr dirty="0" err="1"/>
              <a:t>berikut</a:t>
            </a:r>
            <a:r>
              <a:rPr dirty="0"/>
              <a:t>:</a:t>
            </a:r>
          </a:p>
          <a:p>
            <a:r>
              <a:rPr dirty="0"/>
              <a:t>1. </a:t>
            </a:r>
            <a:r>
              <a:rPr dirty="0" err="1"/>
              <a:t>Perencanaan</a:t>
            </a:r>
            <a:r>
              <a:rPr dirty="0"/>
              <a:t>: </a:t>
            </a:r>
            <a:r>
              <a:rPr dirty="0" err="1"/>
              <a:t>Mengidentifikasi</a:t>
            </a:r>
            <a:r>
              <a:rPr dirty="0"/>
              <a:t> </a:t>
            </a:r>
            <a:r>
              <a:rPr dirty="0" err="1"/>
              <a:t>kebutuhan</a:t>
            </a:r>
            <a:r>
              <a:rPr dirty="0"/>
              <a:t> </a:t>
            </a:r>
            <a:r>
              <a:rPr dirty="0" err="1"/>
              <a:t>edukasi</a:t>
            </a:r>
            <a:r>
              <a:rPr dirty="0"/>
              <a:t> </a:t>
            </a:r>
            <a:r>
              <a:rPr dirty="0" err="1"/>
              <a:t>tentang</a:t>
            </a:r>
            <a:r>
              <a:rPr dirty="0"/>
              <a:t> stunting.</a:t>
            </a:r>
          </a:p>
          <a:p>
            <a:r>
              <a:rPr dirty="0"/>
              <a:t>2. </a:t>
            </a:r>
            <a:r>
              <a:rPr dirty="0" err="1"/>
              <a:t>Analisis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: </a:t>
            </a:r>
            <a:r>
              <a:rPr dirty="0" err="1"/>
              <a:t>Menentukan</a:t>
            </a:r>
            <a:r>
              <a:rPr dirty="0"/>
              <a:t> </a:t>
            </a:r>
            <a:r>
              <a:rPr dirty="0" err="1"/>
              <a:t>fitur</a:t>
            </a:r>
            <a:r>
              <a:rPr dirty="0"/>
              <a:t> </a:t>
            </a:r>
            <a:r>
              <a:rPr dirty="0" err="1"/>
              <a:t>edukatif</a:t>
            </a:r>
            <a:r>
              <a:rPr dirty="0"/>
              <a:t> yang </a:t>
            </a:r>
            <a:r>
              <a:rPr dirty="0" err="1"/>
              <a:t>dibutuhkan</a:t>
            </a:r>
            <a:r>
              <a:rPr dirty="0"/>
              <a:t> </a:t>
            </a:r>
            <a:r>
              <a:rPr dirty="0" err="1"/>
              <a:t>pengguna</a:t>
            </a:r>
            <a:r>
              <a:rPr dirty="0"/>
              <a:t>.</a:t>
            </a:r>
          </a:p>
          <a:p>
            <a:r>
              <a:rPr dirty="0"/>
              <a:t>3. Desain: </a:t>
            </a:r>
            <a:r>
              <a:rPr dirty="0" err="1"/>
              <a:t>Merancang</a:t>
            </a:r>
            <a:r>
              <a:rPr dirty="0"/>
              <a:t> UI/UX </a:t>
            </a:r>
            <a:r>
              <a:rPr dirty="0" err="1"/>
              <a:t>aplikasi</a:t>
            </a:r>
            <a:r>
              <a:rPr dirty="0"/>
              <a:t> yang </a:t>
            </a:r>
            <a:r>
              <a:rPr dirty="0" err="1"/>
              <a:t>mudah</a:t>
            </a:r>
            <a:r>
              <a:rPr dirty="0"/>
              <a:t> </a:t>
            </a:r>
            <a:r>
              <a:rPr dirty="0" err="1"/>
              <a:t>digunakan</a:t>
            </a:r>
            <a:r>
              <a:rPr dirty="0"/>
              <a:t>.</a:t>
            </a:r>
          </a:p>
          <a:p>
            <a:r>
              <a:rPr dirty="0"/>
              <a:t>4. </a:t>
            </a:r>
            <a:r>
              <a:rPr dirty="0" err="1"/>
              <a:t>Pengembangan</a:t>
            </a:r>
            <a:r>
              <a:rPr dirty="0"/>
              <a:t>: </a:t>
            </a:r>
            <a:r>
              <a:rPr dirty="0" err="1"/>
              <a:t>Mengembangkan</a:t>
            </a:r>
            <a:r>
              <a:rPr dirty="0"/>
              <a:t>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sesuai</a:t>
            </a:r>
            <a:r>
              <a:rPr dirty="0"/>
              <a:t> </a:t>
            </a:r>
            <a:r>
              <a:rPr dirty="0" err="1"/>
              <a:t>desain</a:t>
            </a:r>
            <a:r>
              <a:rPr dirty="0"/>
              <a:t>.</a:t>
            </a:r>
          </a:p>
          <a:p>
            <a:r>
              <a:rPr dirty="0"/>
              <a:t>5. </a:t>
            </a:r>
            <a:r>
              <a:rPr dirty="0" err="1"/>
              <a:t>Pengujian</a:t>
            </a:r>
            <a:r>
              <a:rPr dirty="0"/>
              <a:t>: </a:t>
            </a:r>
            <a:r>
              <a:rPr dirty="0" err="1"/>
              <a:t>Melakukan</a:t>
            </a:r>
            <a:r>
              <a:rPr dirty="0"/>
              <a:t> uji </a:t>
            </a:r>
            <a:r>
              <a:rPr dirty="0" err="1"/>
              <a:t>coba</a:t>
            </a:r>
            <a:r>
              <a:rPr dirty="0"/>
              <a:t> </a:t>
            </a:r>
            <a:r>
              <a:rPr dirty="0" err="1"/>
              <a:t>fungsionalitas</a:t>
            </a:r>
            <a:r>
              <a:rPr dirty="0"/>
              <a:t> dan bug.</a:t>
            </a:r>
          </a:p>
          <a:p>
            <a:r>
              <a:rPr dirty="0"/>
              <a:t>6. </a:t>
            </a:r>
            <a:r>
              <a:rPr dirty="0" err="1"/>
              <a:t>Implementasi</a:t>
            </a:r>
            <a:r>
              <a:rPr dirty="0"/>
              <a:t>: </a:t>
            </a:r>
            <a:r>
              <a:rPr dirty="0" err="1"/>
              <a:t>Mendistribusikan</a:t>
            </a:r>
            <a:r>
              <a:rPr dirty="0"/>
              <a:t>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ke</a:t>
            </a:r>
            <a:r>
              <a:rPr dirty="0"/>
              <a:t> </a:t>
            </a:r>
            <a:r>
              <a:rPr dirty="0" err="1"/>
              <a:t>masyarakat</a:t>
            </a:r>
            <a:r>
              <a:rPr dirty="0"/>
              <a:t>.</a:t>
            </a:r>
          </a:p>
          <a:p>
            <a:r>
              <a:rPr dirty="0"/>
              <a:t>7. </a:t>
            </a:r>
            <a:r>
              <a:rPr dirty="0" err="1"/>
              <a:t>Pemeliharaan</a:t>
            </a:r>
            <a:r>
              <a:rPr dirty="0"/>
              <a:t>: </a:t>
            </a:r>
            <a:r>
              <a:rPr dirty="0" err="1"/>
              <a:t>Memperbaiki</a:t>
            </a:r>
            <a:r>
              <a:rPr dirty="0"/>
              <a:t> bug dan </a:t>
            </a:r>
            <a:r>
              <a:rPr dirty="0" err="1"/>
              <a:t>memberikan</a:t>
            </a:r>
            <a:r>
              <a:rPr dirty="0"/>
              <a:t> </a:t>
            </a:r>
            <a:r>
              <a:rPr dirty="0" err="1"/>
              <a:t>pembaruan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7063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pPr eaLnBrk="1" hangingPunct="1"/>
            <a:r>
              <a:rPr lang="en-US" dirty="0"/>
              <a:t>RAD – Phased Development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690880" y="1689736"/>
            <a:ext cx="8001000" cy="4929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err="1">
                <a:solidFill>
                  <a:srgbClr val="C00000"/>
                </a:solidFill>
              </a:rPr>
              <a:t>Memecah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sistem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beberapa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serangkaian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endParaRPr lang="en-US" sz="32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 err="1"/>
              <a:t>Setiap</a:t>
            </a:r>
            <a:r>
              <a:rPr lang="en-US" sz="3200" dirty="0"/>
              <a:t> </a:t>
            </a:r>
            <a:r>
              <a:rPr lang="en-US" sz="3200" dirty="0" err="1"/>
              <a:t>versi</a:t>
            </a:r>
            <a:r>
              <a:rPr lang="en-US" sz="3200" dirty="0"/>
              <a:t> </a:t>
            </a:r>
            <a:r>
              <a:rPr lang="en-US" sz="3200" dirty="0" err="1"/>
              <a:t>memiliki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Analis</a:t>
            </a:r>
            <a:r>
              <a:rPr lang="en-US" sz="3200" dirty="0">
                <a:solidFill>
                  <a:srgbClr val="C00000"/>
                </a:solidFill>
              </a:rPr>
              <a:t>, Design, </a:t>
            </a:r>
            <a:r>
              <a:rPr lang="en-US" sz="3200" dirty="0" err="1">
                <a:solidFill>
                  <a:srgbClr val="C00000"/>
                </a:solidFill>
              </a:rPr>
              <a:t>dan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Implementasi</a:t>
            </a:r>
            <a:endParaRPr lang="en-US" sz="32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>
                <a:solidFill>
                  <a:srgbClr val="C00000"/>
                </a:solidFill>
              </a:rPr>
              <a:t>Output </a:t>
            </a:r>
            <a:r>
              <a:rPr lang="en-US" sz="3200" dirty="0" err="1">
                <a:solidFill>
                  <a:srgbClr val="C00000"/>
                </a:solidFill>
              </a:rPr>
              <a:t>dari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suatu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merupakan</a:t>
            </a:r>
            <a:r>
              <a:rPr lang="en-US" sz="3200" dirty="0">
                <a:solidFill>
                  <a:srgbClr val="C00000"/>
                </a:solidFill>
              </a:rPr>
              <a:t> input </a:t>
            </a:r>
            <a:r>
              <a:rPr lang="en-US" sz="3200" dirty="0" err="1">
                <a:solidFill>
                  <a:srgbClr val="C00000"/>
                </a:solidFill>
              </a:rPr>
              <a:t>untuk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selanjutnya</a:t>
            </a:r>
            <a:endParaRPr lang="en-US" sz="3200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dirty="0" err="1"/>
              <a:t>Tahapan</a:t>
            </a:r>
            <a:r>
              <a:rPr lang="en-US" sz="3200" dirty="0"/>
              <a:t> </a:t>
            </a:r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mengidentifikasi</a:t>
            </a:r>
            <a:r>
              <a:rPr lang="en-US" sz="3200" dirty="0"/>
              <a:t> </a:t>
            </a:r>
            <a:r>
              <a:rPr lang="en-US" sz="3200" dirty="0" err="1"/>
              <a:t>keseluruhan</a:t>
            </a:r>
            <a:r>
              <a:rPr lang="en-US" sz="3200" dirty="0"/>
              <a:t> </a:t>
            </a:r>
            <a:r>
              <a:rPr lang="en-US" sz="3200" dirty="0" err="1"/>
              <a:t>konsep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kemudian</a:t>
            </a:r>
            <a:r>
              <a:rPr lang="en-US" sz="3200" dirty="0"/>
              <a:t> </a:t>
            </a:r>
            <a:r>
              <a:rPr lang="en-US" sz="3200" dirty="0" err="1"/>
              <a:t>mengkategorikan</a:t>
            </a:r>
            <a:r>
              <a:rPr lang="en-US" sz="3200" dirty="0"/>
              <a:t> </a:t>
            </a:r>
            <a:r>
              <a:rPr lang="en-US" sz="3200" dirty="0" err="1"/>
              <a:t>kebutuhan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beberapa</a:t>
            </a:r>
            <a:r>
              <a:rPr lang="en-US" sz="3200" dirty="0"/>
              <a:t> </a:t>
            </a:r>
            <a:r>
              <a:rPr lang="en-US" sz="3200" dirty="0" err="1"/>
              <a:t>versi</a:t>
            </a:r>
            <a:r>
              <a:rPr lang="en-US" sz="3200" dirty="0"/>
              <a:t>.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37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533400" y="285750"/>
            <a:ext cx="7010400" cy="762000"/>
          </a:xfrm>
        </p:spPr>
        <p:txBody>
          <a:bodyPr/>
          <a:lstStyle/>
          <a:p>
            <a:pPr eaLnBrk="1" hangingPunct="1"/>
            <a:r>
              <a:rPr lang="en-US" dirty="0"/>
              <a:t>RAD – Phased Development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772160" y="1668781"/>
            <a:ext cx="8001000" cy="4929187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 err="1">
                <a:solidFill>
                  <a:srgbClr val="C00000"/>
                </a:solidFill>
              </a:rPr>
              <a:t>Kebutuhan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mendasar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penting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dimasukkan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pertama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/>
              <a:t>Tahapan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analisis</a:t>
            </a:r>
            <a:r>
              <a:rPr lang="en-US" sz="3200" dirty="0"/>
              <a:t> </a:t>
            </a:r>
            <a:r>
              <a:rPr lang="en-US" sz="3200" dirty="0" err="1"/>
              <a:t>kemudian</a:t>
            </a:r>
            <a:r>
              <a:rPr lang="en-US" sz="3200" dirty="0"/>
              <a:t> </a:t>
            </a:r>
            <a:r>
              <a:rPr lang="en-US" sz="3200" dirty="0" err="1"/>
              <a:t>memasuki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C00000"/>
                </a:solidFill>
              </a:rPr>
              <a:t>design</a:t>
            </a:r>
            <a:r>
              <a:rPr lang="en-US" sz="3200" dirty="0"/>
              <a:t>, </a:t>
            </a:r>
            <a:r>
              <a:rPr lang="en-US" sz="3200" dirty="0" err="1"/>
              <a:t>dan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implementasi</a:t>
            </a:r>
            <a:r>
              <a:rPr lang="en-US" sz="3200" dirty="0"/>
              <a:t>, </a:t>
            </a:r>
            <a:r>
              <a:rPr lang="en-US" sz="3200" dirty="0" err="1"/>
              <a:t>namun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hanya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pada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kebutuhan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diidentifikasi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pada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pertama</a:t>
            </a:r>
            <a:r>
              <a:rPr lang="en-US" sz="32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pertama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telah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diimplentasikan</a:t>
            </a:r>
            <a:r>
              <a:rPr lang="en-US" sz="3200" dirty="0"/>
              <a:t>, </a:t>
            </a:r>
            <a:r>
              <a:rPr lang="en-US" sz="3200" dirty="0" err="1"/>
              <a:t>pekerjaan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2 </a:t>
            </a:r>
            <a:r>
              <a:rPr lang="en-US" sz="3200" dirty="0" err="1">
                <a:solidFill>
                  <a:srgbClr val="C00000"/>
                </a:solidFill>
              </a:rPr>
              <a:t>dimulai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dengan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tambahan</a:t>
            </a:r>
            <a:r>
              <a:rPr lang="en-US" sz="3200" dirty="0"/>
              <a:t> </a:t>
            </a:r>
            <a:r>
              <a:rPr lang="en-US" sz="3200" dirty="0" err="1"/>
              <a:t>analisis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/>
              <a:t>ide-ide</a:t>
            </a:r>
            <a:r>
              <a:rPr lang="en-US" sz="3200" dirty="0"/>
              <a:t>, </a:t>
            </a:r>
            <a:r>
              <a:rPr lang="en-US" sz="3200" dirty="0" err="1"/>
              <a:t>isu-isu</a:t>
            </a:r>
            <a:r>
              <a:rPr lang="en-US" sz="3200" dirty="0"/>
              <a:t>, </a:t>
            </a:r>
            <a:r>
              <a:rPr lang="en-US" sz="3200" dirty="0" err="1"/>
              <a:t>pelajaran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dari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versi</a:t>
            </a:r>
            <a:r>
              <a:rPr lang="en-US" sz="3200" dirty="0">
                <a:solidFill>
                  <a:srgbClr val="C00000"/>
                </a:solidFill>
              </a:rPr>
              <a:t> 1</a:t>
            </a:r>
            <a:r>
              <a:rPr lang="en-US" sz="3200" dirty="0"/>
              <a:t>, </a:t>
            </a:r>
            <a:r>
              <a:rPr lang="en-US" sz="3200" dirty="0" err="1"/>
              <a:t>versi</a:t>
            </a:r>
            <a:r>
              <a:rPr lang="en-US" sz="3200" dirty="0"/>
              <a:t> 2 </a:t>
            </a:r>
            <a:r>
              <a:rPr lang="en-US" sz="3200" dirty="0" err="1"/>
              <a:t>dimulai</a:t>
            </a:r>
            <a:r>
              <a:rPr lang="en-US" sz="3200" dirty="0"/>
              <a:t>, </a:t>
            </a:r>
            <a:r>
              <a:rPr lang="en-US" sz="3200" dirty="0" err="1"/>
              <a:t>dst</a:t>
            </a: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3200" dirty="0" err="1"/>
              <a:t>Proses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berlanjut</a:t>
            </a:r>
            <a:r>
              <a:rPr lang="en-US" sz="3200" dirty="0"/>
              <a:t> </a:t>
            </a:r>
            <a:r>
              <a:rPr lang="en-US" sz="3200" dirty="0" err="1"/>
              <a:t>sampai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</a:t>
            </a:r>
            <a:r>
              <a:rPr lang="en-US" sz="3200" dirty="0" err="1"/>
              <a:t>selesai</a:t>
            </a:r>
            <a:endParaRPr lang="en-US" sz="3200" dirty="0"/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932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fig29_01_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71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– Phased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Kelebihan</a:t>
            </a:r>
            <a:endParaRPr lang="en-US" b="1" dirty="0"/>
          </a:p>
          <a:p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err="1"/>
              <a:t>Kekurangan</a:t>
            </a:r>
            <a:endParaRPr lang="en-US" b="1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i="1" dirty="0"/>
              <a:t>System requirements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berkembang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tergantung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pandangan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versi</a:t>
            </a:r>
            <a:r>
              <a:rPr lang="en-US" dirty="0">
                <a:solidFill>
                  <a:srgbClr val="C00000"/>
                </a:solidFill>
              </a:rPr>
              <a:t> user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RAD: Prototyping</a:t>
            </a:r>
          </a:p>
        </p:txBody>
      </p:sp>
      <p:sp>
        <p:nvSpPr>
          <p:cNvPr id="65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18160" y="1815134"/>
            <a:ext cx="8153400" cy="485778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 err="1"/>
              <a:t>Memulai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menyediakan</a:t>
            </a:r>
            <a:r>
              <a:rPr lang="en-US" sz="3200" dirty="0"/>
              <a:t> </a:t>
            </a:r>
            <a:r>
              <a:rPr lang="en-US" sz="3200" dirty="0" err="1"/>
              <a:t>fungsi</a:t>
            </a:r>
            <a:r>
              <a:rPr lang="en-US" sz="3200" dirty="0"/>
              <a:t> </a:t>
            </a:r>
            <a:r>
              <a:rPr lang="en-US" sz="3200" dirty="0" err="1"/>
              <a:t>sistem</a:t>
            </a:r>
            <a:r>
              <a:rPr lang="en-US" sz="3200" dirty="0"/>
              <a:t> yang minimal </a:t>
            </a:r>
            <a:r>
              <a:rPr lang="en-US" sz="3200" i="1" dirty="0" err="1">
                <a:solidFill>
                  <a:srgbClr val="0070C0"/>
                </a:solidFill>
              </a:rPr>
              <a:t>minimal</a:t>
            </a:r>
            <a:r>
              <a:rPr lang="en-US" sz="3200" i="1" dirty="0">
                <a:solidFill>
                  <a:srgbClr val="0070C0"/>
                </a:solidFill>
              </a:rPr>
              <a:t> functionality </a:t>
            </a:r>
            <a:r>
              <a:rPr lang="en-US" sz="3200" dirty="0" err="1"/>
              <a:t>disebut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"</a:t>
            </a:r>
            <a:r>
              <a:rPr lang="en-US" sz="3200" i="1" dirty="0">
                <a:solidFill>
                  <a:srgbClr val="C00000"/>
                </a:solidFill>
              </a:rPr>
              <a:t>quick-and-dirty</a:t>
            </a:r>
            <a:r>
              <a:rPr lang="en-US" sz="3200" dirty="0"/>
              <a:t>" </a:t>
            </a:r>
            <a:r>
              <a:rPr lang="en-US" sz="3200" i="1" dirty="0"/>
              <a:t>prototype</a:t>
            </a:r>
            <a:r>
              <a:rPr lang="en-US" sz="32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>
                <a:solidFill>
                  <a:srgbClr val="C00000"/>
                </a:solidFill>
              </a:rPr>
              <a:t>Analisis</a:t>
            </a:r>
            <a:r>
              <a:rPr lang="en-US" sz="3200" dirty="0">
                <a:solidFill>
                  <a:srgbClr val="C00000"/>
                </a:solidFill>
              </a:rPr>
              <a:t>, Design, </a:t>
            </a:r>
            <a:r>
              <a:rPr lang="en-US" sz="3200" dirty="0" err="1">
                <a:solidFill>
                  <a:srgbClr val="C00000"/>
                </a:solidFill>
              </a:rPr>
              <a:t>Implementasi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menghasilkan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i="1" dirty="0">
                <a:solidFill>
                  <a:srgbClr val="C00000"/>
                </a:solidFill>
              </a:rPr>
              <a:t>prototype</a:t>
            </a:r>
            <a:r>
              <a:rPr lang="en-US" sz="3200" dirty="0">
                <a:solidFill>
                  <a:srgbClr val="C00000"/>
                </a:solidFill>
              </a:rPr>
              <a:t>. </a:t>
            </a:r>
            <a:r>
              <a:rPr lang="en-US" sz="3200" dirty="0" err="1"/>
              <a:t>Perbaikan</a:t>
            </a:r>
            <a:r>
              <a:rPr lang="en-US" sz="3200" dirty="0"/>
              <a:t> </a:t>
            </a:r>
            <a:r>
              <a:rPr lang="en-US" sz="3200" i="1" dirty="0"/>
              <a:t>prototype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berulang-ulang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siklus</a:t>
            </a:r>
            <a:r>
              <a:rPr lang="en-US" sz="3200" dirty="0"/>
              <a:t> (</a:t>
            </a:r>
            <a:r>
              <a:rPr lang="en-US" sz="3200" dirty="0" err="1"/>
              <a:t>Analisis</a:t>
            </a:r>
            <a:r>
              <a:rPr lang="en-US" sz="3200" dirty="0"/>
              <a:t>-Design- </a:t>
            </a:r>
            <a:r>
              <a:rPr lang="en-US" sz="3200" dirty="0" err="1"/>
              <a:t>Implementasi</a:t>
            </a:r>
            <a:r>
              <a:rPr lang="en-US" sz="32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err="1">
                <a:solidFill>
                  <a:srgbClr val="C00000"/>
                </a:solidFill>
              </a:rPr>
              <a:t>Berhenti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ketika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i="1" dirty="0">
                <a:solidFill>
                  <a:srgbClr val="C00000"/>
                </a:solidFill>
              </a:rPr>
              <a:t>prototype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merupakan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sebuah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sistem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kerja</a:t>
            </a:r>
            <a:r>
              <a:rPr lang="en-US" sz="3200" dirty="0">
                <a:solidFill>
                  <a:srgbClr val="C00000"/>
                </a:solidFill>
              </a:rPr>
              <a:t> yang </a:t>
            </a:r>
            <a:r>
              <a:rPr lang="en-US" sz="3200" dirty="0" err="1">
                <a:solidFill>
                  <a:srgbClr val="C00000"/>
                </a:solidFill>
              </a:rPr>
              <a:t>lengkap</a:t>
            </a:r>
            <a:r>
              <a:rPr lang="en-US" sz="3200" dirty="0">
                <a:solidFill>
                  <a:srgbClr val="C00000"/>
                </a:solidFill>
              </a:rPr>
              <a:t> (</a:t>
            </a:r>
            <a:r>
              <a:rPr lang="en-US" sz="3200" dirty="0" err="1">
                <a:solidFill>
                  <a:srgbClr val="C00000"/>
                </a:solidFill>
              </a:rPr>
              <a:t>sesuai</a:t>
            </a:r>
            <a:r>
              <a:rPr lang="en-US" sz="3200" dirty="0">
                <a:solidFill>
                  <a:srgbClr val="C00000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2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RAD: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794" y="1846996"/>
            <a:ext cx="8153400" cy="4724400"/>
          </a:xfrm>
        </p:spPr>
        <p:txBody>
          <a:bodyPr>
            <a:normAutofit/>
          </a:bodyPr>
          <a:lstStyle/>
          <a:p>
            <a:r>
              <a:rPr lang="en-US" sz="2700" dirty="0" err="1">
                <a:solidFill>
                  <a:srgbClr val="C00000"/>
                </a:solidFill>
              </a:rPr>
              <a:t>Prototipe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pertama</a:t>
            </a:r>
            <a:r>
              <a:rPr lang="en-US" sz="2700" dirty="0"/>
              <a:t> </a:t>
            </a:r>
            <a:r>
              <a:rPr lang="en-US" sz="2700" dirty="0" err="1"/>
              <a:t>biasanya</a:t>
            </a:r>
            <a:r>
              <a:rPr lang="en-US" sz="2700" dirty="0"/>
              <a:t> </a:t>
            </a:r>
            <a:r>
              <a:rPr lang="en-US" sz="2700" dirty="0" err="1"/>
              <a:t>adalah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C00000"/>
                </a:solidFill>
              </a:rPr>
              <a:t>bagian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pertama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dari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sistem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bahwa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pengguna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akan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menggunakan</a:t>
            </a:r>
            <a:r>
              <a:rPr lang="en-US" sz="2700" dirty="0"/>
              <a:t> </a:t>
            </a:r>
            <a:r>
              <a:rPr lang="en-US" sz="2700" dirty="0" err="1"/>
              <a:t>ini</a:t>
            </a:r>
            <a:endParaRPr lang="en-US" sz="2700" dirty="0"/>
          </a:p>
          <a:p>
            <a:r>
              <a:rPr lang="en-US" sz="2700" dirty="0" err="1"/>
              <a:t>Ini</a:t>
            </a:r>
            <a:r>
              <a:rPr lang="en-US" sz="2700" dirty="0"/>
              <a:t> </a:t>
            </a:r>
            <a:r>
              <a:rPr lang="en-US" sz="2700" dirty="0" err="1"/>
              <a:t>ditunjukkan</a:t>
            </a:r>
            <a:r>
              <a:rPr lang="en-US" sz="2700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C00000"/>
                </a:solidFill>
              </a:rPr>
              <a:t>pengguna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dan</a:t>
            </a:r>
            <a:r>
              <a:rPr lang="en-US" sz="2700" dirty="0">
                <a:solidFill>
                  <a:srgbClr val="C00000"/>
                </a:solidFill>
              </a:rPr>
              <a:t> sponsor </a:t>
            </a:r>
            <a:r>
              <a:rPr lang="en-US" sz="2700" dirty="0" err="1">
                <a:solidFill>
                  <a:srgbClr val="C00000"/>
                </a:solidFill>
              </a:rPr>
              <a:t>proyek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memberikan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komentar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terhadap</a:t>
            </a:r>
            <a:r>
              <a:rPr lang="en-US" sz="2700" dirty="0">
                <a:solidFill>
                  <a:srgbClr val="C00000"/>
                </a:solidFill>
              </a:rPr>
              <a:t> prototype yang </a:t>
            </a:r>
            <a:r>
              <a:rPr lang="en-US" sz="2700" dirty="0" err="1">
                <a:solidFill>
                  <a:srgbClr val="C00000"/>
                </a:solidFill>
              </a:rPr>
              <a:t>dihasilkan</a:t>
            </a:r>
            <a:r>
              <a:rPr lang="en-US" sz="2700" dirty="0"/>
              <a:t>, yang </a:t>
            </a:r>
            <a:r>
              <a:rPr lang="en-US" sz="2700" dirty="0" err="1">
                <a:solidFill>
                  <a:srgbClr val="C00000"/>
                </a:solidFill>
              </a:rPr>
              <a:t>digunakan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untuk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menganalisa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kembali</a:t>
            </a:r>
            <a:r>
              <a:rPr lang="en-US" sz="2700" dirty="0">
                <a:solidFill>
                  <a:srgbClr val="C00000"/>
                </a:solidFill>
              </a:rPr>
              <a:t>, </a:t>
            </a:r>
            <a:r>
              <a:rPr lang="en-US" sz="2700" dirty="0" err="1">
                <a:solidFill>
                  <a:srgbClr val="C00000"/>
                </a:solidFill>
              </a:rPr>
              <a:t>mendesain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ulang</a:t>
            </a:r>
            <a:r>
              <a:rPr lang="en-US" sz="2700" dirty="0">
                <a:solidFill>
                  <a:srgbClr val="C00000"/>
                </a:solidFill>
              </a:rPr>
              <a:t>, </a:t>
            </a:r>
            <a:r>
              <a:rPr lang="en-US" sz="2700" dirty="0" err="1">
                <a:solidFill>
                  <a:srgbClr val="C00000"/>
                </a:solidFill>
              </a:rPr>
              <a:t>dan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melaksanakan</a:t>
            </a:r>
            <a:r>
              <a:rPr lang="en-US" sz="2700" dirty="0">
                <a:solidFill>
                  <a:srgbClr val="C00000"/>
                </a:solidFill>
              </a:rPr>
              <a:t> re-</a:t>
            </a:r>
            <a:r>
              <a:rPr lang="en-US" sz="2700" dirty="0" err="1">
                <a:solidFill>
                  <a:srgbClr val="C00000"/>
                </a:solidFill>
              </a:rPr>
              <a:t>prototipe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kedua</a:t>
            </a:r>
            <a:r>
              <a:rPr lang="en-US" sz="2700" dirty="0"/>
              <a:t> yang </a:t>
            </a:r>
            <a:r>
              <a:rPr lang="en-US" sz="2700" dirty="0" err="1">
                <a:solidFill>
                  <a:srgbClr val="C00000"/>
                </a:solidFill>
              </a:rPr>
              <a:t>menyediakan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beberapa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fitur-fitur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tambahan</a:t>
            </a:r>
            <a:r>
              <a:rPr lang="en-US" sz="2700" dirty="0"/>
              <a:t>.</a:t>
            </a:r>
          </a:p>
          <a:p>
            <a:r>
              <a:rPr lang="en-US" sz="2700" dirty="0" err="1">
                <a:solidFill>
                  <a:srgbClr val="C00000"/>
                </a:solidFill>
              </a:rPr>
              <a:t>Proses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ini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terus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berlanjut</a:t>
            </a:r>
            <a:r>
              <a:rPr lang="en-US" sz="2700" dirty="0"/>
              <a:t> </a:t>
            </a:r>
            <a:r>
              <a:rPr lang="en-US" sz="2700" dirty="0" err="1"/>
              <a:t>dalam</a:t>
            </a:r>
            <a:r>
              <a:rPr lang="en-US" sz="2700" dirty="0"/>
              <a:t> </a:t>
            </a:r>
            <a:r>
              <a:rPr lang="en-US" sz="2700" dirty="0" err="1"/>
              <a:t>siklus</a:t>
            </a:r>
            <a:r>
              <a:rPr lang="en-US" sz="2700" dirty="0"/>
              <a:t> </a:t>
            </a:r>
            <a:r>
              <a:rPr lang="en-US" sz="2700" dirty="0" err="1">
                <a:solidFill>
                  <a:srgbClr val="C00000"/>
                </a:solidFill>
              </a:rPr>
              <a:t>sampai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analis</a:t>
            </a:r>
            <a:r>
              <a:rPr lang="en-US" sz="2700" dirty="0">
                <a:solidFill>
                  <a:srgbClr val="C00000"/>
                </a:solidFill>
              </a:rPr>
              <a:t>, </a:t>
            </a:r>
            <a:r>
              <a:rPr lang="en-US" sz="2700" dirty="0" err="1">
                <a:solidFill>
                  <a:srgbClr val="C00000"/>
                </a:solidFill>
              </a:rPr>
              <a:t>pengguna</a:t>
            </a:r>
            <a:r>
              <a:rPr lang="en-US" sz="2700" dirty="0">
                <a:solidFill>
                  <a:srgbClr val="C00000"/>
                </a:solidFill>
              </a:rPr>
              <a:t>, </a:t>
            </a:r>
            <a:r>
              <a:rPr lang="en-US" sz="2700" dirty="0" err="1">
                <a:solidFill>
                  <a:srgbClr val="C00000"/>
                </a:solidFill>
              </a:rPr>
              <a:t>dan</a:t>
            </a:r>
            <a:r>
              <a:rPr lang="en-US" sz="2700" dirty="0">
                <a:solidFill>
                  <a:srgbClr val="C00000"/>
                </a:solidFill>
              </a:rPr>
              <a:t> sponsor </a:t>
            </a:r>
            <a:r>
              <a:rPr lang="en-US" sz="2700" dirty="0" err="1">
                <a:solidFill>
                  <a:srgbClr val="C00000"/>
                </a:solidFill>
              </a:rPr>
              <a:t>sepakat</a:t>
            </a:r>
            <a:r>
              <a:rPr lang="en-US" sz="2700" dirty="0"/>
              <a:t> </a:t>
            </a:r>
            <a:r>
              <a:rPr lang="en-US" sz="2700" dirty="0" err="1"/>
              <a:t>prototipe</a:t>
            </a:r>
            <a:r>
              <a:rPr lang="en-US" sz="2700" dirty="0"/>
              <a:t> (</a:t>
            </a:r>
            <a:r>
              <a:rPr lang="en-US" sz="2700" dirty="0" err="1"/>
              <a:t>sekarang</a:t>
            </a:r>
            <a:r>
              <a:rPr lang="en-US" sz="2700" dirty="0"/>
              <a:t> </a:t>
            </a:r>
            <a:r>
              <a:rPr lang="en-US" sz="2700" dirty="0" err="1"/>
              <a:t>disebut</a:t>
            </a:r>
            <a:r>
              <a:rPr lang="en-US" sz="2700" dirty="0"/>
              <a:t> </a:t>
            </a:r>
            <a:r>
              <a:rPr lang="en-US" sz="2700" dirty="0" err="1"/>
              <a:t>sistem</a:t>
            </a:r>
            <a:r>
              <a:rPr lang="en-US" sz="2700" dirty="0"/>
              <a:t>) </a:t>
            </a:r>
            <a:r>
              <a:rPr lang="en-US" sz="2700" dirty="0" err="1"/>
              <a:t>diinstal</a:t>
            </a:r>
            <a:r>
              <a:rPr lang="en-US" sz="2700" dirty="0"/>
              <a:t>,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327622"/>
            <a:ext cx="8343928" cy="492077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2960" y="-115779"/>
            <a:ext cx="7543800" cy="1450757"/>
          </a:xfrm>
        </p:spPr>
        <p:txBody>
          <a:bodyPr/>
          <a:lstStyle/>
          <a:p>
            <a:r>
              <a:rPr lang="en-US" dirty="0"/>
              <a:t>RAD: Prototyping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281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RAD: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714464"/>
            <a:ext cx="8001056" cy="5143536"/>
          </a:xfrm>
        </p:spPr>
        <p:txBody>
          <a:bodyPr/>
          <a:lstStyle/>
          <a:p>
            <a:pPr>
              <a:buNone/>
            </a:pPr>
            <a:r>
              <a:rPr lang="en-US" sz="2700" b="1" dirty="0" err="1"/>
              <a:t>Kelebihan</a:t>
            </a:r>
            <a:endParaRPr lang="en-US" sz="2700" b="1" dirty="0"/>
          </a:p>
          <a:p>
            <a:r>
              <a:rPr lang="en-US" sz="2700" dirty="0" err="1"/>
              <a:t>Sangat</a:t>
            </a:r>
            <a:r>
              <a:rPr lang="en-US" sz="2700" dirty="0"/>
              <a:t> </a:t>
            </a:r>
            <a:r>
              <a:rPr lang="en-US" sz="2700" dirty="0" err="1"/>
              <a:t>cepat</a:t>
            </a:r>
            <a:r>
              <a:rPr lang="en-US" sz="2700" dirty="0"/>
              <a:t> </a:t>
            </a:r>
            <a:r>
              <a:rPr lang="en-US" sz="2700" dirty="0" err="1"/>
              <a:t>memberikan</a:t>
            </a:r>
            <a:r>
              <a:rPr lang="en-US" sz="2700" dirty="0"/>
              <a:t> </a:t>
            </a:r>
            <a:r>
              <a:rPr lang="en-US" sz="2700" dirty="0" err="1"/>
              <a:t>sistem</a:t>
            </a:r>
            <a:r>
              <a:rPr lang="en-US" sz="2700" dirty="0"/>
              <a:t> </a:t>
            </a:r>
            <a:r>
              <a:rPr lang="en-US" sz="2700" dirty="0" err="1"/>
              <a:t>bagi</a:t>
            </a:r>
            <a:r>
              <a:rPr lang="en-US" sz="2700" dirty="0"/>
              <a:t> </a:t>
            </a:r>
            <a:r>
              <a:rPr lang="en-US" sz="2700" dirty="0" err="1"/>
              <a:t>pengguna</a:t>
            </a:r>
            <a:r>
              <a:rPr lang="en-US" sz="2700" dirty="0"/>
              <a:t>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berinteraksi</a:t>
            </a:r>
            <a:r>
              <a:rPr lang="en-US" sz="2700" dirty="0"/>
              <a:t> (</a:t>
            </a:r>
            <a:r>
              <a:rPr lang="en-US" sz="2700" dirty="0" err="1"/>
              <a:t>bahkan</a:t>
            </a:r>
            <a:r>
              <a:rPr lang="en-US" sz="2700" dirty="0"/>
              <a:t> </a:t>
            </a:r>
            <a:r>
              <a:rPr lang="en-US" sz="2700" dirty="0" err="1"/>
              <a:t>jika</a:t>
            </a:r>
            <a:r>
              <a:rPr lang="en-US" sz="2700" dirty="0"/>
              <a:t> </a:t>
            </a:r>
            <a:r>
              <a:rPr lang="en-US" sz="2700" dirty="0" err="1"/>
              <a:t>organisasi</a:t>
            </a:r>
            <a:r>
              <a:rPr lang="en-US" sz="2700" dirty="0"/>
              <a:t>  </a:t>
            </a:r>
            <a:r>
              <a:rPr lang="en-US" sz="2700" dirty="0" err="1"/>
              <a:t>itu</a:t>
            </a:r>
            <a:r>
              <a:rPr lang="en-US" sz="2700" dirty="0"/>
              <a:t> </a:t>
            </a:r>
            <a:r>
              <a:rPr lang="en-US" sz="2700" dirty="0" err="1"/>
              <a:t>tidak</a:t>
            </a:r>
            <a:r>
              <a:rPr lang="en-US" sz="2700" dirty="0"/>
              <a:t> </a:t>
            </a:r>
            <a:r>
              <a:rPr lang="en-US" sz="2700" dirty="0" err="1"/>
              <a:t>siap</a:t>
            </a:r>
            <a:r>
              <a:rPr lang="en-US" sz="2700" dirty="0"/>
              <a:t>/</a:t>
            </a:r>
            <a:r>
              <a:rPr lang="en-US" sz="2700" dirty="0" err="1"/>
              <a:t>tidak</a:t>
            </a:r>
            <a:r>
              <a:rPr lang="en-US" sz="2700" dirty="0"/>
              <a:t> </a:t>
            </a:r>
            <a:r>
              <a:rPr lang="en-US" sz="2700" dirty="0" err="1"/>
              <a:t>memiliki</a:t>
            </a:r>
            <a:r>
              <a:rPr lang="en-US" sz="2700" dirty="0"/>
              <a:t> </a:t>
            </a:r>
            <a:r>
              <a:rPr lang="en-US" sz="2700" dirty="0" err="1"/>
              <a:t>gambaran</a:t>
            </a:r>
            <a:r>
              <a:rPr lang="en-US" sz="2700" dirty="0"/>
              <a:t>)</a:t>
            </a:r>
          </a:p>
          <a:p>
            <a:r>
              <a:rPr lang="en-US" sz="2700" i="1" dirty="0"/>
              <a:t>Prototyping </a:t>
            </a:r>
            <a:r>
              <a:rPr lang="en-US" sz="2700" dirty="0" err="1"/>
              <a:t>meyakinkan</a:t>
            </a:r>
            <a:r>
              <a:rPr lang="en-US" sz="2700" dirty="0"/>
              <a:t> </a:t>
            </a:r>
            <a:r>
              <a:rPr lang="en-US" sz="2700" dirty="0" err="1"/>
              <a:t>klien</a:t>
            </a:r>
            <a:r>
              <a:rPr lang="en-US" sz="2700" dirty="0"/>
              <a:t> </a:t>
            </a:r>
            <a:r>
              <a:rPr lang="en-US" sz="2700" dirty="0" err="1"/>
              <a:t>bahwa</a:t>
            </a:r>
            <a:r>
              <a:rPr lang="en-US" sz="2700" dirty="0"/>
              <a:t> </a:t>
            </a:r>
            <a:r>
              <a:rPr lang="en-US" sz="2700" dirty="0" err="1"/>
              <a:t>tim</a:t>
            </a:r>
            <a:r>
              <a:rPr lang="en-US" sz="2700" dirty="0"/>
              <a:t> </a:t>
            </a:r>
            <a:r>
              <a:rPr lang="en-US" sz="2700" dirty="0" err="1"/>
              <a:t>proyek</a:t>
            </a:r>
            <a:r>
              <a:rPr lang="en-US" sz="2700" dirty="0"/>
              <a:t> </a:t>
            </a:r>
            <a:r>
              <a:rPr lang="en-US" sz="2700" dirty="0" err="1"/>
              <a:t>bekerja</a:t>
            </a:r>
            <a:r>
              <a:rPr lang="en-US" sz="2700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/>
              <a:t>baik</a:t>
            </a:r>
            <a:r>
              <a:rPr lang="en-US" sz="2700" dirty="0"/>
              <a:t> (</a:t>
            </a:r>
            <a:r>
              <a:rPr lang="en-US" sz="2700" dirty="0" err="1"/>
              <a:t>tidak</a:t>
            </a:r>
            <a:r>
              <a:rPr lang="en-US" sz="2700" dirty="0"/>
              <a:t> </a:t>
            </a:r>
            <a:r>
              <a:rPr lang="en-US" sz="2700" dirty="0" err="1"/>
              <a:t>ada</a:t>
            </a:r>
            <a:r>
              <a:rPr lang="en-US" sz="2700" dirty="0"/>
              <a:t> </a:t>
            </a:r>
            <a:r>
              <a:rPr lang="en-US" sz="2700" dirty="0" err="1"/>
              <a:t>penundaan</a:t>
            </a:r>
            <a:r>
              <a:rPr lang="en-US" sz="2700" dirty="0"/>
              <a:t> yang lama </a:t>
            </a:r>
            <a:r>
              <a:rPr lang="en-US" sz="2700" dirty="0" err="1"/>
              <a:t>di</a:t>
            </a:r>
            <a:r>
              <a:rPr lang="en-US" sz="2700" dirty="0"/>
              <a:t> </a:t>
            </a:r>
            <a:r>
              <a:rPr lang="en-US" sz="2700" dirty="0" err="1"/>
              <a:t>mana</a:t>
            </a:r>
            <a:r>
              <a:rPr lang="en-US" sz="2700" dirty="0"/>
              <a:t> </a:t>
            </a:r>
            <a:r>
              <a:rPr lang="en-US" sz="2700" dirty="0" err="1"/>
              <a:t>pengguna</a:t>
            </a:r>
            <a:r>
              <a:rPr lang="en-US" sz="2700" dirty="0"/>
              <a:t> </a:t>
            </a:r>
            <a:r>
              <a:rPr lang="en-US" sz="2700" dirty="0" err="1"/>
              <a:t>melihat</a:t>
            </a:r>
            <a:r>
              <a:rPr lang="en-US" sz="2700" dirty="0"/>
              <a:t> </a:t>
            </a:r>
            <a:r>
              <a:rPr lang="en-US" sz="2700" dirty="0" err="1"/>
              <a:t>kemajuan</a:t>
            </a:r>
            <a:r>
              <a:rPr lang="en-US" sz="2700" dirty="0"/>
              <a:t>), </a:t>
            </a:r>
          </a:p>
          <a:p>
            <a:r>
              <a:rPr lang="en-US" sz="2700" i="1" dirty="0"/>
              <a:t>Prototyping</a:t>
            </a:r>
            <a:r>
              <a:rPr lang="en-US" sz="2700" dirty="0"/>
              <a:t> </a:t>
            </a:r>
            <a:r>
              <a:rPr lang="en-US" sz="2700" dirty="0" err="1"/>
              <a:t>membantu</a:t>
            </a:r>
            <a:r>
              <a:rPr lang="en-US" sz="2700" dirty="0"/>
              <a:t> </a:t>
            </a:r>
            <a:r>
              <a:rPr lang="en-US" sz="2700" dirty="0" err="1"/>
              <a:t>lebih</a:t>
            </a:r>
            <a:r>
              <a:rPr lang="en-US" sz="2700" dirty="0"/>
              <a:t> </a:t>
            </a:r>
            <a:r>
              <a:rPr lang="en-US" sz="2700" dirty="0" err="1"/>
              <a:t>cepat</a:t>
            </a:r>
            <a:r>
              <a:rPr lang="en-US" sz="2700" dirty="0"/>
              <a:t> </a:t>
            </a:r>
            <a:r>
              <a:rPr lang="en-US" sz="2700" dirty="0" err="1"/>
              <a:t>memperbaiki</a:t>
            </a:r>
            <a:r>
              <a:rPr lang="en-US" sz="2700" dirty="0"/>
              <a:t> </a:t>
            </a:r>
            <a:r>
              <a:rPr lang="en-US" sz="2700" dirty="0" err="1"/>
              <a:t>persyaratan</a:t>
            </a:r>
            <a:r>
              <a:rPr lang="en-US" sz="2700" dirty="0"/>
              <a:t> </a:t>
            </a:r>
            <a:r>
              <a:rPr lang="en-US" sz="2700" dirty="0" err="1"/>
              <a:t>nyata</a:t>
            </a:r>
            <a:r>
              <a:rPr lang="en-US" sz="2700" dirty="0"/>
              <a:t> (</a:t>
            </a:r>
            <a:r>
              <a:rPr lang="en-US" sz="2700" dirty="0" err="1"/>
              <a:t>pengguna</a:t>
            </a:r>
            <a:r>
              <a:rPr lang="en-US" sz="2700" dirty="0"/>
              <a:t> </a:t>
            </a:r>
            <a:r>
              <a:rPr lang="en-US" sz="2700" dirty="0" err="1"/>
              <a:t>dapat</a:t>
            </a:r>
            <a:r>
              <a:rPr lang="en-US" sz="2700" dirty="0"/>
              <a:t> </a:t>
            </a:r>
            <a:r>
              <a:rPr lang="en-US" sz="2700" dirty="0" err="1"/>
              <a:t>berinteraksi</a:t>
            </a:r>
            <a:r>
              <a:rPr lang="en-US" sz="2700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/>
              <a:t>prototipe</a:t>
            </a:r>
            <a:r>
              <a:rPr lang="en-US" sz="2700" dirty="0"/>
              <a:t>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lebih</a:t>
            </a:r>
            <a:r>
              <a:rPr lang="en-US" sz="2700" dirty="0"/>
              <a:t> </a:t>
            </a:r>
            <a:r>
              <a:rPr lang="en-US" sz="2700" dirty="0" err="1"/>
              <a:t>memahami</a:t>
            </a:r>
            <a:r>
              <a:rPr lang="en-US" sz="2700" dirty="0"/>
              <a:t> </a:t>
            </a:r>
            <a:r>
              <a:rPr lang="en-US" sz="2700" dirty="0" err="1"/>
              <a:t>apa</a:t>
            </a:r>
            <a:r>
              <a:rPr lang="en-US" sz="2700" dirty="0"/>
              <a:t> yang </a:t>
            </a:r>
            <a:r>
              <a:rPr lang="en-US" sz="2700" dirty="0" err="1"/>
              <a:t>bisa</a:t>
            </a:r>
            <a:r>
              <a:rPr lang="en-US" sz="2700" dirty="0"/>
              <a:t> </a:t>
            </a:r>
            <a:r>
              <a:rPr lang="en-US" sz="2700" dirty="0" err="1"/>
              <a:t>dan</a:t>
            </a:r>
            <a:r>
              <a:rPr lang="en-US" sz="2700" dirty="0"/>
              <a:t> </a:t>
            </a:r>
            <a:r>
              <a:rPr lang="en-US" sz="2700" dirty="0" err="1"/>
              <a:t>tidak</a:t>
            </a:r>
            <a:r>
              <a:rPr lang="en-US" sz="2700" dirty="0"/>
              <a:t> </a:t>
            </a:r>
            <a:r>
              <a:rPr lang="en-US" sz="2700" dirty="0" err="1"/>
              <a:t>bisa</a:t>
            </a:r>
            <a:r>
              <a:rPr lang="en-US" sz="2700" dirty="0"/>
              <a:t> </a:t>
            </a:r>
            <a:r>
              <a:rPr lang="en-US" sz="2700" dirty="0" err="1"/>
              <a:t>lakukan</a:t>
            </a:r>
            <a:r>
              <a:rPr lang="en-US" sz="2700" dirty="0"/>
              <a:t>).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RAD: 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28" y="1857340"/>
            <a:ext cx="8153400" cy="5000660"/>
          </a:xfrm>
        </p:spPr>
        <p:txBody>
          <a:bodyPr/>
          <a:lstStyle/>
          <a:p>
            <a:pPr>
              <a:buNone/>
            </a:pPr>
            <a:r>
              <a:rPr lang="en-US" sz="2700" b="1" dirty="0" err="1"/>
              <a:t>Kekurangan</a:t>
            </a:r>
            <a:endParaRPr lang="en-US" sz="2700" b="1" dirty="0"/>
          </a:p>
          <a:p>
            <a:r>
              <a:rPr lang="en-US" sz="2700" dirty="0" err="1"/>
              <a:t>Sistem</a:t>
            </a:r>
            <a:r>
              <a:rPr lang="en-US" sz="2700" dirty="0"/>
              <a:t> </a:t>
            </a:r>
            <a:r>
              <a:rPr lang="en-US" sz="2700" dirty="0" err="1"/>
              <a:t>rilis</a:t>
            </a:r>
            <a:r>
              <a:rPr lang="en-US" sz="2700" dirty="0"/>
              <a:t> yang </a:t>
            </a:r>
            <a:r>
              <a:rPr lang="en-US" sz="2700" dirty="0" err="1"/>
              <a:t>cepat</a:t>
            </a:r>
            <a:r>
              <a:rPr lang="en-US" sz="2700" dirty="0"/>
              <a:t> </a:t>
            </a:r>
            <a:r>
              <a:rPr lang="en-US" sz="2700" dirty="0" err="1"/>
              <a:t>memiliki</a:t>
            </a:r>
            <a:r>
              <a:rPr lang="en-US" sz="2700" dirty="0"/>
              <a:t> </a:t>
            </a:r>
            <a:r>
              <a:rPr lang="en-US" sz="2700" dirty="0" err="1"/>
              <a:t>tantangan</a:t>
            </a:r>
            <a:r>
              <a:rPr lang="en-US" sz="2700" dirty="0"/>
              <a:t>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mencoba</a:t>
            </a:r>
            <a:r>
              <a:rPr lang="en-US" sz="2700" dirty="0"/>
              <a:t> </a:t>
            </a:r>
            <a:r>
              <a:rPr lang="en-US" sz="2700" dirty="0" err="1"/>
              <a:t>melakukan</a:t>
            </a:r>
            <a:r>
              <a:rPr lang="en-US" sz="2700" dirty="0"/>
              <a:t> </a:t>
            </a:r>
            <a:r>
              <a:rPr lang="en-US" sz="2700" dirty="0" err="1"/>
              <a:t>dengan</a:t>
            </a:r>
            <a:r>
              <a:rPr lang="en-US" sz="2700" dirty="0"/>
              <a:t> </a:t>
            </a:r>
            <a:r>
              <a:rPr lang="en-US" sz="2700" dirty="0" err="1"/>
              <a:t>hati-hati</a:t>
            </a:r>
            <a:r>
              <a:rPr lang="en-US" sz="2700" dirty="0"/>
              <a:t> </a:t>
            </a:r>
            <a:r>
              <a:rPr lang="en-US" sz="2700" dirty="0" err="1"/>
              <a:t>pada</a:t>
            </a:r>
            <a:r>
              <a:rPr lang="en-US" sz="2700" dirty="0"/>
              <a:t> </a:t>
            </a:r>
            <a:r>
              <a:rPr lang="en-US" sz="2700" dirty="0" err="1"/>
              <a:t>fase</a:t>
            </a:r>
            <a:r>
              <a:rPr lang="en-US" sz="2700" dirty="0"/>
              <a:t> </a:t>
            </a:r>
            <a:r>
              <a:rPr lang="en-US" sz="2700" dirty="0" err="1"/>
              <a:t>analisis</a:t>
            </a:r>
            <a:r>
              <a:rPr lang="en-US" sz="2700" dirty="0"/>
              <a:t>. </a:t>
            </a:r>
          </a:p>
          <a:p>
            <a:r>
              <a:rPr lang="en-US" sz="2700" dirty="0"/>
              <a:t>Hal </a:t>
            </a:r>
            <a:r>
              <a:rPr lang="en-US" sz="2700" dirty="0" err="1"/>
              <a:t>ini</a:t>
            </a:r>
            <a:r>
              <a:rPr lang="en-US" sz="2700" dirty="0"/>
              <a:t> </a:t>
            </a:r>
            <a:r>
              <a:rPr lang="en-US" sz="2700" dirty="0" err="1"/>
              <a:t>dapat</a:t>
            </a:r>
            <a:r>
              <a:rPr lang="en-US" sz="2700" dirty="0"/>
              <a:t> </a:t>
            </a:r>
            <a:r>
              <a:rPr lang="en-US" sz="2700" dirty="0" err="1"/>
              <a:t>menyebabkan</a:t>
            </a:r>
            <a:r>
              <a:rPr lang="en-US" sz="2700" dirty="0"/>
              <a:t> </a:t>
            </a:r>
            <a:r>
              <a:rPr lang="en-US" sz="2700" dirty="0" err="1"/>
              <a:t>masalah</a:t>
            </a:r>
            <a:r>
              <a:rPr lang="en-US" sz="2700" dirty="0"/>
              <a:t> </a:t>
            </a:r>
            <a:r>
              <a:rPr lang="en-US" sz="2700" dirty="0" err="1"/>
              <a:t>dalam</a:t>
            </a:r>
            <a:r>
              <a:rPr lang="en-US" sz="2700" dirty="0"/>
              <a:t> </a:t>
            </a:r>
            <a:r>
              <a:rPr lang="en-US" sz="2700" dirty="0" err="1"/>
              <a:t>pengembangan</a:t>
            </a:r>
            <a:r>
              <a:rPr lang="en-US" sz="2700" dirty="0"/>
              <a:t> </a:t>
            </a:r>
            <a:r>
              <a:rPr lang="en-US" sz="2700" dirty="0" err="1"/>
              <a:t>sistem</a:t>
            </a:r>
            <a:r>
              <a:rPr lang="en-US" sz="2700" dirty="0"/>
              <a:t> yang </a:t>
            </a:r>
            <a:r>
              <a:rPr lang="en-US" sz="2700" dirty="0" err="1"/>
              <a:t>kompleks</a:t>
            </a:r>
            <a:r>
              <a:rPr lang="en-US" sz="2700" dirty="0"/>
              <a:t> </a:t>
            </a:r>
            <a:r>
              <a:rPr lang="en-US" sz="2700" dirty="0" err="1"/>
              <a:t>karena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isu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dan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permasalahan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mendasar</a:t>
            </a:r>
            <a:r>
              <a:rPr lang="en-US" sz="2700" dirty="0">
                <a:solidFill>
                  <a:srgbClr val="C00000"/>
                </a:solidFill>
              </a:rPr>
              <a:t> yang </a:t>
            </a:r>
            <a:r>
              <a:rPr lang="en-US" sz="2700" dirty="0" err="1">
                <a:solidFill>
                  <a:srgbClr val="C00000"/>
                </a:solidFill>
              </a:rPr>
              <a:t>tidak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diakui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dengan</a:t>
            </a:r>
            <a:r>
              <a:rPr lang="en-US" sz="2700" dirty="0">
                <a:solidFill>
                  <a:srgbClr val="C00000"/>
                </a:solidFill>
              </a:rPr>
              <a:t> </a:t>
            </a:r>
            <a:r>
              <a:rPr lang="en-US" sz="2700" dirty="0" err="1">
                <a:solidFill>
                  <a:srgbClr val="C00000"/>
                </a:solidFill>
              </a:rPr>
              <a:t>baik</a:t>
            </a:r>
            <a:r>
              <a:rPr lang="en-US" sz="2700" dirty="0"/>
              <a:t> </a:t>
            </a:r>
            <a:r>
              <a:rPr lang="en-US" sz="2700" dirty="0" err="1"/>
              <a:t>sampai</a:t>
            </a:r>
            <a:r>
              <a:rPr lang="en-US" sz="2700" dirty="0"/>
              <a:t> </a:t>
            </a:r>
            <a:r>
              <a:rPr lang="en-US" sz="2700" dirty="0" err="1"/>
              <a:t>ke</a:t>
            </a:r>
            <a:r>
              <a:rPr lang="en-US" sz="2700" dirty="0"/>
              <a:t> </a:t>
            </a:r>
            <a:r>
              <a:rPr lang="en-US" sz="2700" dirty="0" err="1"/>
              <a:t>dalam</a:t>
            </a:r>
            <a:r>
              <a:rPr lang="en-US" sz="2700" dirty="0"/>
              <a:t> </a:t>
            </a:r>
            <a:r>
              <a:rPr lang="en-US" sz="2700" dirty="0" err="1"/>
              <a:t>proses</a:t>
            </a:r>
            <a:r>
              <a:rPr lang="en-US" sz="2700" dirty="0"/>
              <a:t> </a:t>
            </a:r>
            <a:r>
              <a:rPr lang="en-US" sz="2700" dirty="0" err="1"/>
              <a:t>pembangunan</a:t>
            </a:r>
            <a:endParaRPr lang="en-US" sz="27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RAD: Throw-Away Prototyping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28596" y="1762745"/>
            <a:ext cx="8115300" cy="4433902"/>
          </a:xfrm>
        </p:spPr>
        <p:txBody>
          <a:bodyPr/>
          <a:lstStyle/>
          <a:p>
            <a:pPr eaLnBrk="1" hangingPunct="1"/>
            <a:r>
              <a:rPr lang="en-US" i="1" dirty="0"/>
              <a:t>Throw-Away prototyping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prototyping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prototyping </a:t>
            </a:r>
            <a:r>
              <a:rPr lang="en-US" dirty="0" err="1"/>
              <a:t>sebelumnya</a:t>
            </a:r>
            <a:endParaRPr lang="en-US" dirty="0"/>
          </a:p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Melakukan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analisis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secara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menyeluruh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&amp;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ide-ide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 </a:t>
            </a:r>
            <a:r>
              <a:rPr lang="en-US" dirty="0" err="1"/>
              <a:t>diujicobakan</a:t>
            </a:r>
            <a:r>
              <a:rPr lang="en-US" dirty="0"/>
              <a:t>/</a:t>
            </a:r>
            <a:r>
              <a:rPr lang="en-US" dirty="0" err="1"/>
              <a:t>diselesaikan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menganalisa</a:t>
            </a:r>
            <a:r>
              <a:rPr lang="en-US" dirty="0"/>
              <a:t>, </a:t>
            </a:r>
            <a:r>
              <a:rPr lang="en-US" dirty="0" err="1"/>
              <a:t>mendesign</a:t>
            </a:r>
            <a:r>
              <a:rPr lang="en-US" dirty="0"/>
              <a:t>, &amp;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prototype</a:t>
            </a:r>
            <a:r>
              <a:rPr lang="en-US" dirty="0"/>
              <a:t> (yang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i="1" dirty="0"/>
              <a:t>design prototype</a:t>
            </a:r>
            <a:r>
              <a:rPr lang="en-US" dirty="0"/>
              <a:t>) 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</a:rPr>
              <a:t>Yang </a:t>
            </a:r>
            <a:r>
              <a:rPr lang="en-US" dirty="0" err="1">
                <a:solidFill>
                  <a:srgbClr val="C00000"/>
                </a:solidFill>
              </a:rPr>
              <a:t>dibangun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merupakan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fitur</a:t>
            </a:r>
            <a:r>
              <a:rPr lang="en-US" dirty="0">
                <a:solidFill>
                  <a:srgbClr val="C00000"/>
                </a:solidFill>
              </a:rPr>
              <a:t> yang </a:t>
            </a:r>
            <a:r>
              <a:rPr lang="en-US" dirty="0" err="1">
                <a:solidFill>
                  <a:srgbClr val="C00000"/>
                </a:solidFill>
              </a:rPr>
              <a:t>blm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dipahami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dengan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jelas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5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E7169-8AD5-D0A8-8199-0B2D5BA7F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86BE-A6BF-404D-3379-DF6EA736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Praktik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63C7-94E5-417F-5F71-44145016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100" b="1" dirty="0" err="1"/>
              <a:t>Silahkan</a:t>
            </a:r>
            <a:r>
              <a:rPr lang="en-US" sz="4100" b="1" dirty="0"/>
              <a:t> </a:t>
            </a:r>
            <a:r>
              <a:rPr lang="en-US" sz="4100" b="1" dirty="0" err="1"/>
              <a:t>gunakan</a:t>
            </a:r>
            <a:r>
              <a:rPr lang="en-US" sz="4100" b="1" dirty="0"/>
              <a:t> </a:t>
            </a:r>
            <a:r>
              <a:rPr lang="en-US" sz="4100" b="1" dirty="0" err="1"/>
              <a:t>tema</a:t>
            </a:r>
            <a:r>
              <a:rPr lang="en-US" sz="4100" b="1" dirty="0"/>
              <a:t> yang </a:t>
            </a:r>
            <a:r>
              <a:rPr lang="en-US" sz="4100" b="1" dirty="0" err="1"/>
              <a:t>berkaitan</a:t>
            </a:r>
            <a:r>
              <a:rPr lang="en-US" sz="4100" b="1" dirty="0"/>
              <a:t> </a:t>
            </a:r>
            <a:r>
              <a:rPr lang="en-US" sz="4100" b="1" dirty="0" err="1"/>
              <a:t>aplikasi</a:t>
            </a:r>
            <a:r>
              <a:rPr lang="en-US" sz="4100" b="1" dirty="0"/>
              <a:t> di </a:t>
            </a:r>
            <a:r>
              <a:rPr lang="en-US" sz="4100" b="1" dirty="0" err="1"/>
              <a:t>bidang</a:t>
            </a:r>
            <a:r>
              <a:rPr lang="en-US" sz="4100" b="1" dirty="0"/>
              <a:t> KESEHATAN</a:t>
            </a:r>
            <a:endParaRPr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RAD: Throw-Away Prototyping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71500" y="1976422"/>
            <a:ext cx="8115300" cy="5357850"/>
          </a:xfrm>
        </p:spPr>
        <p:txBody>
          <a:bodyPr/>
          <a:lstStyle/>
          <a:p>
            <a:pPr eaLnBrk="1" hangingPunct="1"/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sepenuhnya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i="1" dirty="0"/>
              <a:t>entry order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. </a:t>
            </a:r>
          </a:p>
          <a:p>
            <a:pPr eaLnBrk="1" hangingPunct="1"/>
            <a:r>
              <a:rPr lang="en-US" dirty="0"/>
              <a:t>Tim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HTML yang </a:t>
            </a:r>
            <a:r>
              <a:rPr lang="en-US" dirty="0" err="1"/>
              <a:t>diperlihatkan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menginginkan</a:t>
            </a:r>
            <a:r>
              <a:rPr lang="en-US" dirty="0"/>
              <a:t> program </a:t>
            </a:r>
            <a:r>
              <a:rPr lang="en-US" dirty="0" err="1"/>
              <a:t>canggih</a:t>
            </a:r>
            <a:r>
              <a:rPr lang="en-US" dirty="0"/>
              <a:t>,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contoh</a:t>
            </a:r>
            <a:r>
              <a:rPr lang="en-US" dirty="0"/>
              <a:t> (</a:t>
            </a:r>
            <a:r>
              <a:rPr lang="en-US" i="1" dirty="0"/>
              <a:t>sample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5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RAD: Throw-Away Prototyping</a:t>
            </a:r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71500" y="1744333"/>
            <a:ext cx="8115300" cy="4219588"/>
          </a:xfrm>
        </p:spPr>
        <p:txBody>
          <a:bodyPr/>
          <a:lstStyle/>
          <a:p>
            <a:pPr eaLnBrk="1" hangingPunct="1"/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hanyalah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design prototype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rancangan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bukan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bagian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dari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produk</a:t>
            </a:r>
            <a:endParaRPr lang="en-US" dirty="0">
              <a:solidFill>
                <a:srgbClr val="C00000"/>
              </a:solidFill>
            </a:endParaRPr>
          </a:p>
          <a:p>
            <a:pPr eaLnBrk="1" hangingPunct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design prototype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eaLnBrk="1" hangingPunct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i="1" dirty="0"/>
              <a:t>design prototype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&amp;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i="1" dirty="0"/>
              <a:t>design prototype</a:t>
            </a:r>
            <a:r>
              <a:rPr lang="en-US" dirty="0"/>
              <a:t> </a:t>
            </a:r>
            <a:r>
              <a:rPr lang="en-US" dirty="0" err="1"/>
              <a:t>dibuang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memasuki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design, </a:t>
            </a:r>
            <a:r>
              <a:rPr lang="en-US" dirty="0" err="1"/>
              <a:t>implementasi</a:t>
            </a:r>
            <a:r>
              <a:rPr lang="en-US" dirty="0"/>
              <a:t>, system yang </a:t>
            </a:r>
            <a:r>
              <a:rPr lang="en-US" dirty="0" err="1"/>
              <a:t>sesungguhnya</a:t>
            </a:r>
            <a:r>
              <a:rPr lang="en-US" dirty="0"/>
              <a:t>.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8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52" y="1314938"/>
            <a:ext cx="8429652" cy="48572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7010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RAD: Throw-Away Prototyping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55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RAD: Throw-Away Prototyping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b="1" dirty="0" err="1"/>
              <a:t>Kelebihan</a:t>
            </a:r>
            <a:endParaRPr lang="en-US" b="1" dirty="0"/>
          </a:p>
          <a:p>
            <a:pPr eaLnBrk="1" hangingPunct="1"/>
            <a:r>
              <a:rPr lang="en-US" dirty="0" err="1"/>
              <a:t>Setiap</a:t>
            </a:r>
            <a:r>
              <a:rPr lang="en-US" dirty="0"/>
              <a:t> prototype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isu-isu</a:t>
            </a:r>
            <a:r>
              <a:rPr lang="en-US" dirty="0"/>
              <a:t> /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eaLnBrk="1" hangingPunct="1"/>
            <a:r>
              <a:rPr lang="en-US" dirty="0" err="1"/>
              <a:t>Menyeimbangkan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&amp; design </a:t>
            </a:r>
          </a:p>
          <a:p>
            <a:pPr eaLnBrk="1" hangingPunct="1">
              <a:buNone/>
            </a:pPr>
            <a:endParaRPr lang="en-US" b="1" dirty="0"/>
          </a:p>
          <a:p>
            <a:pPr eaLnBrk="1" hangingPunct="1">
              <a:buNone/>
            </a:pPr>
            <a:r>
              <a:rPr lang="en-US" b="1" dirty="0" err="1"/>
              <a:t>Kekurangan</a:t>
            </a:r>
            <a:endParaRPr lang="en-US" b="1" dirty="0"/>
          </a:p>
          <a:p>
            <a:pPr eaLnBrk="1" hangingPunct="1"/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prototype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547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r>
              <a:rPr lang="en-US" dirty="0"/>
              <a:t> Prototyping &amp; </a:t>
            </a:r>
            <a:r>
              <a:rPr lang="en-US" dirty="0" err="1"/>
              <a:t>ThrowAway</a:t>
            </a:r>
            <a:r>
              <a:rPr lang="en-US" dirty="0"/>
              <a:t>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final</a:t>
            </a:r>
          </a:p>
          <a:p>
            <a:r>
              <a:rPr lang="en-US" dirty="0" err="1"/>
              <a:t>Sedangkan</a:t>
            </a:r>
            <a:r>
              <a:rPr lang="en-US" dirty="0"/>
              <a:t> Throw Away, prototype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/</a:t>
            </a:r>
            <a:r>
              <a:rPr lang="en-US" dirty="0" err="1"/>
              <a:t>dibuang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diikuti</a:t>
            </a:r>
            <a:endParaRPr lang="en-US" dirty="0"/>
          </a:p>
          <a:p>
            <a:pPr eaLnBrk="1" hangingPunct="1"/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endParaRPr lang="en-US" dirty="0"/>
          </a:p>
          <a:p>
            <a:pPr eaLnBrk="1" hangingPunct="1"/>
            <a:r>
              <a:rPr lang="en-US" dirty="0" err="1"/>
              <a:t>Menekankan</a:t>
            </a:r>
            <a:r>
              <a:rPr lang="en-US" dirty="0"/>
              <a:t> </a:t>
            </a:r>
            <a:r>
              <a:rPr lang="en-US" dirty="0" err="1"/>
              <a:t>kesederhanaan</a:t>
            </a:r>
            <a:r>
              <a:rPr lang="en-US" dirty="0"/>
              <a:t> (simple)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iteratif</a:t>
            </a:r>
            <a:r>
              <a:rPr lang="en-US" dirty="0"/>
              <a:t> (</a:t>
            </a:r>
            <a:r>
              <a:rPr lang="en-US" dirty="0" err="1"/>
              <a:t>berulang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Extreme Programming </a:t>
            </a:r>
            <a:r>
              <a:rPr lang="en-US" dirty="0"/>
              <a:t>(XP)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</a:rPr>
              <a:t>Scrum</a:t>
            </a:r>
          </a:p>
          <a:p>
            <a:pPr lvl="1" eaLnBrk="1" hangingPunct="1"/>
            <a:r>
              <a:rPr lang="en-US" dirty="0"/>
              <a:t>Dynamic Systems Development Model (DSDM)</a:t>
            </a:r>
          </a:p>
          <a:p>
            <a:pPr lvl="1" eaLnBrk="1" hangingPunct="1"/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(XP)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3600" dirty="0"/>
              <a:t>“Core Values” of XP</a:t>
            </a:r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Communication</a:t>
            </a:r>
            <a:endParaRPr lang="en-US" sz="2800" dirty="0"/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Simplicity</a:t>
            </a:r>
            <a:endParaRPr lang="en-US" sz="2800" dirty="0">
              <a:solidFill>
                <a:srgbClr val="0070C0"/>
              </a:solidFill>
            </a:endParaRPr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Feedback</a:t>
            </a:r>
            <a:endParaRPr lang="en-US" sz="2800" dirty="0">
              <a:solidFill>
                <a:srgbClr val="0070C0"/>
              </a:solidFill>
            </a:endParaRPr>
          </a:p>
          <a:p>
            <a:pPr marL="858837" lvl="1" indent="-514350" eaLnBrk="1" hangingPunct="1"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Courage</a:t>
            </a:r>
            <a:r>
              <a:rPr lang="en-US" sz="2800" dirty="0"/>
              <a:t> (</a:t>
            </a:r>
            <a:r>
              <a:rPr lang="en-US" sz="2800" i="1" dirty="0"/>
              <a:t>Quality First, test and efficient coding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(XP)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 eaLnBrk="1" hangingPunct="1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User Stories </a:t>
            </a:r>
            <a:r>
              <a:rPr lang="en-US" sz="3200" dirty="0"/>
              <a:t>about system do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Code small </a:t>
            </a:r>
            <a:r>
              <a:rPr lang="en-US" sz="3200" dirty="0"/>
              <a:t>program</a:t>
            </a:r>
            <a:r>
              <a:rPr lang="id-ID" sz="3200" dirty="0"/>
              <a:t> using defined standards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User Feedback</a:t>
            </a:r>
          </a:p>
          <a:p>
            <a:pPr marL="742950" indent="-742950" eaLnBrk="1" hangingPunct="1"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</a:rPr>
              <a:t>Repeat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 Programming (XP)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t="30778" r="14812" b="15445"/>
          <a:stretch/>
        </p:blipFill>
        <p:spPr bwMode="auto">
          <a:xfrm>
            <a:off x="928662" y="1643050"/>
            <a:ext cx="7283142" cy="434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Selecting </a:t>
            </a:r>
            <a:r>
              <a:rPr lang="en-US"/>
              <a:t>the </a:t>
            </a:r>
            <a:r>
              <a:rPr lang="id-ID"/>
              <a:t>Right </a:t>
            </a:r>
            <a:r>
              <a:rPr lang="en-US"/>
              <a:t>Methodology</a:t>
            </a:r>
            <a:endParaRPr lang="en-US" dirty="0"/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519113" indent="-519113" eaLnBrk="1" hangingPunct="1">
              <a:buFont typeface="+mj-lt"/>
              <a:buAutoNum type="arabicPeriod"/>
            </a:pPr>
            <a:r>
              <a:rPr lang="en-US" i="1" dirty="0">
                <a:solidFill>
                  <a:srgbClr val="C00000"/>
                </a:solidFill>
              </a:rPr>
              <a:t>Clarity</a:t>
            </a:r>
            <a:r>
              <a:rPr lang="en-US" i="1" dirty="0"/>
              <a:t> of User </a:t>
            </a:r>
            <a:r>
              <a:rPr lang="en-US" i="1" dirty="0">
                <a:solidFill>
                  <a:srgbClr val="C00000"/>
                </a:solidFill>
              </a:rPr>
              <a:t>Requirements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Kejelasan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)</a:t>
            </a:r>
          </a:p>
          <a:p>
            <a:pPr marL="519113" indent="-519113" eaLnBrk="1" hangingPunct="1">
              <a:buFont typeface="+mj-lt"/>
              <a:buAutoNum type="arabicPeriod"/>
            </a:pPr>
            <a:r>
              <a:rPr lang="en-US" i="1" dirty="0"/>
              <a:t>Familiarity with </a:t>
            </a:r>
            <a:r>
              <a:rPr lang="en-US" i="1" dirty="0">
                <a:solidFill>
                  <a:srgbClr val="C00000"/>
                </a:solidFill>
              </a:rPr>
              <a:t>Technology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Kefamiliaran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)</a:t>
            </a:r>
          </a:p>
          <a:p>
            <a:pPr marL="519113" indent="-519113" eaLnBrk="1" hangingPunct="1">
              <a:buFont typeface="+mj-lt"/>
              <a:buAutoNum type="arabicPeriod"/>
            </a:pPr>
            <a:r>
              <a:rPr lang="en-US" i="1" dirty="0"/>
              <a:t>System </a:t>
            </a:r>
            <a:r>
              <a:rPr lang="en-US" i="1" dirty="0">
                <a:solidFill>
                  <a:srgbClr val="C00000"/>
                </a:solidFill>
              </a:rPr>
              <a:t>Complexity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</a:t>
            </a:r>
          </a:p>
          <a:p>
            <a:pPr marL="519113" indent="-519113" eaLnBrk="1" hangingPunct="1">
              <a:buFont typeface="+mj-lt"/>
              <a:buAutoNum type="arabicPeriod"/>
            </a:pPr>
            <a:r>
              <a:rPr lang="en-US" i="1" dirty="0"/>
              <a:t>System </a:t>
            </a:r>
            <a:r>
              <a:rPr lang="en-US" i="1" dirty="0">
                <a:solidFill>
                  <a:srgbClr val="C00000"/>
                </a:solidFill>
              </a:rPr>
              <a:t>Reliability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Keandalan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</a:t>
            </a:r>
          </a:p>
          <a:p>
            <a:pPr marL="519113" indent="-519113" eaLnBrk="1" hangingPunct="1">
              <a:buFont typeface="+mj-lt"/>
              <a:buAutoNum type="arabicPeriod"/>
            </a:pPr>
            <a:r>
              <a:rPr lang="en-US" dirty="0"/>
              <a:t>Short </a:t>
            </a:r>
            <a:r>
              <a:rPr lang="en-US" dirty="0">
                <a:solidFill>
                  <a:srgbClr val="C00000"/>
                </a:solidFill>
              </a:rPr>
              <a:t>Time Schedules </a:t>
            </a:r>
            <a:r>
              <a:rPr lang="en-US" dirty="0"/>
              <a:t>(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)</a:t>
            </a:r>
          </a:p>
          <a:p>
            <a:pPr marL="519113" indent="-519113" eaLnBrk="1" hangingPunct="1">
              <a:buFont typeface="+mj-lt"/>
              <a:buAutoNum type="arabicPeriod"/>
            </a:pPr>
            <a:r>
              <a:rPr lang="en-US" dirty="0"/>
              <a:t>Schedule </a:t>
            </a:r>
            <a:r>
              <a:rPr lang="en-US" dirty="0">
                <a:solidFill>
                  <a:srgbClr val="C00000"/>
                </a:solidFill>
              </a:rPr>
              <a:t>Visibility</a:t>
            </a:r>
          </a:p>
          <a:p>
            <a:pPr eaLnBrk="1" hangingPunct="1"/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83185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01C6B-F159-EA61-6FF1-21CA6B091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8B8E-1166-B215-E565-F5643357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Praktik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4AB2-D2A8-56B2-8161-942F128F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4100" b="1" dirty="0"/>
              <a:t>1. </a:t>
            </a:r>
            <a:r>
              <a:rPr sz="4100" b="1" dirty="0" err="1"/>
              <a:t>Perencanaan</a:t>
            </a:r>
            <a:r>
              <a:rPr sz="4100" b="1" dirty="0"/>
              <a:t>: </a:t>
            </a:r>
            <a:r>
              <a:rPr sz="4100" b="1" dirty="0" err="1"/>
              <a:t>Mengidentifikasi</a:t>
            </a:r>
            <a:r>
              <a:rPr sz="4100" b="1" dirty="0"/>
              <a:t> </a:t>
            </a:r>
            <a:r>
              <a:rPr sz="4100" b="1" dirty="0" err="1"/>
              <a:t>kebutuhan</a:t>
            </a:r>
            <a:r>
              <a:rPr lang="en-US" sz="4100" b="1" dirty="0"/>
              <a:t>.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2.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Analisis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Sistem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Menentukan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fitur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edukatif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dibutuhkan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pengguna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3. Desain: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Merancang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UI/UX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aplikasi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yang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mudah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digunakan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4.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Pengembangan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Mengembangkan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aplikasi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sesuai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desain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5.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Pengujian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Melakukan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uji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coba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fungsionalitas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dan bug.</a:t>
            </a:r>
          </a:p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6.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Implementasi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Mendistribusikan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aplikasi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ke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masyarakat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7.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Pemeliharaan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Memperbaiki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bug dan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memberikan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bg2">
                    <a:lumMod val="75000"/>
                  </a:schemeClr>
                </a:solidFill>
              </a:rPr>
              <a:t>pembaruan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7888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386080" y="-46227"/>
            <a:ext cx="7543800" cy="1450757"/>
          </a:xfrm>
        </p:spPr>
        <p:txBody>
          <a:bodyPr/>
          <a:lstStyle/>
          <a:p>
            <a:pPr eaLnBrk="1" hangingPunct="1"/>
            <a:r>
              <a:rPr lang="en-US" dirty="0"/>
              <a:t>Selecting the Right Methodology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 b="8451"/>
          <a:stretch>
            <a:fillRect/>
          </a:stretch>
        </p:blipFill>
        <p:spPr bwMode="auto">
          <a:xfrm>
            <a:off x="-32" y="1357298"/>
            <a:ext cx="9144000" cy="4953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6" cstate="print"/>
          <a:srcRect l="55674" t="47767" r="31028" b="33354"/>
          <a:stretch/>
        </p:blipFill>
        <p:spPr bwMode="auto">
          <a:xfrm>
            <a:off x="6454304" y="3657600"/>
            <a:ext cx="1215958" cy="10214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85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686040" indent="-263862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055446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477625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899803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EB7D45B-B126-4090-8DEF-CF8E0F00A719}" type="slidenum">
              <a:rPr lang="en-US" altLang="id-ID" sz="1108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61</a:t>
            </a:fld>
            <a:endParaRPr lang="en-US" altLang="id-ID" sz="1108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7127875" cy="798513"/>
          </a:xfrm>
        </p:spPr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en-U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Team Skills and Rules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662113"/>
            <a:ext cx="8229600" cy="3800475"/>
          </a:xfrm>
        </p:spPr>
        <p:txBody>
          <a:bodyPr/>
          <a:lstStyle/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 should consist of a variety of skilled individuals in order for a system to be successful.</a:t>
            </a: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id-ID" sz="2586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Six major skill sets an analyst should have include: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Analytical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Interpersonal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  <a:p>
            <a:pPr marL="514340" lvl="1" indent="-171447" defTabSz="685787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id-ID" sz="18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Ethical</a:t>
            </a:r>
          </a:p>
          <a:p>
            <a:pPr marL="171447" indent="-171447" defTabSz="685787" fontAlgn="auto">
              <a:spcBef>
                <a:spcPts val="750"/>
              </a:spcBef>
              <a:spcAft>
                <a:spcPts val="0"/>
              </a:spcAft>
              <a:defRPr/>
            </a:pPr>
            <a:endParaRPr lang="en-US" altLang="id-ID" sz="2586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1546477" y="5680552"/>
            <a:ext cx="6121408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108">
                <a:latin typeface="Arial" panose="020B0604020202020204" pitchFamily="34" charset="0"/>
              </a:rPr>
              <a:t>Power point Presentation for Dennis, Wixom, &amp; Roth System Analysis and Design, 3rd Edition </a:t>
            </a:r>
          </a:p>
          <a:p>
            <a:pPr algn="ctr" eaLnBrk="1" hangingPunct="1"/>
            <a:r>
              <a:rPr lang="en-US" altLang="id-ID" sz="1108">
                <a:latin typeface="Arial" panose="020B0604020202020204" pitchFamily="34" charset="0"/>
              </a:rPr>
              <a:t>Copyright2006©John Wiley &amp; Sons.Inc</a:t>
            </a:r>
          </a:p>
        </p:txBody>
      </p:sp>
    </p:spTree>
    <p:extLst>
      <p:ext uri="{BB962C8B-B14F-4D97-AF65-F5344CB8AC3E}">
        <p14:creationId xmlns:p14="http://schemas.microsoft.com/office/powerpoint/2010/main" val="3945164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686040" indent="-263862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055446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477625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1899803" indent="-211089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321982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744160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166339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588517" indent="-211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6BA241F-D053-4889-AF3D-FB3E03D604A4}" type="slidenum">
              <a:rPr lang="en-US" altLang="id-ID" sz="1108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62</a:t>
            </a:fld>
            <a:endParaRPr lang="en-US" altLang="id-ID" sz="1108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04813"/>
            <a:ext cx="7056438" cy="647700"/>
          </a:xfrm>
        </p:spPr>
        <p:txBody>
          <a:bodyPr/>
          <a:lstStyle/>
          <a:p>
            <a:pPr defTabSz="685787" fontAlgn="auto">
              <a:spcAft>
                <a:spcPts val="0"/>
              </a:spcAft>
              <a:defRPr/>
            </a:pPr>
            <a:r>
              <a:rPr lang="en-US" sz="33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Team Roles</a:t>
            </a:r>
          </a:p>
        </p:txBody>
      </p:sp>
      <p:pic>
        <p:nvPicPr>
          <p:cNvPr id="132100" name="Picture 4" descr="Chapter_01_illus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30302" r="20163" b="31819"/>
          <a:stretch>
            <a:fillRect/>
          </a:stretch>
        </p:blipFill>
        <p:spPr bwMode="auto">
          <a:xfrm>
            <a:off x="1466533" y="323533"/>
            <a:ext cx="7037387" cy="462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975292" y="4946755"/>
            <a:ext cx="6121408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1108">
                <a:latin typeface="Arial" panose="020B0604020202020204" pitchFamily="34" charset="0"/>
              </a:rPr>
              <a:t>Power point Presentation for Dennis, Wixom, &amp; Roth System Analysis and Design, 3rd Edition </a:t>
            </a:r>
          </a:p>
          <a:p>
            <a:pPr algn="ctr" eaLnBrk="1" hangingPunct="1"/>
            <a:r>
              <a:rPr lang="en-US" altLang="id-ID" sz="1108">
                <a:latin typeface="Arial" panose="020B0604020202020204" pitchFamily="34" charset="0"/>
              </a:rPr>
              <a:t>Copyright2006©John Wiley &amp; Sons.Inc</a:t>
            </a:r>
          </a:p>
        </p:txBody>
      </p:sp>
    </p:spTree>
    <p:extLst>
      <p:ext uri="{BB962C8B-B14F-4D97-AF65-F5344CB8AC3E}">
        <p14:creationId xmlns:p14="http://schemas.microsoft.com/office/powerpoint/2010/main" val="13411419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947591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solidFill>
                  <a:srgbClr val="0070C0"/>
                </a:solidFill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74311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4929198"/>
            <a:ext cx="7772400" cy="839777"/>
          </a:xfrm>
        </p:spPr>
        <p:txBody>
          <a:bodyPr/>
          <a:lstStyle/>
          <a:p>
            <a:r>
              <a:rPr lang="en-US" altLang="ko-KR" sz="3200" dirty="0"/>
              <a:t>Software PROCESS &amp;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4A7E-4049-1217-5D8E-B0C3EA56B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476672"/>
            <a:ext cx="71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ANALISIS DAN PERANCANGAN  PERANGKAT LUNAK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>
                <a:solidFill>
                  <a:srgbClr val="C00000"/>
                </a:solidFill>
              </a:rPr>
              <a:t>Software Process</a:t>
            </a:r>
            <a:r>
              <a:rPr lang="en-US" sz="3200" i="1" dirty="0"/>
              <a:t> </a:t>
            </a:r>
            <a:r>
              <a:rPr lang="en-US" sz="3200" dirty="0" err="1"/>
              <a:t>merupakan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C00000"/>
                </a:solidFill>
              </a:rPr>
              <a:t>serangkaian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 err="1">
                <a:solidFill>
                  <a:srgbClr val="C00000"/>
                </a:solidFill>
              </a:rPr>
              <a:t>kegiatan</a:t>
            </a:r>
            <a:r>
              <a:rPr lang="en-US" sz="3200" dirty="0"/>
              <a:t> yang </a:t>
            </a:r>
            <a:r>
              <a:rPr lang="en-US" sz="3200" dirty="0" err="1"/>
              <a:t>mengarah</a:t>
            </a:r>
            <a:r>
              <a:rPr lang="en-US" sz="3200" dirty="0"/>
              <a:t> </a:t>
            </a:r>
            <a:r>
              <a:rPr lang="en-US" sz="3200" dirty="0" err="1"/>
              <a:t>ke</a:t>
            </a:r>
            <a:r>
              <a:rPr lang="en-US" sz="3200" dirty="0"/>
              <a:t> </a:t>
            </a:r>
            <a:r>
              <a:rPr lang="en-US" sz="3200" dirty="0" err="1"/>
              <a:t>produksi</a:t>
            </a:r>
            <a:r>
              <a:rPr lang="en-US" sz="3200" dirty="0"/>
              <a:t> </a:t>
            </a:r>
            <a:r>
              <a:rPr lang="en-US" sz="3200" dirty="0" err="1"/>
              <a:t>produk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r>
              <a:rPr lang="en-US" sz="3200" dirty="0"/>
              <a:t> </a:t>
            </a:r>
            <a:r>
              <a:rPr lang="en-US" dirty="0"/>
              <a:t>(</a:t>
            </a:r>
            <a:r>
              <a:rPr lang="en-US" i="1" dirty="0"/>
              <a:t>Ian </a:t>
            </a:r>
            <a:r>
              <a:rPr lang="en-US" i="1" dirty="0" err="1"/>
              <a:t>Sommerville</a:t>
            </a:r>
            <a:r>
              <a:rPr lang="en-US" i="1" dirty="0"/>
              <a:t>, 2007</a:t>
            </a:r>
            <a:r>
              <a:rPr lang="en-US" dirty="0"/>
              <a:t>)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Terdapat</a:t>
            </a:r>
            <a:r>
              <a:rPr lang="en-US" dirty="0"/>
              <a:t> 2 type </a:t>
            </a:r>
            <a:r>
              <a:rPr lang="en-US" i="1" dirty="0"/>
              <a:t>software process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b="1" i="1" dirty="0"/>
              <a:t>Plan-driven processes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yang </a:t>
            </a:r>
            <a:r>
              <a:rPr lang="en-US" dirty="0" err="1"/>
              <a:t>direncanakan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i="1" dirty="0"/>
              <a:t>In agile processes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yang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EE44CE2B-A805-43FA-A8B0-99A6F474D2CB}"/>
  <p:tag name="GENSWF_ADVANCE_TIME" val="10.001"/>
  <p:tag name="TIMING" val="|0.001|1|1|1|1|1|1|1|1|1|1"/>
  <p:tag name="ISPRING_CUSTOM_TIMING_US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10CC3C84-074E-4A9D-AA18-64A1DED07E38}"/>
  <p:tag name="GENSWF_ADVANCE_TIME" val="2.001"/>
  <p:tag name="TIMING" val="|0.001|1|1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A7ED9D8C-1853-4118-AAB0-42A6BE622B0C}"/>
  <p:tag name="GENSWF_ADVANCE_TIME" val="5"/>
  <p:tag name="TIMING" val="|5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8FACF290-DEBE-44A3-B4E1-8C1421B24F5A}"/>
  <p:tag name="GENSWF_ADVANCE_TIME" val="5"/>
  <p:tag name="TIMING" val="|5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91E9B54E-7A26-4D46-A3D5-93B9F973DABF}"/>
  <p:tag name="GENSWF_ADVANCE_TIME" val="6.001"/>
  <p:tag name="TIMING" val="|0.001|1|1|1|1|1|1"/>
  <p:tag name="ISPRING_CUSTOM_TIMING_US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4C24AC3-1534-4DC6-A0AC-D905034A1E7F}"/>
  <p:tag name="GENSWF_ADVANCE_TIME" val="5"/>
  <p:tag name="TIMING" val="|5"/>
  <p:tag name="ISPRING_CUSTOM_TIMING_USED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E0F2B555-7BDE-45D5-8CAE-07B00D908693}"/>
  <p:tag name="GENSWF_ADVANCE_TIME" val="5"/>
  <p:tag name="TIMING" val="|5"/>
  <p:tag name="ISPRING_CUSTOM_TIMING_US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CA139285-3EC6-4ADD-928F-F0AEFAEE9D50}"/>
  <p:tag name="GENSWF_ADVANCE_TIME" val="4.001"/>
  <p:tag name="TIMING" val="|0.001|1|1|1|1"/>
  <p:tag name="ISPRING_CUSTOM_TIMING_US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CA139285-3EC6-4ADD-928F-F0AEFAEE9D50}"/>
  <p:tag name="GENSWF_ADVANCE_TIME" val="4.001"/>
  <p:tag name="TIMING" val="|0.001|1|1|1|1"/>
  <p:tag name="ISPRING_CUSTOM_TIMING_USED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B427B5CA-9075-4446-BFE2-EC1CF7C40E4F}"/>
  <p:tag name="GENSWF_ADVANCE_TIME" val="5"/>
  <p:tag name="TIMING" val="|5"/>
  <p:tag name="ISPRING_CUSTOM_TIMING_US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9A2AE5FF-5ABA-41AE-80B0-473B9059EF87}"/>
  <p:tag name="GENSWF_ADVANCE_TIME" val="5.001"/>
  <p:tag name="TIMING" val="|0.001|1|1|1|1|1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E1B0182-9C3E-47A5-8B4A-407001CD42E6}"/>
  <p:tag name="GENSWF_ADVANCE_TIME" val="8.001"/>
  <p:tag name="TIMING" val="|0.001|1|1|1|1|1|1|1|1"/>
  <p:tag name="ISPRING_CUSTOM_TIMING_USED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F784ECC1-127E-4B47-B534-2699C3DDE3EB}"/>
  <p:tag name="GENSWF_ADVANCE_TIME" val="5"/>
  <p:tag name="TIMING" val="|5"/>
  <p:tag name="ISPRING_CUSTOM_TIMING_US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5AC1DF3E-D3F5-439B-BFD0-07E23F1337A7}"/>
  <p:tag name="GENSWF_ADVANCE_TIME" val="5.001"/>
  <p:tag name="TIMING" val="|0.001|1|1|1|1|1"/>
  <p:tag name="ISPRING_CUSTOM_TIMING_US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5AC1DF3E-D3F5-439B-BFD0-07E23F1337A7}"/>
  <p:tag name="GENSWF_ADVANCE_TIME" val="5.001"/>
  <p:tag name="TIMING" val="|0.001|1|1|1|1|1"/>
  <p:tag name="ISPRING_CUSTOM_TIMING_USED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5AC1DF3E-D3F5-439B-BFD0-07E23F1337A7}"/>
  <p:tag name="GENSWF_ADVANCE_TIME" val="5.001"/>
  <p:tag name="TIMING" val="|0.001|1|1|1|1|1"/>
  <p:tag name="ISPRING_CUSTOM_TIMING_USED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81A400CF-8F16-4248-B55F-156F5FA7D748}"/>
  <p:tag name="GENSWF_ADVANCE_TIME" val="5"/>
  <p:tag name="TIMING" val="|5"/>
  <p:tag name="ISPRING_CUSTOM_TIMING_USED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00D899-B979-4272-BE31-22D864195CE3}"/>
  <p:tag name="GENSWF_ADVANCE_TIME" val="6.001"/>
  <p:tag name="TIMING" val="|0.001|1|1|1|1|1|1"/>
  <p:tag name="ISPRING_CUSTOM_TIMING_USED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00D899-B979-4272-BE31-22D864195CE3}"/>
  <p:tag name="GENSWF_ADVANCE_TIME" val="6.001"/>
  <p:tag name="TIMING" val="|0.001|1|1|1|1|1|1"/>
  <p:tag name="ISPRING_CUSTOM_TIMING_US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2DF6F68-310B-410B-9F5F-14680D7D79B0}"/>
  <p:tag name="GENSWF_ADVANCE_TIME" val="0.001"/>
  <p:tag name="TIMING" val="|0.001"/>
  <p:tag name="ISPRING_CUSTOM_TIMING_USED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4779A880-7D90-4FBA-870A-103B57A1A328}"/>
  <p:tag name="GENSWF_ADVANCE_TIME" val="5"/>
  <p:tag name="TIMING" val="|5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4C24AC3-1534-4DC6-A0AC-D905034A1E7F}"/>
  <p:tag name="GENSWF_ADVANCE_TIME" val="5"/>
  <p:tag name="TIMING" val="|5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AF2C757B-4AF6-42BC-9D8A-B3167C201C92}"/>
  <p:tag name="GENSWF_ADVANCE_TIME" val="2.001"/>
  <p:tag name="TIMING" val="|0.001|1|1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2398</Words>
  <Application>Microsoft Office PowerPoint</Application>
  <PresentationFormat>On-screen Show (4:3)</PresentationFormat>
  <Paragraphs>400</Paragraphs>
  <Slides>63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Calibri Light</vt:lpstr>
      <vt:lpstr>Tahoma</vt:lpstr>
      <vt:lpstr>Times New Roman</vt:lpstr>
      <vt:lpstr>Verdana</vt:lpstr>
      <vt:lpstr>Wingdings</vt:lpstr>
      <vt:lpstr>Retrospect</vt:lpstr>
      <vt:lpstr>Analisa dan Perancangan Perangkat Lunak</vt:lpstr>
      <vt:lpstr>Arti dan Definisi Perangkat Lunak</vt:lpstr>
      <vt:lpstr>Jenis-jenis Perangkat Lunak dan Etika Profesional</vt:lpstr>
      <vt:lpstr>Studi Kasus: Aplikasi Edukasi Stunting</vt:lpstr>
      <vt:lpstr>Mari Mencoba Praktik</vt:lpstr>
      <vt:lpstr>Mari Mencoba Praktik</vt:lpstr>
      <vt:lpstr>Software PROCESS &amp; Method</vt:lpstr>
      <vt:lpstr>Software Process</vt:lpstr>
      <vt:lpstr>Software Process </vt:lpstr>
      <vt:lpstr>Aliran Proses</vt:lpstr>
      <vt:lpstr>Major Methodologies</vt:lpstr>
      <vt:lpstr>Software Process Model</vt:lpstr>
      <vt:lpstr>Software Process Model</vt:lpstr>
      <vt:lpstr>Software Process Model</vt:lpstr>
      <vt:lpstr>Software Process Model</vt:lpstr>
      <vt:lpstr>Software Process Model</vt:lpstr>
      <vt:lpstr>Software Process Model</vt:lpstr>
      <vt:lpstr>An Agile View of Process</vt:lpstr>
      <vt:lpstr>Software Life Cycle</vt:lpstr>
      <vt:lpstr>Software Development Process</vt:lpstr>
      <vt:lpstr>Siklus Hidup Perangkat Lunak (SDLC)</vt:lpstr>
      <vt:lpstr>System Development Life Cycle (SDLC)</vt:lpstr>
      <vt:lpstr>Kelebihan dan Kekurangan SDLC</vt:lpstr>
      <vt:lpstr>Tahapan SDLC</vt:lpstr>
      <vt:lpstr>System Development Life Cycle (SDLC)</vt:lpstr>
      <vt:lpstr>Project Phases</vt:lpstr>
      <vt:lpstr>Processes and Products</vt:lpstr>
      <vt:lpstr>SDLC and Deliverables</vt:lpstr>
      <vt:lpstr>What is methodology?</vt:lpstr>
      <vt:lpstr>Structured Design Methodology</vt:lpstr>
      <vt:lpstr>Waterfall Method</vt:lpstr>
      <vt:lpstr>Waterfall Method</vt:lpstr>
      <vt:lpstr>Waterfall Method</vt:lpstr>
      <vt:lpstr>When to use the Waterfall Model</vt:lpstr>
      <vt:lpstr>Parallel Development</vt:lpstr>
      <vt:lpstr>Parallel Development</vt:lpstr>
      <vt:lpstr>Parallel Development</vt:lpstr>
      <vt:lpstr>Rapid Application Development</vt:lpstr>
      <vt:lpstr>Rapid Application Development</vt:lpstr>
      <vt:lpstr>RAD – Phased Development</vt:lpstr>
      <vt:lpstr>RAD – Phased Development</vt:lpstr>
      <vt:lpstr>PowerPoint Presentation</vt:lpstr>
      <vt:lpstr>RAD – Phased Development</vt:lpstr>
      <vt:lpstr>RAD: Prototyping</vt:lpstr>
      <vt:lpstr>RAD: Prototyping</vt:lpstr>
      <vt:lpstr>RAD: Prototyping</vt:lpstr>
      <vt:lpstr>RAD: Prototyping</vt:lpstr>
      <vt:lpstr>RAD: Prototyping</vt:lpstr>
      <vt:lpstr>RAD: Throw-Away Prototyping</vt:lpstr>
      <vt:lpstr>RAD: Throw-Away Prototyping</vt:lpstr>
      <vt:lpstr>RAD: Throw-Away Prototyping</vt:lpstr>
      <vt:lpstr>RAD: Throw-Away Prototyping</vt:lpstr>
      <vt:lpstr>RAD: Throw-Away Prototyping</vt:lpstr>
      <vt:lpstr>Perbedaan Prototyping &amp; ThrowAway P</vt:lpstr>
      <vt:lpstr>Agile Development</vt:lpstr>
      <vt:lpstr>Extreme Programming (XP)</vt:lpstr>
      <vt:lpstr>Extreme Programming (XP)</vt:lpstr>
      <vt:lpstr>Extreme Programming (XP)</vt:lpstr>
      <vt:lpstr>Selecting the Right Methodology</vt:lpstr>
      <vt:lpstr>Selecting the Right Methodology</vt:lpstr>
      <vt:lpstr>Project Team Skills and Rules</vt:lpstr>
      <vt:lpstr>Project Team Roles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Ari Rifqi</cp:lastModifiedBy>
  <cp:revision>7</cp:revision>
  <dcterms:created xsi:type="dcterms:W3CDTF">2013-01-27T09:14:16Z</dcterms:created>
  <dcterms:modified xsi:type="dcterms:W3CDTF">2024-10-09T03:36:37Z</dcterms:modified>
  <cp:category/>
</cp:coreProperties>
</file>