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8" r:id="rId3"/>
    <p:sldId id="257" r:id="rId4"/>
    <p:sldId id="259" r:id="rId5"/>
    <p:sldId id="260" r:id="rId6"/>
    <p:sldId id="258" r:id="rId7"/>
    <p:sldId id="267" r:id="rId8"/>
    <p:sldId id="266" r:id="rId9"/>
    <p:sldId id="265" r:id="rId10"/>
    <p:sldId id="264" r:id="rId11"/>
    <p:sldId id="263" r:id="rId12"/>
    <p:sldId id="262" r:id="rId13"/>
    <p:sldId id="276" r:id="rId14"/>
    <p:sldId id="261" r:id="rId15"/>
    <p:sldId id="269" r:id="rId16"/>
    <p:sldId id="270" r:id="rId17"/>
    <p:sldId id="277" r:id="rId18"/>
    <p:sldId id="278"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A74"/>
    <a:srgbClr val="9AF8B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38" autoAdjust="0"/>
    <p:restoredTop sz="94660"/>
  </p:normalViewPr>
  <p:slideViewPr>
    <p:cSldViewPr>
      <p:cViewPr>
        <p:scale>
          <a:sx n="70" d="100"/>
          <a:sy n="70" d="100"/>
        </p:scale>
        <p:origin x="-133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FCBF7-79B8-4FE4-AD91-FA1424EA509A}" type="datetimeFigureOut">
              <a:rPr lang="en-US" smtClean="0"/>
              <a:pPr/>
              <a:t>6/24/2021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E486C-700F-4F5E-A99E-291E3F72A5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6E486C-700F-4F5E-A99E-291E3F72A57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8AF982-7C55-47BB-BF92-9370090575A8}" type="datetimeFigureOut">
              <a:rPr lang="en-US" smtClean="0"/>
              <a:pPr/>
              <a:t>6/24/2021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B53A4F-34B2-4240-9EBC-43051321B3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AF982-7C55-47BB-BF92-9370090575A8}"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AF982-7C55-47BB-BF92-9370090575A8}"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AF982-7C55-47BB-BF92-9370090575A8}"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8AF982-7C55-47BB-BF92-9370090575A8}"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53A4F-34B2-4240-9EBC-43051321B3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8AF982-7C55-47BB-BF92-9370090575A8}"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8AF982-7C55-47BB-BF92-9370090575A8}" type="datetimeFigureOut">
              <a:rPr lang="en-US" smtClean="0"/>
              <a:pPr/>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8AF982-7C55-47BB-BF92-9370090575A8}" type="datetimeFigureOut">
              <a:rPr lang="en-US" smtClean="0"/>
              <a:pPr/>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AF982-7C55-47BB-BF92-9370090575A8}" type="datetimeFigureOut">
              <a:rPr lang="en-US" smtClean="0"/>
              <a:pPr/>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8AF982-7C55-47BB-BF92-9370090575A8}"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53A4F-34B2-4240-9EBC-43051321B3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8AF982-7C55-47BB-BF92-9370090575A8}"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B53A4F-34B2-4240-9EBC-43051321B37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8AF982-7C55-47BB-BF92-9370090575A8}" type="datetimeFigureOut">
              <a:rPr lang="en-US" smtClean="0"/>
              <a:pPr/>
              <a:t>6/24/2021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B53A4F-34B2-4240-9EBC-43051321B37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3428999"/>
          </a:xfrm>
        </p:spPr>
        <p:txBody>
          <a:bodyPr>
            <a:noAutofit/>
          </a:bodyPr>
          <a:lstStyle/>
          <a:p>
            <a:pPr algn="ctr"/>
            <a:r>
              <a:rPr lang="en-US" sz="2800" b="1" dirty="0">
                <a:solidFill>
                  <a:schemeClr val="bg1"/>
                </a:solidFill>
              </a:rPr>
              <a:t>TUGAS BESAR PENGOLAHAN CITRA DIGITAL</a:t>
            </a:r>
            <a:r>
              <a:rPr lang="en-US" sz="2800" b="1" dirty="0" smtClean="0">
                <a:solidFill>
                  <a:schemeClr val="bg1"/>
                </a:solidFill>
              </a:rPr>
              <a:t>:</a:t>
            </a:r>
            <a:r>
              <a:rPr lang="en-US" sz="2800" b="1" dirty="0" smtClean="0"/>
              <a:t/>
            </a:r>
            <a:br>
              <a:rPr lang="en-US" sz="2800" b="1" dirty="0" smtClean="0"/>
            </a:br>
            <a:r>
              <a:rPr lang="en-US" sz="2800" b="1" dirty="0"/>
              <a:t/>
            </a:r>
            <a:br>
              <a:rPr lang="en-US" sz="2800" b="1" dirty="0"/>
            </a:br>
            <a:r>
              <a:rPr lang="en-US" sz="3200" dirty="0">
                <a:solidFill>
                  <a:sysClr val="windowText" lastClr="000000"/>
                </a:solidFill>
              </a:rPr>
              <a:t>Image Processing Citra Bidak Catur dengan Menggunakan Metode </a:t>
            </a:r>
            <a:r>
              <a:rPr lang="en-US" sz="3200" dirty="0" smtClean="0">
                <a:solidFill>
                  <a:sysClr val="windowText" lastClr="000000"/>
                </a:solidFill>
              </a:rPr>
              <a:t>Image Resizing, Image Conversion, </a:t>
            </a:r>
            <a:r>
              <a:rPr lang="en-US" sz="3200" dirty="0">
                <a:solidFill>
                  <a:sysClr val="windowText" lastClr="000000"/>
                </a:solidFill>
              </a:rPr>
              <a:t>Image Enhancement, Histogram, Ekualisasi Histogram, Image Smoothing </a:t>
            </a:r>
            <a:r>
              <a:rPr lang="en-US" sz="3200" dirty="0" smtClean="0">
                <a:solidFill>
                  <a:sysClr val="windowText" lastClr="000000"/>
                </a:solidFill>
              </a:rPr>
              <a:t>(Median Filtering</a:t>
            </a:r>
            <a:r>
              <a:rPr lang="en-US" sz="3200" dirty="0">
                <a:solidFill>
                  <a:sysClr val="windowText" lastClr="000000"/>
                </a:solidFill>
              </a:rPr>
              <a:t>), dan Ekstraksi Ciri</a:t>
            </a:r>
            <a:r>
              <a:rPr lang="en-US" sz="3200" b="1" dirty="0"/>
              <a:t/>
            </a:r>
            <a:br>
              <a:rPr lang="en-US" sz="3200" b="1" dirty="0"/>
            </a:br>
            <a:endParaRPr lang="en-US" sz="3200" dirty="0"/>
          </a:p>
        </p:txBody>
      </p:sp>
      <p:pic>
        <p:nvPicPr>
          <p:cNvPr id="3" name="Picture 2"/>
          <p:cNvPicPr/>
          <p:nvPr/>
        </p:nvPicPr>
        <p:blipFill>
          <a:blip r:embed="rId2" cstate="print">
            <a:clrChange>
              <a:clrFrom>
                <a:srgbClr val="FFFFFF"/>
              </a:clrFrom>
              <a:clrTo>
                <a:srgbClr val="FFFFFF">
                  <a:alpha val="0"/>
                </a:srgbClr>
              </a:clrTo>
            </a:clrChange>
            <a:extLst>
              <a:ext uri="{28A0092B-C50C-407E-A947-70E740481C1C}">
                <a14:useLocalDpi xmlns:lc="http://schemas.openxmlformats.org/drawingml/2006/lockedCanvas" xmlns:pic="http://schemas.openxmlformats.org/drawingml/2006/picture"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 y="1"/>
            <a:ext cx="1295400" cy="1066800"/>
          </a:xfrm>
          <a:prstGeom prst="rect">
            <a:avLst/>
          </a:prstGeom>
        </p:spPr>
      </p:pic>
      <p:pic>
        <p:nvPicPr>
          <p:cNvPr id="1026" name="Picture 2"/>
          <p:cNvPicPr>
            <a:picLocks noChangeAspect="1" noChangeArrowheads="1"/>
          </p:cNvPicPr>
          <p:nvPr/>
        </p:nvPicPr>
        <p:blipFill>
          <a:blip r:embed="rId3">
            <a:clrChange>
              <a:clrFrom>
                <a:srgbClr val="001D23"/>
              </a:clrFrom>
              <a:clrTo>
                <a:srgbClr val="001D23">
                  <a:alpha val="0"/>
                </a:srgbClr>
              </a:clrTo>
            </a:clrChange>
          </a:blip>
          <a:srcRect/>
          <a:stretch>
            <a:fillRect/>
          </a:stretch>
        </p:blipFill>
        <p:spPr bwMode="auto">
          <a:xfrm>
            <a:off x="1447800" y="-54592"/>
            <a:ext cx="1231037" cy="1219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algn="just">
              <a:buNone/>
            </a:pPr>
            <a:r>
              <a:rPr lang="en-US" dirty="0" smtClean="0"/>
              <a:t>Ekualisasi Histogram</a:t>
            </a:r>
          </a:p>
          <a:p>
            <a:pPr algn="just"/>
            <a:r>
              <a:rPr lang="en-US" dirty="0" smtClean="0"/>
              <a:t>histogram citra asli </a:t>
            </a:r>
            <a:r>
              <a:rPr lang="en-US" dirty="0" smtClean="0">
                <a:sym typeface="Wingdings" pitchFamily="2" charset="2"/>
              </a:rPr>
              <a:t></a:t>
            </a:r>
            <a:r>
              <a:rPr lang="en-US" dirty="0" smtClean="0"/>
              <a:t> transformasi </a:t>
            </a:r>
            <a:r>
              <a:rPr lang="en-US" dirty="0" smtClean="0">
                <a:sym typeface="Wingdings" pitchFamily="2" charset="2"/>
              </a:rPr>
              <a:t></a:t>
            </a:r>
            <a:r>
              <a:rPr lang="en-US" dirty="0" smtClean="0"/>
              <a:t>histogram citra hasil dengan distribusi lebih seragam atau linearisasi</a:t>
            </a:r>
          </a:p>
          <a:p>
            <a:pPr algn="just">
              <a:buNone/>
            </a:pPr>
            <a:endParaRPr lang="en-US" dirty="0" smtClean="0"/>
          </a:p>
          <a:p>
            <a:pPr algn="just">
              <a:buNone/>
            </a:pPr>
            <a:endParaRPr lang="en-US" dirty="0" smtClean="0"/>
          </a:p>
        </p:txBody>
      </p:sp>
      <p:pic>
        <p:nvPicPr>
          <p:cNvPr id="3074" name="Picture 2"/>
          <p:cNvPicPr>
            <a:picLocks noChangeAspect="1" noChangeArrowheads="1"/>
          </p:cNvPicPr>
          <p:nvPr/>
        </p:nvPicPr>
        <p:blipFill>
          <a:blip r:embed="rId2"/>
          <a:srcRect/>
          <a:stretch>
            <a:fillRect/>
          </a:stretch>
        </p:blipFill>
        <p:spPr bwMode="auto">
          <a:xfrm>
            <a:off x="164120" y="2743200"/>
            <a:ext cx="3124199" cy="3238500"/>
          </a:xfrm>
          <a:prstGeom prst="rect">
            <a:avLst/>
          </a:prstGeom>
          <a:noFill/>
          <a:ln w="9525">
            <a:noFill/>
            <a:miter lim="800000"/>
            <a:headEnd/>
            <a:tailEnd/>
          </a:ln>
          <a:effectLst/>
        </p:spPr>
      </p:pic>
      <p:sp>
        <p:nvSpPr>
          <p:cNvPr id="6" name="Right Arrow 5"/>
          <p:cNvSpPr/>
          <p:nvPr/>
        </p:nvSpPr>
        <p:spPr>
          <a:xfrm>
            <a:off x="3398516" y="3733800"/>
            <a:ext cx="2286000" cy="1447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TRANSFORMASI</a:t>
            </a:r>
            <a:endParaRPr lang="en-US" dirty="0">
              <a:solidFill>
                <a:schemeClr val="bg1"/>
              </a:solidFill>
            </a:endParaRPr>
          </a:p>
        </p:txBody>
      </p:sp>
      <p:pic>
        <p:nvPicPr>
          <p:cNvPr id="8" name="Picture 3"/>
          <p:cNvPicPr>
            <a:picLocks noChangeAspect="1" noChangeArrowheads="1"/>
          </p:cNvPicPr>
          <p:nvPr/>
        </p:nvPicPr>
        <p:blipFill>
          <a:blip r:embed="rId3"/>
          <a:srcRect/>
          <a:stretch>
            <a:fillRect/>
          </a:stretch>
        </p:blipFill>
        <p:spPr bwMode="auto">
          <a:xfrm>
            <a:off x="5763064" y="2590800"/>
            <a:ext cx="3352800"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90600"/>
            <a:ext cx="8229600" cy="5562600"/>
          </a:xfrm>
        </p:spPr>
        <p:txBody>
          <a:bodyPr>
            <a:normAutofit fontScale="92500" lnSpcReduction="10000"/>
          </a:bodyPr>
          <a:lstStyle/>
          <a:p>
            <a:pPr algn="just"/>
            <a:r>
              <a:rPr lang="en-US" sz="2400" dirty="0" smtClean="0"/>
              <a:t>Ekualisasi Histogram menggunakan histogram kumulatif sebagai fungsi untuk mengubah nilai piksel dan meningkatkan kualitas citra. </a:t>
            </a:r>
          </a:p>
          <a:p>
            <a:pPr algn="just"/>
            <a:endParaRPr lang="en-US" sz="2400" dirty="0" smtClean="0"/>
          </a:p>
          <a:p>
            <a:pPr algn="just"/>
            <a:r>
              <a:rPr lang="en-US" sz="2400" dirty="0" smtClean="0"/>
              <a:t>Setelah menghitung histogram kumulatif, untuk menjadikannya fungsi transformasi yang tepat, dilakukan penskalaan untuk memungkinkan keluaran dalam interval 0-255.</a:t>
            </a:r>
          </a:p>
          <a:p>
            <a:pPr algn="just"/>
            <a:r>
              <a:rPr lang="en-US" sz="2400" dirty="0" smtClean="0"/>
              <a:t>Transformasi, untuk setiap piksel </a:t>
            </a:r>
            <a:r>
              <a:rPr lang="en-US" sz="2400" i="1" dirty="0" smtClean="0"/>
              <a:t>r</a:t>
            </a:r>
            <a:r>
              <a:rPr lang="en-US" sz="2400" dirty="0" smtClean="0"/>
              <a:t> diberikan oleh:</a:t>
            </a:r>
          </a:p>
          <a:p>
            <a:pPr algn="just"/>
            <a:endParaRPr lang="en-US" sz="2400" dirty="0" smtClean="0"/>
          </a:p>
          <a:p>
            <a:pPr algn="just"/>
            <a:endParaRPr lang="en-US" sz="2400" dirty="0" smtClean="0"/>
          </a:p>
          <a:p>
            <a:pPr algn="just"/>
            <a:endParaRPr lang="en-US" sz="2400" dirty="0" smtClean="0"/>
          </a:p>
          <a:p>
            <a:pPr algn="just">
              <a:buNone/>
            </a:pPr>
            <a:r>
              <a:rPr lang="en-US" sz="2400" dirty="0" smtClean="0"/>
              <a:t>	</a:t>
            </a:r>
          </a:p>
          <a:p>
            <a:pPr algn="just">
              <a:buNone/>
            </a:pPr>
            <a:r>
              <a:rPr lang="en-US" sz="2400" dirty="0" smtClean="0"/>
              <a:t>	di mana </a:t>
            </a:r>
            <a:r>
              <a:rPr lang="en-US" sz="2400" i="1" dirty="0" smtClean="0"/>
              <a:t>hc</a:t>
            </a:r>
            <a:r>
              <a:rPr lang="en-US" sz="2400" dirty="0" smtClean="0"/>
              <a:t> adalah histogram kumulatif dan </a:t>
            </a:r>
            <a:r>
              <a:rPr lang="en-US" sz="2400" i="1" dirty="0" smtClean="0"/>
              <a:t>hc( r)</a:t>
            </a:r>
            <a:r>
              <a:rPr lang="en-US" sz="2400" dirty="0" smtClean="0"/>
              <a:t> adalah nilai histogram kumulatif yang dievaluasi pada tingkat intensitas </a:t>
            </a:r>
            <a:r>
              <a:rPr lang="en-US" sz="2400" i="1" dirty="0" smtClean="0"/>
              <a:t>r </a:t>
            </a:r>
            <a:r>
              <a:rPr lang="en-US" sz="2400" dirty="0" smtClean="0"/>
              <a:t/>
            </a:r>
            <a:br>
              <a:rPr lang="en-US" sz="2400" dirty="0" smtClean="0"/>
            </a:br>
            <a:endParaRPr lang="en-US" sz="2400" dirty="0"/>
          </a:p>
        </p:txBody>
      </p:sp>
      <p:pic>
        <p:nvPicPr>
          <p:cNvPr id="9" name="Picture 2"/>
          <p:cNvPicPr>
            <a:picLocks noChangeAspect="1" noChangeArrowheads="1"/>
          </p:cNvPicPr>
          <p:nvPr/>
        </p:nvPicPr>
        <p:blipFill>
          <a:blip r:embed="rId2">
            <a:lum bright="-30000" contrast="20000"/>
          </a:blip>
          <a:srcRect/>
          <a:stretch>
            <a:fillRect/>
          </a:stretch>
        </p:blipFill>
        <p:spPr bwMode="auto">
          <a:xfrm>
            <a:off x="2590800" y="4343400"/>
            <a:ext cx="3352800"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3712"/>
          </a:xfrm>
        </p:spPr>
        <p:txBody>
          <a:bodyPr>
            <a:normAutofit fontScale="90000"/>
          </a:bodyPr>
          <a:lstStyle/>
          <a:p>
            <a:r>
              <a:rPr lang="en-US" dirty="0" smtClean="0"/>
              <a:t>MedianFiltering</a:t>
            </a:r>
            <a:endParaRPr lang="en-US" dirty="0"/>
          </a:p>
        </p:txBody>
      </p:sp>
      <p:sp>
        <p:nvSpPr>
          <p:cNvPr id="3" name="Content Placeholder 2"/>
          <p:cNvSpPr>
            <a:spLocks noGrp="1"/>
          </p:cNvSpPr>
          <p:nvPr>
            <p:ph idx="1"/>
          </p:nvPr>
        </p:nvSpPr>
        <p:spPr>
          <a:xfrm>
            <a:off x="457200" y="1143000"/>
            <a:ext cx="8382000" cy="5715000"/>
          </a:xfrm>
        </p:spPr>
        <p:txBody>
          <a:bodyPr>
            <a:normAutofit/>
          </a:bodyPr>
          <a:lstStyle/>
          <a:p>
            <a:r>
              <a:rPr lang="en-US" sz="2000" dirty="0" smtClean="0">
                <a:latin typeface="+mj-lt"/>
              </a:rPr>
              <a:t>Median adalah nilai tengah dari kumpulan data</a:t>
            </a:r>
          </a:p>
          <a:p>
            <a:pPr>
              <a:buNone/>
            </a:pPr>
            <a:endParaRPr lang="en-US" sz="2000" dirty="0" smtClean="0">
              <a:latin typeface="+mj-lt"/>
            </a:endParaRPr>
          </a:p>
          <a:p>
            <a:r>
              <a:rPr lang="en-US" sz="2000" dirty="0" smtClean="0">
                <a:latin typeface="+mj-lt"/>
              </a:rPr>
              <a:t>Untuk median filtering ini, data yang digunakan untuk menghitung median terdiri dari kumpulan data yang ganjil. </a:t>
            </a:r>
          </a:p>
          <a:p>
            <a:pPr>
              <a:buNone/>
            </a:pPr>
            <a:endParaRPr lang="en-US" sz="2000" dirty="0" smtClean="0">
              <a:latin typeface="+mj-lt"/>
            </a:endParaRPr>
          </a:p>
          <a:p>
            <a:r>
              <a:rPr lang="en-US" sz="2000" dirty="0" smtClean="0">
                <a:latin typeface="+mj-lt"/>
              </a:rPr>
              <a:t>Hal ini disebabkan dengan jumlah data yang ganjil maka piksel yang akan diproses dapat berada ditengah. </a:t>
            </a:r>
          </a:p>
          <a:p>
            <a:pPr>
              <a:buNone/>
            </a:pPr>
            <a:endParaRPr lang="en-US" sz="2000" dirty="0" smtClean="0">
              <a:latin typeface="+mj-lt"/>
            </a:endParaRPr>
          </a:p>
          <a:p>
            <a:r>
              <a:rPr lang="en-US" sz="2000" dirty="0" smtClean="0">
                <a:latin typeface="+mj-lt"/>
              </a:rPr>
              <a:t>Pada median filtering digunakan matrik berdimensi N X N. </a:t>
            </a:r>
          </a:p>
          <a:p>
            <a:pPr>
              <a:buNone/>
            </a:pPr>
            <a:endParaRPr lang="en-US" sz="2000" dirty="0" smtClean="0">
              <a:latin typeface="+mj-lt"/>
            </a:endParaRPr>
          </a:p>
          <a:p>
            <a:r>
              <a:rPr lang="en-US" sz="2000" dirty="0" smtClean="0">
                <a:latin typeface="+mj-lt"/>
              </a:rPr>
              <a:t>Dari matrik tersebut, kemudian data yang ada diurutkan dan dimasukkan dalam sebuah matrik berukuran 1X (N X N). Hal ini berguna untuk mempermudah menemukan median dari kumpulan data yang telah urut tersebut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072"/>
            <a:ext cx="8229600" cy="5943600"/>
          </a:xfrm>
        </p:spPr>
        <p:txBody>
          <a:bodyPr>
            <a:normAutofit lnSpcReduction="10000"/>
          </a:bodyPr>
          <a:lstStyle/>
          <a:p>
            <a:r>
              <a:rPr lang="en-US" sz="2000" dirty="0" smtClean="0"/>
              <a:t>Sebagai contoh jika diketahui suatu matrik berdimesi 3X3 yang berisi piksel utama dan piksel-piksel disekitarnya :</a:t>
            </a:r>
          </a:p>
          <a:p>
            <a:endParaRPr lang="en-US" sz="2000" dirty="0" smtClean="0"/>
          </a:p>
          <a:p>
            <a:pPr>
              <a:buNone/>
            </a:pPr>
            <a:endParaRPr lang="en-US" sz="2000" dirty="0" smtClean="0"/>
          </a:p>
          <a:p>
            <a:endParaRPr lang="en-US" sz="2000" dirty="0" smtClean="0"/>
          </a:p>
          <a:p>
            <a:endParaRPr lang="en-US" sz="2000" dirty="0" smtClean="0"/>
          </a:p>
          <a:p>
            <a:r>
              <a:rPr lang="en-US" sz="2000" dirty="0" smtClean="0"/>
              <a:t>Matrik diatas harus diurutkan terlebih dahulu dan dimasukkan dalam sebuah matrik yang berukuran 1X (3X3) atau 1X9.</a:t>
            </a:r>
          </a:p>
          <a:p>
            <a:endParaRPr lang="en-US" sz="2000" dirty="0" smtClean="0"/>
          </a:p>
          <a:p>
            <a:endParaRPr lang="en-US" sz="2000" dirty="0" smtClean="0"/>
          </a:p>
          <a:p>
            <a:endParaRPr lang="en-US" sz="2000" dirty="0" smtClean="0"/>
          </a:p>
          <a:p>
            <a:endParaRPr lang="en-US" sz="2000" dirty="0" smtClean="0"/>
          </a:p>
          <a:p>
            <a:r>
              <a:rPr lang="en-US" sz="2000" dirty="0" smtClean="0"/>
              <a:t>Dari  matriks di atas dapat dicari nilai piksel yang baru dengan menggunakan perhitungan median, </a:t>
            </a:r>
          </a:p>
          <a:p>
            <a:r>
              <a:rPr lang="en-US" sz="2000" dirty="0" smtClean="0"/>
              <a:t>maka nilai mediannya adalah x = 5. </a:t>
            </a:r>
          </a:p>
          <a:p>
            <a:r>
              <a:rPr lang="en-US" sz="2000" dirty="0" smtClean="0"/>
              <a:t>Nilai 5 ini akan menggantikan nilai 8 sehingga piksel utamanya akan memiliki warna yang berbeda dengan sebelumnya.</a:t>
            </a:r>
          </a:p>
          <a:p>
            <a:pPr>
              <a:buNone/>
            </a:pPr>
            <a:endParaRPr lang="en-US" sz="2000" dirty="0" smtClean="0"/>
          </a:p>
        </p:txBody>
      </p:sp>
      <p:graphicFrame>
        <p:nvGraphicFramePr>
          <p:cNvPr id="4" name="Table 3"/>
          <p:cNvGraphicFramePr>
            <a:graphicFrameLocks noGrp="1"/>
          </p:cNvGraphicFramePr>
          <p:nvPr/>
        </p:nvGraphicFramePr>
        <p:xfrm>
          <a:off x="2895600" y="1447800"/>
          <a:ext cx="3733800" cy="1112520"/>
        </p:xfrm>
        <a:graphic>
          <a:graphicData uri="http://schemas.openxmlformats.org/drawingml/2006/table">
            <a:tbl>
              <a:tblPr firstRow="1" bandRow="1">
                <a:tableStyleId>{5940675A-B579-460E-94D1-54222C63F5DA}</a:tableStyleId>
              </a:tblPr>
              <a:tblGrid>
                <a:gridCol w="1244600"/>
                <a:gridCol w="1244600"/>
                <a:gridCol w="1244600"/>
              </a:tblGrid>
              <a:tr h="370840">
                <a:tc>
                  <a:txBody>
                    <a:bodyPr/>
                    <a:lstStyle/>
                    <a:p>
                      <a:pPr algn="ctr"/>
                      <a:r>
                        <a:rPr kumimoji="0" lang="en-US" sz="1800" kern="1200" baseline="0" dirty="0" smtClean="0">
                          <a:solidFill>
                            <a:schemeClr val="tx1"/>
                          </a:solidFill>
                          <a:latin typeface="Bahnschrift SemiBold" pitchFamily="34" charset="0"/>
                          <a:ea typeface="+mn-ea"/>
                          <a:cs typeface="+mn-cs"/>
                        </a:rPr>
                        <a:t>9</a:t>
                      </a:r>
                    </a:p>
                  </a:txBody>
                  <a:tcPr/>
                </a:tc>
                <a:tc>
                  <a:txBody>
                    <a:bodyPr/>
                    <a:lstStyle/>
                    <a:p>
                      <a:pPr algn="ctr"/>
                      <a:r>
                        <a:rPr lang="en-US" dirty="0" smtClean="0">
                          <a:latin typeface="Bahnschrift SemiBold" pitchFamily="34" charset="0"/>
                        </a:rPr>
                        <a:t>5</a:t>
                      </a:r>
                      <a:endParaRPr lang="en-US" dirty="0">
                        <a:latin typeface="Bahnschrift SemiBold" pitchFamily="34" charset="0"/>
                      </a:endParaRPr>
                    </a:p>
                  </a:txBody>
                  <a:tcPr/>
                </a:tc>
                <a:tc>
                  <a:txBody>
                    <a:bodyPr/>
                    <a:lstStyle/>
                    <a:p>
                      <a:pPr algn="ctr"/>
                      <a:r>
                        <a:rPr lang="en-US" dirty="0" smtClean="0">
                          <a:latin typeface="Bahnschrift SemiBold" pitchFamily="34" charset="0"/>
                        </a:rPr>
                        <a:t>5</a:t>
                      </a:r>
                      <a:endParaRPr lang="en-US" dirty="0">
                        <a:latin typeface="Bahnschrift SemiBold" pitchFamily="34" charset="0"/>
                      </a:endParaRPr>
                    </a:p>
                  </a:txBody>
                  <a:tcPr/>
                </a:tc>
              </a:tr>
              <a:tr h="370840">
                <a:tc>
                  <a:txBody>
                    <a:bodyPr/>
                    <a:lstStyle/>
                    <a:p>
                      <a:pPr algn="ctr"/>
                      <a:r>
                        <a:rPr lang="en-US" dirty="0" smtClean="0">
                          <a:latin typeface="Bahnschrift SemiBold" pitchFamily="34" charset="0"/>
                        </a:rPr>
                        <a:t>3</a:t>
                      </a:r>
                      <a:endParaRPr lang="en-US" dirty="0">
                        <a:latin typeface="Bahnschrift SemiBold" pitchFamily="34" charset="0"/>
                      </a:endParaRPr>
                    </a:p>
                  </a:txBody>
                  <a:tcPr/>
                </a:tc>
                <a:tc>
                  <a:txBody>
                    <a:bodyPr/>
                    <a:lstStyle/>
                    <a:p>
                      <a:pPr algn="ctr"/>
                      <a:r>
                        <a:rPr lang="en-US" dirty="0" smtClean="0">
                          <a:latin typeface="Bahnschrift SemiBold" pitchFamily="34" charset="0"/>
                        </a:rPr>
                        <a:t>8</a:t>
                      </a:r>
                      <a:endParaRPr lang="en-US" dirty="0">
                        <a:latin typeface="Bahnschrift SemiBold" pitchFamily="34" charset="0"/>
                      </a:endParaRPr>
                    </a:p>
                  </a:txBody>
                  <a:tcPr/>
                </a:tc>
                <a:tc>
                  <a:txBody>
                    <a:bodyPr/>
                    <a:lstStyle/>
                    <a:p>
                      <a:pPr algn="ctr"/>
                      <a:r>
                        <a:rPr lang="en-US" dirty="0" smtClean="0">
                          <a:latin typeface="Bahnschrift SemiBold" pitchFamily="34" charset="0"/>
                        </a:rPr>
                        <a:t>5</a:t>
                      </a:r>
                      <a:endParaRPr lang="en-US" dirty="0">
                        <a:latin typeface="Bahnschrift SemiBold" pitchFamily="34" charset="0"/>
                      </a:endParaRPr>
                    </a:p>
                  </a:txBody>
                  <a:tcPr/>
                </a:tc>
              </a:tr>
              <a:tr h="370840">
                <a:tc>
                  <a:txBody>
                    <a:bodyPr/>
                    <a:lstStyle/>
                    <a:p>
                      <a:pPr algn="ctr"/>
                      <a:r>
                        <a:rPr lang="en-US" dirty="0" smtClean="0">
                          <a:latin typeface="Bahnschrift SemiBold" pitchFamily="34" charset="0"/>
                        </a:rPr>
                        <a:t>2</a:t>
                      </a:r>
                      <a:endParaRPr lang="en-US" dirty="0">
                        <a:latin typeface="Bahnschrift SemiBold" pitchFamily="34" charset="0"/>
                      </a:endParaRPr>
                    </a:p>
                  </a:txBody>
                  <a:tcPr/>
                </a:tc>
                <a:tc>
                  <a:txBody>
                    <a:bodyPr/>
                    <a:lstStyle/>
                    <a:p>
                      <a:pPr algn="ctr"/>
                      <a:r>
                        <a:rPr lang="en-US" dirty="0" smtClean="0">
                          <a:latin typeface="Bahnschrift SemiBold" pitchFamily="34" charset="0"/>
                        </a:rPr>
                        <a:t>1</a:t>
                      </a:r>
                      <a:endParaRPr lang="en-US" dirty="0">
                        <a:latin typeface="Bahnschrift SemiBold" pitchFamily="34" charset="0"/>
                      </a:endParaRPr>
                    </a:p>
                  </a:txBody>
                  <a:tcPr/>
                </a:tc>
                <a:tc>
                  <a:txBody>
                    <a:bodyPr/>
                    <a:lstStyle/>
                    <a:p>
                      <a:pPr algn="ctr"/>
                      <a:r>
                        <a:rPr lang="en-US" dirty="0" smtClean="0">
                          <a:latin typeface="Bahnschrift SemiBold" pitchFamily="34" charset="0"/>
                        </a:rPr>
                        <a:t>4</a:t>
                      </a:r>
                      <a:endParaRPr lang="en-US" dirty="0">
                        <a:latin typeface="Bahnschrift SemiBold" pitchFamily="34" charset="0"/>
                      </a:endParaRPr>
                    </a:p>
                  </a:txBody>
                  <a:tcPr/>
                </a:tc>
              </a:tr>
            </a:tbl>
          </a:graphicData>
        </a:graphic>
      </p:graphicFrame>
      <p:graphicFrame>
        <p:nvGraphicFramePr>
          <p:cNvPr id="5" name="Table 4"/>
          <p:cNvGraphicFramePr>
            <a:graphicFrameLocks noGrp="1"/>
          </p:cNvGraphicFramePr>
          <p:nvPr/>
        </p:nvGraphicFramePr>
        <p:xfrm>
          <a:off x="1828800" y="3581400"/>
          <a:ext cx="6095997" cy="370840"/>
        </p:xfrm>
        <a:graphic>
          <a:graphicData uri="http://schemas.openxmlformats.org/drawingml/2006/table">
            <a:tbl>
              <a:tblPr firstRow="1" bandRow="1">
                <a:tableStyleId>{5940675A-B579-460E-94D1-54222C63F5DA}</a:tableStyleId>
              </a:tblPr>
              <a:tblGrid>
                <a:gridCol w="677333"/>
                <a:gridCol w="677333"/>
                <a:gridCol w="677333"/>
                <a:gridCol w="677333"/>
                <a:gridCol w="677333"/>
                <a:gridCol w="677333"/>
                <a:gridCol w="677333"/>
                <a:gridCol w="677333"/>
                <a:gridCol w="677333"/>
              </a:tblGrid>
              <a:tr h="370840">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9</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91312"/>
          </a:xfrm>
        </p:spPr>
        <p:txBody>
          <a:bodyPr>
            <a:normAutofit fontScale="90000"/>
          </a:bodyPr>
          <a:lstStyle/>
          <a:p>
            <a:r>
              <a:rPr lang="en-US" dirty="0" smtClean="0"/>
              <a:t>Koreksi Gamma </a:t>
            </a:r>
            <a:endParaRPr lang="en-US" dirty="0"/>
          </a:p>
        </p:txBody>
      </p:sp>
      <p:sp>
        <p:nvSpPr>
          <p:cNvPr id="3" name="Content Placeholder 2"/>
          <p:cNvSpPr>
            <a:spLocks noGrp="1"/>
          </p:cNvSpPr>
          <p:nvPr>
            <p:ph idx="1"/>
          </p:nvPr>
        </p:nvSpPr>
        <p:spPr>
          <a:xfrm>
            <a:off x="304800" y="863988"/>
            <a:ext cx="8534400" cy="5867400"/>
          </a:xfrm>
        </p:spPr>
        <p:txBody>
          <a:bodyPr>
            <a:normAutofit lnSpcReduction="10000"/>
          </a:bodyPr>
          <a:lstStyle/>
          <a:p>
            <a:pPr algn="just"/>
            <a:r>
              <a:rPr lang="en-US" sz="2000" b="1" dirty="0" smtClean="0"/>
              <a:t>Koreksi Gamma  adalah </a:t>
            </a:r>
            <a:r>
              <a:rPr lang="en-US" sz="2000" dirty="0" smtClean="0"/>
              <a:t>faktor keteduhan yang mempengaruhi pemetaan antara nilai intensitas (tingkat keabuan) citra masukan dan keluaran sehingga pemetaan bisa tak-linear. </a:t>
            </a:r>
          </a:p>
          <a:p>
            <a:pPr algn="just"/>
            <a:endParaRPr lang="en-US" sz="2000" dirty="0" smtClean="0"/>
          </a:p>
          <a:p>
            <a:pPr algn="just"/>
            <a:r>
              <a:rPr lang="en-US" sz="2000" dirty="0" smtClean="0"/>
              <a:t>Sebagai contoh nilai dari intensitas masukan minimum sampai intensitas masukan maksimum dapat dipetakan ke dalam nilai dari intensitas keluaran minimum sampai intensitas keluaran maksimum.</a:t>
            </a:r>
          </a:p>
          <a:p>
            <a:pPr algn="just"/>
            <a:endParaRPr lang="en-US" sz="2000" dirty="0" smtClean="0"/>
          </a:p>
          <a:p>
            <a:pPr algn="just"/>
            <a:r>
              <a:rPr lang="en-US" sz="2000" dirty="0" smtClean="0"/>
              <a:t>Gamma memiliki nilai lebih besar dari 0. </a:t>
            </a:r>
          </a:p>
          <a:p>
            <a:pPr algn="just"/>
            <a:endParaRPr lang="en-US" sz="2000" dirty="0" smtClean="0"/>
          </a:p>
          <a:p>
            <a:pPr algn="just"/>
            <a:r>
              <a:rPr lang="en-US" sz="2000" dirty="0" smtClean="0"/>
              <a:t>Jika gamma sama dengan satu, maka pemetaanya linear. </a:t>
            </a:r>
          </a:p>
          <a:p>
            <a:pPr algn="just"/>
            <a:endParaRPr lang="en-US" sz="2000" dirty="0" smtClean="0"/>
          </a:p>
          <a:p>
            <a:pPr algn="just"/>
            <a:r>
              <a:rPr lang="en-US" sz="2000" dirty="0" smtClean="0"/>
              <a:t>Jika gamma kurang dari 1, pemetaannya cenderung menuju nilai keluaran yang lebih tinggi (terang). </a:t>
            </a:r>
          </a:p>
          <a:p>
            <a:pPr algn="just"/>
            <a:endParaRPr lang="en-US" sz="2000" dirty="0" smtClean="0"/>
          </a:p>
          <a:p>
            <a:pPr algn="just"/>
            <a:r>
              <a:rPr lang="en-US" sz="2000" dirty="0" smtClean="0"/>
              <a:t>Jika gamma lebih besar dari pada 1, pemetaannya cenderung menuju nilai keluaran yang lebih rendah (lebih gelap). </a:t>
            </a:r>
          </a:p>
          <a:p>
            <a:pPr algn="just"/>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GLCM</a:t>
            </a:r>
            <a:endParaRPr lang="en-US" dirty="0"/>
          </a:p>
        </p:txBody>
      </p:sp>
      <p:sp>
        <p:nvSpPr>
          <p:cNvPr id="3" name="Content Placeholder 2"/>
          <p:cNvSpPr>
            <a:spLocks noGrp="1"/>
          </p:cNvSpPr>
          <p:nvPr>
            <p:ph idx="1"/>
          </p:nvPr>
        </p:nvSpPr>
        <p:spPr>
          <a:xfrm>
            <a:off x="457200" y="1828800"/>
            <a:ext cx="8229600" cy="3886200"/>
          </a:xfrm>
          <a:solidFill>
            <a:srgbClr val="A9DA74"/>
          </a:solidFill>
        </p:spPr>
        <p:txBody>
          <a:bodyPr/>
          <a:lstStyle/>
          <a:p>
            <a:pPr algn="just">
              <a:buNone/>
            </a:pPr>
            <a:r>
              <a:rPr lang="en-US" dirty="0" smtClean="0">
                <a:solidFill>
                  <a:sysClr val="windowText" lastClr="000000"/>
                </a:solidFill>
              </a:rPr>
              <a:t>	</a:t>
            </a:r>
          </a:p>
          <a:p>
            <a:pPr algn="just">
              <a:buNone/>
            </a:pPr>
            <a:endParaRPr lang="en-US" dirty="0" smtClean="0">
              <a:solidFill>
                <a:sysClr val="windowText" lastClr="000000"/>
              </a:solidFill>
            </a:endParaRPr>
          </a:p>
          <a:p>
            <a:pPr algn="just">
              <a:buNone/>
            </a:pPr>
            <a:r>
              <a:rPr lang="en-US" dirty="0" smtClean="0">
                <a:solidFill>
                  <a:sysClr val="windowText" lastClr="000000"/>
                </a:solidFill>
              </a:rPr>
              <a:t>	Gray level co-occurrence matrix (GLCM) </a:t>
            </a:r>
            <a:r>
              <a:rPr lang="en-US" dirty="0" smtClean="0"/>
              <a:t>yang merupakan ciri statistik orde dua atau juga </a:t>
            </a:r>
            <a:r>
              <a:rPr lang="en-US" dirty="0" smtClean="0">
                <a:solidFill>
                  <a:sysClr val="windowText" lastClr="000000"/>
                </a:solidFill>
              </a:rPr>
              <a:t>merupakan matrik yang menggambarkan frekuensi munculnya pasangan piksel pada jarak d dan orientasi arah dengan sudut 𝜃 dalam citra yang digunakan untuk menghitung fitur-fitur glcm.</a:t>
            </a:r>
            <a:endParaRPr lang="en-US" dirty="0">
              <a:solidFill>
                <a:sysClr val="windowText" lastClr="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8416"/>
            <a:ext cx="8229600" cy="5943600"/>
          </a:xfrm>
        </p:spPr>
        <p:txBody>
          <a:bodyPr>
            <a:normAutofit/>
          </a:bodyPr>
          <a:lstStyle/>
          <a:p>
            <a:pPr algn="just"/>
            <a:r>
              <a:rPr lang="en-US" sz="2000" dirty="0" smtClean="0"/>
              <a:t>Matriks co-occurrence adalah salah satu metode statistik yang dapat digunakan untuk analisis tekstur.</a:t>
            </a:r>
          </a:p>
          <a:p>
            <a:pPr algn="just"/>
            <a:r>
              <a:rPr lang="en-US" sz="2000" dirty="0" smtClean="0"/>
              <a:t>Matriks co-occurrence dibentuk dari suatu citra dengan melihat pada piksel – piksel yang berpasangan yang memiliki intensitas tertentu. Penggunaan metode ini berdasar pada hipotesis bahwa dalam suatu tekstur akan terjadi perulangan konfigurasi atau pasangan aras keabuan.</a:t>
            </a:r>
          </a:p>
          <a:p>
            <a:pPr algn="just"/>
            <a:r>
              <a:rPr lang="en-US" sz="2000" dirty="0" smtClean="0"/>
              <a:t>Misal, d didefinisikan sebagai jarak antara dua posisi piksel, yaitu (𝑥1, 𝑦1) , (𝑥2, 𝑦2 ) dan 𝜃 didefinisikan sebagai sudut diantara keduanya. Maka matriks co-occurrence didefinisikan sebagai matriks yang menyatakan distribusi spasial antara dua piksel yang bertetangga yang memiliki intensitas i dan j, yang memiliki jarak d di antara keduanya, dan sudut 𝜃 diantara keduanya.</a:t>
            </a:r>
          </a:p>
          <a:p>
            <a:pPr algn="just"/>
            <a:r>
              <a:rPr lang="en-US" sz="2000" dirty="0" smtClean="0"/>
              <a:t>Matriks co-occurrence dinyatakan dengan 𝑃𝑖𝑗 . Suatu piksel yang bertetangga yang memiliki jarak d di antara keduanya, dapat terletak di delapan arah yang berlainan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lstStyle/>
          <a:p>
            <a:r>
              <a:rPr lang="en-US" dirty="0" smtClean="0"/>
              <a:t>Contoh mencari matriks GLCM</a:t>
            </a:r>
            <a:endParaRPr lang="en-US" dirty="0"/>
          </a:p>
        </p:txBody>
      </p:sp>
      <p:sp>
        <p:nvSpPr>
          <p:cNvPr id="4" name="Content Placeholder 2">
            <a:extLst>
              <a:ext uri="{FF2B5EF4-FFF2-40B4-BE49-F238E27FC236}">
                <a16:creationId xmlns:a16="http://schemas.microsoft.com/office/drawing/2014/main" xmlns="" id="{9504383A-95DF-4A81-9550-BB9B845DF54E}"/>
              </a:ext>
            </a:extLst>
          </p:cNvPr>
          <p:cNvSpPr txBox="1">
            <a:spLocks/>
          </p:cNvSpPr>
          <p:nvPr/>
        </p:nvSpPr>
        <p:spPr>
          <a:xfrm>
            <a:off x="228600" y="1752600"/>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 =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 [0</a:t>
            </a:r>
            <a:r>
              <a:rPr kumimoji="0" lang="en-US" sz="2800" b="0" i="0" u="none" strike="noStrike" kern="1200" cap="none" spc="0" normalizeH="0" baseline="30000" noProof="0" dirty="0" smtClean="0">
                <a:ln>
                  <a:noFill/>
                </a:ln>
                <a:solidFill>
                  <a:schemeClr val="tx1"/>
                </a:solidFill>
                <a:effectLst/>
                <a:uLnTx/>
                <a:uFillTx/>
                <a:latin typeface="+mn-lt"/>
                <a:ea typeface="+mn-ea"/>
                <a:cs typeface="+mn-cs"/>
                <a:sym typeface="Symbol" panose="05050102010706020507" pitchFamily="18" charset="2"/>
              </a:rPr>
              <a:t>o</a:t>
            </a: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90</a:t>
            </a:r>
            <a:r>
              <a:rPr kumimoji="0" lang="en-US" sz="2800" b="0" i="0" u="none" strike="noStrike" kern="1200" cap="none" spc="0" normalizeH="0" baseline="30000" noProof="0" dirty="0" smtClean="0">
                <a:ln>
                  <a:noFill/>
                </a:ln>
                <a:solidFill>
                  <a:schemeClr val="tx1"/>
                </a:solidFill>
                <a:effectLst/>
                <a:uLnTx/>
                <a:uFillTx/>
                <a:latin typeface="+mn-lt"/>
                <a:ea typeface="+mn-ea"/>
                <a:cs typeface="+mn-cs"/>
                <a:sym typeface="Symbol" panose="05050102010706020507" pitchFamily="18" charset="2"/>
              </a:rPr>
              <a:t>o</a:t>
            </a: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Simetris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a:extLst>
              <a:ext uri="{FF2B5EF4-FFF2-40B4-BE49-F238E27FC236}">
                <a16:creationId xmlns:a16="http://schemas.microsoft.com/office/drawing/2014/main" xmlns="" id="{A4A25E58-4725-4387-BEE9-AC060139182B}"/>
              </a:ext>
            </a:extLst>
          </p:cNvPr>
          <p:cNvPicPr>
            <a:picLocks noChangeAspect="1"/>
          </p:cNvPicPr>
          <p:nvPr/>
        </p:nvPicPr>
        <p:blipFill>
          <a:blip r:embed="rId2">
            <a:duotone>
              <a:prstClr val="black"/>
              <a:srgbClr val="00B050">
                <a:tint val="45000"/>
                <a:satMod val="400000"/>
              </a:srgbClr>
            </a:duotone>
          </a:blip>
          <a:stretch>
            <a:fillRect/>
          </a:stretch>
        </p:blipFill>
        <p:spPr>
          <a:xfrm>
            <a:off x="2667000" y="1905000"/>
            <a:ext cx="6272141" cy="46126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184"/>
            <a:ext cx="8305800" cy="896112"/>
          </a:xfrm>
        </p:spPr>
        <p:txBody>
          <a:bodyPr/>
          <a:lstStyle/>
          <a:p>
            <a:r>
              <a:rPr lang="en-US" dirty="0" smtClean="0"/>
              <a:t>Proses ke-2 : Normalisasi </a:t>
            </a:r>
            <a:endParaRPr lang="en-US" dirty="0"/>
          </a:p>
        </p:txBody>
      </p:sp>
      <p:pic>
        <p:nvPicPr>
          <p:cNvPr id="3" name="Picture 2">
            <a:extLst>
              <a:ext uri="{FF2B5EF4-FFF2-40B4-BE49-F238E27FC236}">
                <a16:creationId xmlns:a16="http://schemas.microsoft.com/office/drawing/2014/main" xmlns="" id="{7ACDF42E-B02B-4F07-8699-DAE50A9CD213}"/>
              </a:ext>
            </a:extLst>
          </p:cNvPr>
          <p:cNvPicPr>
            <a:picLocks noChangeAspect="1"/>
          </p:cNvPicPr>
          <p:nvPr/>
        </p:nvPicPr>
        <p:blipFill>
          <a:blip r:embed="rId2">
            <a:clrChange>
              <a:clrFrom>
                <a:srgbClr val="FFFFFF"/>
              </a:clrFrom>
              <a:clrTo>
                <a:srgbClr val="FFFFFF">
                  <a:alpha val="0"/>
                </a:srgbClr>
              </a:clrTo>
            </a:clrChange>
            <a:lum bright="-30000" contrast="40000"/>
          </a:blip>
          <a:stretch>
            <a:fillRect/>
          </a:stretch>
        </p:blipFill>
        <p:spPr>
          <a:xfrm>
            <a:off x="609600" y="2139288"/>
            <a:ext cx="7620000" cy="4596532"/>
          </a:xfrm>
          <a:prstGeom prst="rect">
            <a:avLst/>
          </a:prstGeom>
        </p:spPr>
      </p:pic>
      <p:sp>
        <p:nvSpPr>
          <p:cNvPr id="4" name="Rectangle 3"/>
          <p:cNvSpPr/>
          <p:nvPr/>
        </p:nvSpPr>
        <p:spPr>
          <a:xfrm>
            <a:off x="533400" y="1600200"/>
            <a:ext cx="8314900" cy="646331"/>
          </a:xfrm>
          <a:prstGeom prst="rect">
            <a:avLst/>
          </a:prstGeom>
        </p:spPr>
        <p:txBody>
          <a:bodyPr wrap="square">
            <a:spAutoFit/>
          </a:bodyPr>
          <a:lstStyle/>
          <a:p>
            <a:r>
              <a:rPr lang="en-US" dirty="0" smtClean="0"/>
              <a:t>Dengan cara membagi nilai masing-masing piksel dengan total dari seluruh nilai matriks.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Fitur-fitur GLCM</a:t>
            </a:r>
            <a:endParaRPr lang="en-US" dirty="0"/>
          </a:p>
        </p:txBody>
      </p:sp>
      <p:sp>
        <p:nvSpPr>
          <p:cNvPr id="3" name="Text Placeholder 2"/>
          <p:cNvSpPr>
            <a:spLocks noGrp="1"/>
          </p:cNvSpPr>
          <p:nvPr>
            <p:ph type="body" idx="1"/>
          </p:nvPr>
        </p:nvSpPr>
        <p:spPr/>
        <p:txBody>
          <a:bodyPr/>
          <a:lstStyle/>
          <a:p>
            <a:r>
              <a:rPr lang="en-US" dirty="0" smtClean="0"/>
              <a:t>Kontras</a:t>
            </a:r>
            <a:endParaRPr lang="en-US" dirty="0"/>
          </a:p>
        </p:txBody>
      </p:sp>
      <p:sp>
        <p:nvSpPr>
          <p:cNvPr id="4" name="Text Placeholder 3"/>
          <p:cNvSpPr>
            <a:spLocks noGrp="1"/>
          </p:cNvSpPr>
          <p:nvPr>
            <p:ph type="body" sz="half" idx="3"/>
          </p:nvPr>
        </p:nvSpPr>
        <p:spPr/>
        <p:txBody>
          <a:bodyPr/>
          <a:lstStyle/>
          <a:p>
            <a:r>
              <a:rPr lang="en-US" dirty="0" smtClean="0"/>
              <a:t>Homogeneitas</a:t>
            </a:r>
            <a:endParaRPr lang="en-US" dirty="0"/>
          </a:p>
        </p:txBody>
      </p:sp>
      <p:sp>
        <p:nvSpPr>
          <p:cNvPr id="5" name="Content Placeholder 4"/>
          <p:cNvSpPr>
            <a:spLocks noGrp="1"/>
          </p:cNvSpPr>
          <p:nvPr>
            <p:ph sz="quarter" idx="2"/>
          </p:nvPr>
        </p:nvSpPr>
        <p:spPr/>
        <p:txBody>
          <a:bodyPr/>
          <a:lstStyle/>
          <a:p>
            <a:r>
              <a:rPr lang="en-US" i="1" dirty="0" smtClean="0"/>
              <a:t>Contrast </a:t>
            </a:r>
            <a:r>
              <a:rPr lang="en-US" dirty="0" smtClean="0"/>
              <a:t>pada fitur GLCM menunjukkan ukuran penyebaran (momen inersia) elemen-elemen matriks citra. Jika letaknya jauh dari diagonal utama, nilai kekontrasan besar</a:t>
            </a:r>
            <a:endParaRPr lang="en-US" dirty="0"/>
          </a:p>
        </p:txBody>
      </p:sp>
      <p:sp>
        <p:nvSpPr>
          <p:cNvPr id="6" name="Content Placeholder 5"/>
          <p:cNvSpPr>
            <a:spLocks noGrp="1"/>
          </p:cNvSpPr>
          <p:nvPr>
            <p:ph sz="quarter" idx="4"/>
          </p:nvPr>
        </p:nvSpPr>
        <p:spPr/>
        <p:txBody>
          <a:bodyPr/>
          <a:lstStyle/>
          <a:p>
            <a:r>
              <a:rPr lang="en-US" dirty="0" smtClean="0"/>
              <a:t>Menunjukkan kehomogenan variasi intensitas dalam citra</a:t>
            </a:r>
            <a:endParaRPr lang="en-US" dirty="0"/>
          </a:p>
        </p:txBody>
      </p:sp>
      <p:pic>
        <p:nvPicPr>
          <p:cNvPr id="8" name="Picture 6"/>
          <p:cNvPicPr>
            <a:picLocks noChangeAspect="1" noChangeArrowheads="1"/>
          </p:cNvPicPr>
          <p:nvPr/>
        </p:nvPicPr>
        <p:blipFill>
          <a:blip r:embed="rId2"/>
          <a:srcRect/>
          <a:stretch>
            <a:fillRect/>
          </a:stretch>
        </p:blipFill>
        <p:spPr bwMode="auto">
          <a:xfrm>
            <a:off x="838200" y="5029200"/>
            <a:ext cx="3048000" cy="762000"/>
          </a:xfrm>
          <a:prstGeom prst="rect">
            <a:avLst/>
          </a:prstGeom>
          <a:noFill/>
          <a:ln w="9525">
            <a:noFill/>
            <a:miter lim="800000"/>
            <a:headEnd/>
            <a:tailEnd/>
          </a:ln>
          <a:effectLst/>
        </p:spPr>
      </p:pic>
      <p:pic>
        <p:nvPicPr>
          <p:cNvPr id="9" name="Picture 8"/>
          <p:cNvPicPr>
            <a:picLocks noChangeAspect="1" noChangeArrowheads="1"/>
          </p:cNvPicPr>
          <p:nvPr/>
        </p:nvPicPr>
        <p:blipFill>
          <a:blip r:embed="rId3"/>
          <a:srcRect/>
          <a:stretch>
            <a:fillRect/>
          </a:stretch>
        </p:blipFill>
        <p:spPr bwMode="auto">
          <a:xfrm>
            <a:off x="5181600" y="3657600"/>
            <a:ext cx="3209925"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893064"/>
          </a:xfrm>
        </p:spPr>
        <p:txBody>
          <a:bodyPr/>
          <a:lstStyle/>
          <a:p>
            <a:r>
              <a:rPr dirty="0" smtClean="0"/>
              <a:t>Anggota Kelompok 7:</a:t>
            </a:r>
            <a:endParaRPr lang="en-US" dirty="0"/>
          </a:p>
        </p:txBody>
      </p:sp>
      <p:sp>
        <p:nvSpPr>
          <p:cNvPr id="3" name="Text Placeholder 2"/>
          <p:cNvSpPr>
            <a:spLocks noGrp="1"/>
          </p:cNvSpPr>
          <p:nvPr>
            <p:ph type="body" idx="1"/>
          </p:nvPr>
        </p:nvSpPr>
        <p:spPr>
          <a:xfrm>
            <a:off x="530352" y="2362200"/>
            <a:ext cx="7772400" cy="2895600"/>
          </a:xfrm>
        </p:spPr>
        <p:txBody>
          <a:bodyPr>
            <a:normAutofit/>
          </a:bodyPr>
          <a:lstStyle/>
          <a:p>
            <a:pPr algn="ctr"/>
            <a:r>
              <a:rPr lang="en-US" dirty="0" smtClean="0">
                <a:solidFill>
                  <a:schemeClr val="accent1">
                    <a:lumMod val="75000"/>
                  </a:schemeClr>
                </a:solidFill>
                <a:latin typeface="Arial Black" pitchFamily="34" charset="0"/>
              </a:rPr>
              <a:t>Bilya Putra Aji (F1D019015)</a:t>
            </a:r>
          </a:p>
          <a:p>
            <a:pPr algn="ctr"/>
            <a:endParaRPr lang="en-US" dirty="0" smtClean="0">
              <a:solidFill>
                <a:schemeClr val="accent1">
                  <a:lumMod val="75000"/>
                </a:schemeClr>
              </a:solidFill>
              <a:latin typeface="Arial Black" pitchFamily="34" charset="0"/>
            </a:endParaRPr>
          </a:p>
          <a:p>
            <a:pPr algn="ctr"/>
            <a:r>
              <a:rPr lang="en-US" dirty="0" smtClean="0">
                <a:solidFill>
                  <a:schemeClr val="accent1">
                    <a:lumMod val="75000"/>
                  </a:schemeClr>
                </a:solidFill>
                <a:latin typeface="Arial Black" pitchFamily="34" charset="0"/>
              </a:rPr>
              <a:t>Diah Sunasti Hadiningrum (F1D019020)</a:t>
            </a:r>
          </a:p>
          <a:p>
            <a:pPr algn="ctr"/>
            <a:endParaRPr lang="en-US" dirty="0" smtClean="0">
              <a:solidFill>
                <a:schemeClr val="accent1">
                  <a:lumMod val="75000"/>
                </a:schemeClr>
              </a:solidFill>
              <a:latin typeface="Arial Black" pitchFamily="34" charset="0"/>
            </a:endParaRPr>
          </a:p>
          <a:p>
            <a:pPr algn="ctr"/>
            <a:r>
              <a:rPr lang="en-US" dirty="0" smtClean="0">
                <a:solidFill>
                  <a:schemeClr val="accent1">
                    <a:lumMod val="75000"/>
                  </a:schemeClr>
                </a:solidFill>
                <a:latin typeface="Arial Black" pitchFamily="34" charset="0"/>
              </a:rPr>
              <a:t>Muhammad Ari Rifqi (F1D019068)</a:t>
            </a:r>
          </a:p>
          <a:p>
            <a:pPr algn="ctr"/>
            <a:endParaRPr lang="en-US" dirty="0" smtClean="0">
              <a:solidFill>
                <a:schemeClr val="accent1">
                  <a:lumMod val="75000"/>
                </a:schemeClr>
              </a:solidFill>
              <a:latin typeface="Arial Black" pitchFamily="34" charset="0"/>
            </a:endParaRPr>
          </a:p>
          <a:p>
            <a:pPr algn="ctr"/>
            <a:r>
              <a:rPr lang="en-US" dirty="0" smtClean="0">
                <a:solidFill>
                  <a:schemeClr val="accent1">
                    <a:lumMod val="75000"/>
                  </a:schemeClr>
                </a:solidFill>
                <a:latin typeface="Arial Black" pitchFamily="34" charset="0"/>
              </a:rPr>
              <a:t>Muqfiratun Ihram (F1D019076)</a:t>
            </a:r>
          </a:p>
          <a:p>
            <a:pPr algn="ct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Fitur-fitur GLCM</a:t>
            </a:r>
            <a:endParaRPr lang="en-US" dirty="0"/>
          </a:p>
        </p:txBody>
      </p:sp>
      <p:sp>
        <p:nvSpPr>
          <p:cNvPr id="3" name="Text Placeholder 2"/>
          <p:cNvSpPr>
            <a:spLocks noGrp="1"/>
          </p:cNvSpPr>
          <p:nvPr>
            <p:ph type="body" idx="1"/>
          </p:nvPr>
        </p:nvSpPr>
        <p:spPr/>
        <p:txBody>
          <a:bodyPr/>
          <a:lstStyle/>
          <a:p>
            <a:r>
              <a:rPr lang="en-US" dirty="0" smtClean="0"/>
              <a:t>Energi</a:t>
            </a:r>
            <a:endParaRPr lang="en-US" dirty="0"/>
          </a:p>
        </p:txBody>
      </p:sp>
      <p:sp>
        <p:nvSpPr>
          <p:cNvPr id="4" name="Text Placeholder 3"/>
          <p:cNvSpPr>
            <a:spLocks noGrp="1"/>
          </p:cNvSpPr>
          <p:nvPr>
            <p:ph type="body" sz="half" idx="3"/>
          </p:nvPr>
        </p:nvSpPr>
        <p:spPr/>
        <p:txBody>
          <a:bodyPr/>
          <a:lstStyle/>
          <a:p>
            <a:r>
              <a:rPr lang="en-US" dirty="0" smtClean="0"/>
              <a:t>Korelasi</a:t>
            </a:r>
            <a:endParaRPr lang="en-US" dirty="0"/>
          </a:p>
        </p:txBody>
      </p:sp>
      <p:sp>
        <p:nvSpPr>
          <p:cNvPr id="5" name="Content Placeholder 4"/>
          <p:cNvSpPr>
            <a:spLocks noGrp="1"/>
          </p:cNvSpPr>
          <p:nvPr>
            <p:ph sz="quarter" idx="2"/>
          </p:nvPr>
        </p:nvSpPr>
        <p:spPr/>
        <p:txBody>
          <a:bodyPr>
            <a:normAutofit/>
          </a:bodyPr>
          <a:lstStyle/>
          <a:p>
            <a:r>
              <a:rPr lang="en-US" sz="1800" dirty="0" smtClean="0"/>
              <a:t>Energi merupakan fitur GLCM yang digunakan untuk mengukur konsentrasi pasangan intensitas matriks GLCM. Energi akan bernilai tinggi ketika nilai piksel mirip dengan piksel yang lain, sebaliknya akan bernilai kecil menandakan nilai dari GLCM normalisasi adalah heterogen</a:t>
            </a:r>
            <a:endParaRPr lang="en-US" sz="1800" dirty="0"/>
          </a:p>
        </p:txBody>
      </p:sp>
      <p:sp>
        <p:nvSpPr>
          <p:cNvPr id="6" name="Content Placeholder 5"/>
          <p:cNvSpPr>
            <a:spLocks noGrp="1"/>
          </p:cNvSpPr>
          <p:nvPr>
            <p:ph sz="quarter" idx="4"/>
          </p:nvPr>
        </p:nvSpPr>
        <p:spPr/>
        <p:txBody>
          <a:bodyPr/>
          <a:lstStyle/>
          <a:p>
            <a:r>
              <a:rPr lang="en-US" dirty="0" smtClean="0"/>
              <a:t>Korelasi menunjukkan bahwa ketergantungan linier derajat keabuan dari piksel-piksel yang saling bertetangga dalam suatu citra abu-abu</a:t>
            </a:r>
            <a:endParaRPr lang="en-US" dirty="0"/>
          </a:p>
        </p:txBody>
      </p:sp>
      <p:pic>
        <p:nvPicPr>
          <p:cNvPr id="8" name="Picture 5"/>
          <p:cNvPicPr>
            <a:picLocks noChangeAspect="1" noChangeArrowheads="1"/>
          </p:cNvPicPr>
          <p:nvPr/>
        </p:nvPicPr>
        <p:blipFill>
          <a:blip r:embed="rId2"/>
          <a:srcRect/>
          <a:stretch>
            <a:fillRect/>
          </a:stretch>
        </p:blipFill>
        <p:spPr bwMode="auto">
          <a:xfrm>
            <a:off x="914400" y="5715000"/>
            <a:ext cx="3352800" cy="914400"/>
          </a:xfrm>
          <a:prstGeom prst="rect">
            <a:avLst/>
          </a:prstGeom>
          <a:noFill/>
          <a:ln w="9525">
            <a:noFill/>
            <a:miter lim="800000"/>
            <a:headEnd/>
            <a:tailEnd/>
          </a:ln>
          <a:effectLst/>
        </p:spPr>
      </p:pic>
      <p:pic>
        <p:nvPicPr>
          <p:cNvPr id="9" name="Picture 7"/>
          <p:cNvPicPr>
            <a:picLocks noChangeAspect="1" noChangeArrowheads="1"/>
          </p:cNvPicPr>
          <p:nvPr/>
        </p:nvPicPr>
        <p:blipFill>
          <a:blip r:embed="rId3"/>
          <a:srcRect/>
          <a:stretch>
            <a:fillRect/>
          </a:stretch>
        </p:blipFill>
        <p:spPr bwMode="auto">
          <a:xfrm>
            <a:off x="5181600" y="4572000"/>
            <a:ext cx="35052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Fitur-fitur GLCM</a:t>
            </a:r>
            <a:endParaRPr lang="en-US" dirty="0"/>
          </a:p>
        </p:txBody>
      </p:sp>
      <p:sp>
        <p:nvSpPr>
          <p:cNvPr id="3" name="Text Placeholder 2"/>
          <p:cNvSpPr>
            <a:spLocks noGrp="1"/>
          </p:cNvSpPr>
          <p:nvPr>
            <p:ph type="body" idx="1"/>
          </p:nvPr>
        </p:nvSpPr>
        <p:spPr/>
        <p:txBody>
          <a:bodyPr/>
          <a:lstStyle/>
          <a:p>
            <a:r>
              <a:rPr lang="en-US" dirty="0" smtClean="0"/>
              <a:t>ASM</a:t>
            </a:r>
            <a:endParaRPr lang="en-US" dirty="0"/>
          </a:p>
        </p:txBody>
      </p:sp>
      <p:sp>
        <p:nvSpPr>
          <p:cNvPr id="4" name="Text Placeholder 3"/>
          <p:cNvSpPr>
            <a:spLocks noGrp="1"/>
          </p:cNvSpPr>
          <p:nvPr>
            <p:ph type="body" sz="half" idx="3"/>
          </p:nvPr>
        </p:nvSpPr>
        <p:spPr/>
        <p:txBody>
          <a:bodyPr/>
          <a:lstStyle/>
          <a:p>
            <a:r>
              <a:rPr lang="en-US" dirty="0" smtClean="0"/>
              <a:t>Dissimilarity</a:t>
            </a:r>
            <a:endParaRPr lang="en-US" dirty="0"/>
          </a:p>
        </p:txBody>
      </p:sp>
      <p:sp>
        <p:nvSpPr>
          <p:cNvPr id="5" name="Content Placeholder 4"/>
          <p:cNvSpPr>
            <a:spLocks noGrp="1"/>
          </p:cNvSpPr>
          <p:nvPr>
            <p:ph sz="quarter" idx="2"/>
          </p:nvPr>
        </p:nvSpPr>
        <p:spPr/>
        <p:txBody>
          <a:bodyPr/>
          <a:lstStyle/>
          <a:p>
            <a:r>
              <a:rPr lang="en-US" dirty="0" smtClean="0"/>
              <a:t>ASM merupakan ukuran homogenitas dari suatu citra.</a:t>
            </a:r>
            <a:endParaRPr lang="en-US" dirty="0"/>
          </a:p>
        </p:txBody>
      </p:sp>
      <p:sp>
        <p:nvSpPr>
          <p:cNvPr id="6" name="Content Placeholder 5"/>
          <p:cNvSpPr>
            <a:spLocks noGrp="1"/>
          </p:cNvSpPr>
          <p:nvPr>
            <p:ph sz="quarter" idx="4"/>
          </p:nvPr>
        </p:nvSpPr>
        <p:spPr/>
        <p:txBody>
          <a:bodyPr/>
          <a:lstStyle/>
          <a:p>
            <a:r>
              <a:rPr lang="en-US" dirty="0" smtClean="0"/>
              <a:t>Mengukur ketidakmiripan pada suatu tekstur, akan bernilai besar apabila bentuk tekstur acak dan bernilai kecil jika bentuk tekstur seragam</a:t>
            </a:r>
            <a:endParaRPr lang="en-US" dirty="0"/>
          </a:p>
        </p:txBody>
      </p:sp>
      <p:pic>
        <p:nvPicPr>
          <p:cNvPr id="8" name="Picture 2"/>
          <p:cNvPicPr>
            <a:picLocks noChangeAspect="1" noChangeArrowheads="1"/>
          </p:cNvPicPr>
          <p:nvPr/>
        </p:nvPicPr>
        <p:blipFill>
          <a:blip r:embed="rId2"/>
          <a:srcRect/>
          <a:stretch>
            <a:fillRect/>
          </a:stretch>
        </p:blipFill>
        <p:spPr bwMode="auto">
          <a:xfrm>
            <a:off x="990600" y="4724400"/>
            <a:ext cx="2971800" cy="609600"/>
          </a:xfrm>
          <a:prstGeom prst="rect">
            <a:avLst/>
          </a:prstGeom>
          <a:noFill/>
          <a:ln w="9525">
            <a:noFill/>
            <a:miter lim="800000"/>
            <a:headEnd/>
            <a:tailEnd/>
          </a:ln>
          <a:effectLst/>
        </p:spPr>
      </p:pic>
      <p:pic>
        <p:nvPicPr>
          <p:cNvPr id="9" name="Picture 3"/>
          <p:cNvPicPr>
            <a:picLocks noChangeAspect="1" noChangeArrowheads="1"/>
          </p:cNvPicPr>
          <p:nvPr/>
        </p:nvPicPr>
        <p:blipFill>
          <a:blip r:embed="rId3">
            <a:clrChange>
              <a:clrFrom>
                <a:srgbClr val="F6F6F6"/>
              </a:clrFrom>
              <a:clrTo>
                <a:srgbClr val="F6F6F6">
                  <a:alpha val="0"/>
                </a:srgbClr>
              </a:clrTo>
            </a:clrChange>
          </a:blip>
          <a:srcRect/>
          <a:stretch>
            <a:fillRect/>
          </a:stretch>
        </p:blipFill>
        <p:spPr bwMode="auto">
          <a:xfrm>
            <a:off x="5105400" y="4953000"/>
            <a:ext cx="34290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flipV="1">
            <a:off x="6477000" y="3886200"/>
            <a:ext cx="5334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457200" y="0"/>
            <a:ext cx="8229600" cy="1143000"/>
          </a:xfrm>
        </p:spPr>
        <p:txBody>
          <a:bodyPr/>
          <a:lstStyle/>
          <a:p>
            <a:r>
              <a:rPr lang="en-US" dirty="0" smtClean="0"/>
              <a:t>Pre-Processing</a:t>
            </a:r>
            <a:endParaRPr lang="en-US" dirty="0"/>
          </a:p>
        </p:txBody>
      </p:sp>
      <p:sp>
        <p:nvSpPr>
          <p:cNvPr id="3" name="Content Placeholder 2"/>
          <p:cNvSpPr>
            <a:spLocks noGrp="1"/>
          </p:cNvSpPr>
          <p:nvPr>
            <p:ph idx="1"/>
          </p:nvPr>
        </p:nvSpPr>
        <p:spPr>
          <a:xfrm>
            <a:off x="457200" y="1371600"/>
            <a:ext cx="8229600" cy="1981200"/>
          </a:xfrm>
        </p:spPr>
        <p:txBody>
          <a:bodyPr/>
          <a:lstStyle/>
          <a:p>
            <a:r>
              <a:rPr lang="en-US" dirty="0" smtClean="0"/>
              <a:t>Pre-processing dilakukan untuk membuat citra dari dataset yang ada agar lebih mudah dilakukan ekstraksi ciri dengan menggunakan metode GLCM.</a:t>
            </a:r>
          </a:p>
          <a:p>
            <a:r>
              <a:rPr lang="en-US" dirty="0" smtClean="0"/>
              <a:t>Berikut proses pre-processing:</a:t>
            </a:r>
          </a:p>
          <a:p>
            <a:endParaRPr lang="en-US" dirty="0"/>
          </a:p>
        </p:txBody>
      </p:sp>
      <p:sp>
        <p:nvSpPr>
          <p:cNvPr id="4" name="Rectangle 3"/>
          <p:cNvSpPr/>
          <p:nvPr/>
        </p:nvSpPr>
        <p:spPr>
          <a:xfrm>
            <a:off x="152400" y="3657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Citra</a:t>
            </a:r>
            <a:endParaRPr lang="en-US" sz="3200" dirty="0"/>
          </a:p>
        </p:txBody>
      </p:sp>
      <p:sp>
        <p:nvSpPr>
          <p:cNvPr id="5" name="Rectangle 4"/>
          <p:cNvSpPr/>
          <p:nvPr/>
        </p:nvSpPr>
        <p:spPr>
          <a:xfrm>
            <a:off x="2362200" y="36576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Resize</a:t>
            </a:r>
            <a:endParaRPr lang="en-US" sz="3200" dirty="0"/>
          </a:p>
        </p:txBody>
      </p:sp>
      <p:sp>
        <p:nvSpPr>
          <p:cNvPr id="6" name="Rectangle 5"/>
          <p:cNvSpPr/>
          <p:nvPr/>
        </p:nvSpPr>
        <p:spPr>
          <a:xfrm>
            <a:off x="4343400" y="3581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RGB2Gray</a:t>
            </a:r>
            <a:endParaRPr lang="en-US" sz="3200" dirty="0"/>
          </a:p>
        </p:txBody>
      </p:sp>
      <p:sp>
        <p:nvSpPr>
          <p:cNvPr id="7" name="Rectangle 6"/>
          <p:cNvSpPr/>
          <p:nvPr/>
        </p:nvSpPr>
        <p:spPr>
          <a:xfrm>
            <a:off x="7030328" y="3200400"/>
            <a:ext cx="2057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Ekualiasasi Histogram</a:t>
            </a:r>
            <a:endParaRPr lang="en-US" sz="2800" dirty="0"/>
          </a:p>
        </p:txBody>
      </p:sp>
      <p:sp>
        <p:nvSpPr>
          <p:cNvPr id="8" name="Rectangle 7"/>
          <p:cNvSpPr/>
          <p:nvPr/>
        </p:nvSpPr>
        <p:spPr>
          <a:xfrm>
            <a:off x="7131152" y="5410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Median Filtering</a:t>
            </a:r>
            <a:endParaRPr lang="en-US" sz="3200" dirty="0"/>
          </a:p>
        </p:txBody>
      </p:sp>
      <p:sp>
        <p:nvSpPr>
          <p:cNvPr id="9" name="Rectangle 8"/>
          <p:cNvSpPr/>
          <p:nvPr/>
        </p:nvSpPr>
        <p:spPr>
          <a:xfrm>
            <a:off x="4267200" y="54102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Koreksi Gamma</a:t>
            </a:r>
            <a:endParaRPr lang="en-US" sz="2800" dirty="0"/>
          </a:p>
        </p:txBody>
      </p:sp>
      <p:sp>
        <p:nvSpPr>
          <p:cNvPr id="10" name="Rectangle 9"/>
          <p:cNvSpPr/>
          <p:nvPr/>
        </p:nvSpPr>
        <p:spPr>
          <a:xfrm>
            <a:off x="1600200" y="5023340"/>
            <a:ext cx="1905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Ekstraksi Fitur (GLCM)</a:t>
            </a:r>
            <a:endParaRPr lang="en-US" sz="3200" dirty="0"/>
          </a:p>
        </p:txBody>
      </p:sp>
      <p:cxnSp>
        <p:nvCxnSpPr>
          <p:cNvPr id="12" name="Straight Arrow Connector 11"/>
          <p:cNvCxnSpPr>
            <a:stCxn id="4" idx="3"/>
            <a:endCxn id="5" idx="1"/>
          </p:cNvCxnSpPr>
          <p:nvPr/>
        </p:nvCxnSpPr>
        <p:spPr>
          <a:xfrm>
            <a:off x="1752600" y="39243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5" idx="3"/>
            <a:endCxn id="6" idx="1"/>
          </p:cNvCxnSpPr>
          <p:nvPr/>
        </p:nvCxnSpPr>
        <p:spPr>
          <a:xfrm flipV="1">
            <a:off x="3810000" y="3886200"/>
            <a:ext cx="5334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7" idx="2"/>
            <a:endCxn id="8" idx="0"/>
          </p:cNvCxnSpPr>
          <p:nvPr/>
        </p:nvCxnSpPr>
        <p:spPr>
          <a:xfrm rot="16200000" flipH="1">
            <a:off x="7614140" y="4940688"/>
            <a:ext cx="914400" cy="246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9" idx="3"/>
          </p:cNvCxnSpPr>
          <p:nvPr/>
        </p:nvCxnSpPr>
        <p:spPr>
          <a:xfrm rot="10800000">
            <a:off x="6172200" y="5791200"/>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1"/>
            <a:endCxn id="10" idx="3"/>
          </p:cNvCxnSpPr>
          <p:nvPr/>
        </p:nvCxnSpPr>
        <p:spPr>
          <a:xfrm rot="10800000">
            <a:off x="3505200" y="5785340"/>
            <a:ext cx="762000" cy="58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0" y="0"/>
            <a:ext cx="9209101" cy="6858000"/>
          </a:xfrm>
          <a:prstGeom prst="rect">
            <a:avLst/>
          </a:prstGeom>
          <a:noFill/>
          <a:ln w="9525">
            <a:noFill/>
            <a:miter lim="800000"/>
            <a:headEnd/>
            <a:tailEnd/>
          </a:ln>
          <a:effectLst/>
        </p:spPr>
      </p:pic>
      <p:sp>
        <p:nvSpPr>
          <p:cNvPr id="7" name="Rectangle 6"/>
          <p:cNvSpPr/>
          <p:nvPr/>
        </p:nvSpPr>
        <p:spPr>
          <a:xfrm>
            <a:off x="1295400" y="2438400"/>
            <a:ext cx="63246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000" dirty="0" smtClean="0"/>
              <a:t>SOURCE CODE</a:t>
            </a:r>
            <a:endParaRPr lang="en-US"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038600" cy="743712"/>
          </a:xfrm>
        </p:spPr>
        <p:txBody>
          <a:bodyPr>
            <a:normAutofit fontScale="90000"/>
          </a:bodyPr>
          <a:lstStyle/>
          <a:p>
            <a:r>
              <a:rPr lang="en-US" dirty="0" smtClean="0"/>
              <a:t>Latar Belakang</a:t>
            </a:r>
            <a:endParaRPr lang="en-US" dirty="0"/>
          </a:p>
        </p:txBody>
      </p:sp>
      <p:sp>
        <p:nvSpPr>
          <p:cNvPr id="3" name="Content Placeholder 2"/>
          <p:cNvSpPr>
            <a:spLocks noGrp="1"/>
          </p:cNvSpPr>
          <p:nvPr>
            <p:ph idx="1"/>
          </p:nvPr>
        </p:nvSpPr>
        <p:spPr>
          <a:xfrm>
            <a:off x="228600" y="1600200"/>
            <a:ext cx="4572000" cy="4876800"/>
          </a:xfrm>
        </p:spPr>
        <p:txBody>
          <a:bodyPr>
            <a:normAutofit/>
          </a:bodyPr>
          <a:lstStyle/>
          <a:p>
            <a:r>
              <a:rPr lang="en-US" sz="2800" dirty="0" smtClean="0"/>
              <a:t>Citra bidak catur dipilih sebagai dataset dengan tujuan untuk melakukan proses pengolahan citra sehingga didapatkan hasil ekstrasi ciri dari setiap citra, yang mana hasil tersebut digunakan untuk membedakan jenis-jenis dan tekstur bidak catur yang ada </a:t>
            </a:r>
            <a:endParaRPr lang="en-US" sz="2800" dirty="0"/>
          </a:p>
        </p:txBody>
      </p:sp>
      <p:pic>
        <p:nvPicPr>
          <p:cNvPr id="4" name="Picture 3" descr="IMG_2039.JPG"/>
          <p:cNvPicPr>
            <a:picLocks noChangeAspect="1"/>
          </p:cNvPicPr>
          <p:nvPr/>
        </p:nvPicPr>
        <p:blipFill>
          <a:blip r:embed="rId2" cstate="print"/>
          <a:stretch>
            <a:fillRect/>
          </a:stretch>
        </p:blipFill>
        <p:spPr>
          <a:xfrm>
            <a:off x="5486400" y="1447800"/>
            <a:ext cx="3208264" cy="2188464"/>
          </a:xfrm>
          <a:prstGeom prst="rect">
            <a:avLst/>
          </a:prstGeom>
        </p:spPr>
      </p:pic>
      <p:cxnSp>
        <p:nvCxnSpPr>
          <p:cNvPr id="6" name="Straight Arrow Connector 5"/>
          <p:cNvCxnSpPr>
            <a:stCxn id="4" idx="2"/>
          </p:cNvCxnSpPr>
          <p:nvPr/>
        </p:nvCxnSpPr>
        <p:spPr>
          <a:xfrm rot="5400000">
            <a:off x="5934898" y="3111566"/>
            <a:ext cx="630936" cy="1680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00000081.jpg"/>
          <p:cNvPicPr>
            <a:picLocks noChangeAspect="1"/>
          </p:cNvPicPr>
          <p:nvPr/>
        </p:nvPicPr>
        <p:blipFill>
          <a:blip r:embed="rId3"/>
          <a:stretch>
            <a:fillRect/>
          </a:stretch>
        </p:blipFill>
        <p:spPr>
          <a:xfrm>
            <a:off x="4689528" y="4343400"/>
            <a:ext cx="873071" cy="990600"/>
          </a:xfrm>
          <a:prstGeom prst="rect">
            <a:avLst/>
          </a:prstGeom>
        </p:spPr>
      </p:pic>
      <p:cxnSp>
        <p:nvCxnSpPr>
          <p:cNvPr id="8" name="Straight Arrow Connector 7"/>
          <p:cNvCxnSpPr>
            <a:stCxn id="4" idx="2"/>
          </p:cNvCxnSpPr>
          <p:nvPr/>
        </p:nvCxnSpPr>
        <p:spPr>
          <a:xfrm rot="5400000">
            <a:off x="5668198" y="3835466"/>
            <a:ext cx="1621536" cy="1223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00000113.png"/>
          <p:cNvPicPr>
            <a:picLocks noChangeAspect="1"/>
          </p:cNvPicPr>
          <p:nvPr/>
        </p:nvPicPr>
        <p:blipFill>
          <a:blip r:embed="rId4" cstate="print"/>
          <a:stretch>
            <a:fillRect/>
          </a:stretch>
        </p:blipFill>
        <p:spPr>
          <a:xfrm>
            <a:off x="5410200" y="5486400"/>
            <a:ext cx="914400" cy="1066799"/>
          </a:xfrm>
          <a:prstGeom prst="rect">
            <a:avLst/>
          </a:prstGeom>
        </p:spPr>
      </p:pic>
      <p:pic>
        <p:nvPicPr>
          <p:cNvPr id="12" name="Picture 11" descr="00000010.JPG"/>
          <p:cNvPicPr>
            <a:picLocks noChangeAspect="1"/>
          </p:cNvPicPr>
          <p:nvPr/>
        </p:nvPicPr>
        <p:blipFill>
          <a:blip r:embed="rId5" cstate="print"/>
          <a:stretch>
            <a:fillRect/>
          </a:stretch>
        </p:blipFill>
        <p:spPr>
          <a:xfrm>
            <a:off x="6477000" y="5029200"/>
            <a:ext cx="685800" cy="1143000"/>
          </a:xfrm>
          <a:prstGeom prst="rect">
            <a:avLst/>
          </a:prstGeom>
        </p:spPr>
      </p:pic>
      <p:cxnSp>
        <p:nvCxnSpPr>
          <p:cNvPr id="13" name="Straight Arrow Connector 12"/>
          <p:cNvCxnSpPr>
            <a:stCxn id="4" idx="2"/>
          </p:cNvCxnSpPr>
          <p:nvPr/>
        </p:nvCxnSpPr>
        <p:spPr>
          <a:xfrm rot="5400000">
            <a:off x="6392098" y="4178366"/>
            <a:ext cx="1240536" cy="156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descr="00000020.jpg"/>
          <p:cNvPicPr>
            <a:picLocks noChangeAspect="1"/>
          </p:cNvPicPr>
          <p:nvPr/>
        </p:nvPicPr>
        <p:blipFill>
          <a:blip r:embed="rId6" cstate="print"/>
          <a:stretch>
            <a:fillRect/>
          </a:stretch>
        </p:blipFill>
        <p:spPr>
          <a:xfrm>
            <a:off x="8449873" y="4267200"/>
            <a:ext cx="694127" cy="1179576"/>
          </a:xfrm>
          <a:prstGeom prst="rect">
            <a:avLst/>
          </a:prstGeom>
        </p:spPr>
      </p:pic>
      <p:cxnSp>
        <p:nvCxnSpPr>
          <p:cNvPr id="19" name="Straight Arrow Connector 18"/>
          <p:cNvCxnSpPr>
            <a:stCxn id="4" idx="2"/>
            <a:endCxn id="16" idx="0"/>
          </p:cNvCxnSpPr>
          <p:nvPr/>
        </p:nvCxnSpPr>
        <p:spPr>
          <a:xfrm rot="16200000" flipH="1">
            <a:off x="7628266" y="3098529"/>
            <a:ext cx="630936" cy="170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21" descr="00000001.jpg"/>
          <p:cNvPicPr>
            <a:picLocks noChangeAspect="1"/>
          </p:cNvPicPr>
          <p:nvPr/>
        </p:nvPicPr>
        <p:blipFill>
          <a:blip r:embed="rId7" cstate="print"/>
          <a:stretch>
            <a:fillRect/>
          </a:stretch>
        </p:blipFill>
        <p:spPr>
          <a:xfrm>
            <a:off x="7162800" y="5562600"/>
            <a:ext cx="1066800" cy="1066800"/>
          </a:xfrm>
          <a:prstGeom prst="rect">
            <a:avLst/>
          </a:prstGeom>
        </p:spPr>
      </p:pic>
      <p:cxnSp>
        <p:nvCxnSpPr>
          <p:cNvPr id="26" name="Straight Arrow Connector 25"/>
          <p:cNvCxnSpPr>
            <a:stCxn id="4" idx="2"/>
            <a:endCxn id="22" idx="0"/>
          </p:cNvCxnSpPr>
          <p:nvPr/>
        </p:nvCxnSpPr>
        <p:spPr>
          <a:xfrm rot="16200000" flipH="1">
            <a:off x="6430198" y="4296598"/>
            <a:ext cx="1926336" cy="605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 name="Picture 29" descr="00000010.jpg"/>
          <p:cNvPicPr>
            <a:picLocks noChangeAspect="1"/>
          </p:cNvPicPr>
          <p:nvPr/>
        </p:nvPicPr>
        <p:blipFill>
          <a:blip r:embed="rId8" cstate="print"/>
          <a:stretch>
            <a:fillRect/>
          </a:stretch>
        </p:blipFill>
        <p:spPr>
          <a:xfrm flipH="1">
            <a:off x="7600072" y="4495800"/>
            <a:ext cx="838200" cy="761999"/>
          </a:xfrm>
          <a:prstGeom prst="rect">
            <a:avLst/>
          </a:prstGeom>
        </p:spPr>
      </p:pic>
      <p:cxnSp>
        <p:nvCxnSpPr>
          <p:cNvPr id="31" name="Straight Arrow Connector 30"/>
          <p:cNvCxnSpPr>
            <a:stCxn id="4" idx="2"/>
            <a:endCxn id="30" idx="0"/>
          </p:cNvCxnSpPr>
          <p:nvPr/>
        </p:nvCxnSpPr>
        <p:spPr>
          <a:xfrm rot="16200000" flipH="1">
            <a:off x="7125084" y="3601712"/>
            <a:ext cx="859536" cy="92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Rumusan Masalah</a:t>
            </a:r>
            <a:endParaRPr lang="en-US" dirty="0"/>
          </a:p>
        </p:txBody>
      </p:sp>
      <p:sp>
        <p:nvSpPr>
          <p:cNvPr id="3" name="Content Placeholder 2"/>
          <p:cNvSpPr>
            <a:spLocks noGrp="1"/>
          </p:cNvSpPr>
          <p:nvPr>
            <p:ph idx="1"/>
          </p:nvPr>
        </p:nvSpPr>
        <p:spPr/>
        <p:txBody>
          <a:bodyPr/>
          <a:lstStyle/>
          <a:p>
            <a:r>
              <a:rPr lang="en-US" dirty="0" smtClean="0"/>
              <a:t>Bagaimana menerapkan metode-metode image processing untuk membentuk citra yang lebih baik untuk ekstraksi ciri?</a:t>
            </a:r>
          </a:p>
          <a:p>
            <a:pPr>
              <a:buNone/>
            </a:pPr>
            <a:endParaRPr lang="en-US" dirty="0" smtClean="0"/>
          </a:p>
          <a:p>
            <a:r>
              <a:rPr lang="en-US" dirty="0" smtClean="0"/>
              <a:t>Bagaimana menerapkan metode ekstraksi ciri GLCM untuk mendapatkan ciri dari setiap citra?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Tujuan</a:t>
            </a:r>
            <a:endParaRPr lang="en-US" dirty="0"/>
          </a:p>
        </p:txBody>
      </p:sp>
      <p:sp>
        <p:nvSpPr>
          <p:cNvPr id="3" name="Content Placeholder 2"/>
          <p:cNvSpPr>
            <a:spLocks noGrp="1"/>
          </p:cNvSpPr>
          <p:nvPr>
            <p:ph idx="1"/>
          </p:nvPr>
        </p:nvSpPr>
        <p:spPr/>
        <p:txBody>
          <a:bodyPr/>
          <a:lstStyle/>
          <a:p>
            <a:r>
              <a:rPr lang="en-US" dirty="0" smtClean="0"/>
              <a:t>Mengetahui cara menerapkan metode-metode image processing untuk membentuk citra yang lebih baik untuk ekstraksi ciri.</a:t>
            </a:r>
          </a:p>
          <a:p>
            <a:pPr>
              <a:buNone/>
            </a:pPr>
            <a:endParaRPr lang="en-US" dirty="0" smtClean="0"/>
          </a:p>
          <a:p>
            <a:r>
              <a:rPr lang="en-US" dirty="0" smtClean="0"/>
              <a:t>Mengetahui penerapan metode ekstraksi ciri GLCM untuk mendapatkan ciri dari setiap citra.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lstStyle/>
          <a:p>
            <a:r>
              <a:rPr lang="en-US" dirty="0" smtClean="0"/>
              <a:t>Tinjauan Pustaka</a:t>
            </a:r>
            <a:endParaRPr lang="en-US" dirty="0"/>
          </a:p>
        </p:txBody>
      </p:sp>
      <p:sp>
        <p:nvSpPr>
          <p:cNvPr id="3" name="Content Placeholder 2"/>
          <p:cNvSpPr>
            <a:spLocks noGrp="1"/>
          </p:cNvSpPr>
          <p:nvPr>
            <p:ph idx="1"/>
          </p:nvPr>
        </p:nvSpPr>
        <p:spPr>
          <a:xfrm>
            <a:off x="457200" y="2133600"/>
            <a:ext cx="8229600" cy="4389120"/>
          </a:xfrm>
        </p:spPr>
        <p:txBody>
          <a:bodyPr/>
          <a:lstStyle/>
          <a:p>
            <a:pPr>
              <a:buNone/>
            </a:pPr>
            <a:r>
              <a:rPr lang="en-US" b="1" dirty="0" smtClean="0"/>
              <a:t>Dasar Teori</a:t>
            </a:r>
          </a:p>
          <a:p>
            <a:r>
              <a:rPr lang="en-US" dirty="0" smtClean="0"/>
              <a:t>Pengubahan Ukuran Citra</a:t>
            </a:r>
          </a:p>
          <a:p>
            <a:r>
              <a:rPr lang="en-US" dirty="0" smtClean="0"/>
              <a:t>Citra Grayscale</a:t>
            </a:r>
          </a:p>
          <a:p>
            <a:r>
              <a:rPr lang="en-US" dirty="0" smtClean="0"/>
              <a:t>Ekualisasi Histogram</a:t>
            </a:r>
          </a:p>
          <a:p>
            <a:r>
              <a:rPr lang="en-US" dirty="0" smtClean="0"/>
              <a:t>Median Filtering</a:t>
            </a:r>
          </a:p>
          <a:p>
            <a:r>
              <a:rPr lang="en-US" dirty="0" smtClean="0"/>
              <a:t>Koreksi Gamma</a:t>
            </a:r>
          </a:p>
          <a:p>
            <a:r>
              <a:rPr lang="en-US" dirty="0" smtClean="0"/>
              <a:t>GLCM</a:t>
            </a:r>
          </a:p>
          <a:p>
            <a:pPr>
              <a:buNone/>
            </a:pPr>
            <a:r>
              <a:rPr lang="en-US" b="1" dirty="0" smtClean="0"/>
              <a:t>Pre-Processing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lstStyle/>
          <a:p>
            <a:r>
              <a:rPr lang="en-US" dirty="0" smtClean="0"/>
              <a:t>Pengubahan Ukuran Citra</a:t>
            </a:r>
            <a:endParaRPr lang="en-US" dirty="0"/>
          </a:p>
        </p:txBody>
      </p:sp>
      <p:sp>
        <p:nvSpPr>
          <p:cNvPr id="3" name="Content Placeholder 2"/>
          <p:cNvSpPr>
            <a:spLocks noGrp="1"/>
          </p:cNvSpPr>
          <p:nvPr>
            <p:ph idx="1"/>
          </p:nvPr>
        </p:nvSpPr>
        <p:spPr>
          <a:xfrm>
            <a:off x="457200" y="2514600"/>
            <a:ext cx="8229600" cy="3581400"/>
          </a:xfrm>
        </p:spPr>
        <p:txBody>
          <a:bodyPr/>
          <a:lstStyle/>
          <a:p>
            <a:pPr algn="just">
              <a:buNone/>
            </a:pPr>
            <a:r>
              <a:rPr lang="en-US" dirty="0" smtClean="0"/>
              <a:t>	Pengubahan ukuran citra merupakan proses penentuan kembali ukuran dari citra yang akan diolah, seperti pengubahan ukuran citra menjadi ukuran piksel yang lebih besar, atau juga pengecilan ukuran piksel citra, pada percobaan ini dilakukan pengecilan ukuran piksel menjadi 150 x 150 untuk menentukan ukuran terbaik.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r>
              <a:rPr lang="en-US" dirty="0" smtClean="0"/>
              <a:t>Citra Grayscale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000" dirty="0" smtClean="0"/>
              <a:t>Citra yang ditampilkan dari citra jenis ini terdiri atas warna abu-abu, bervariasi pada warna hitam pada bagian yang intensitas gelap dan warna putih pada intensitas terang.</a:t>
            </a:r>
          </a:p>
          <a:p>
            <a:pPr algn="just">
              <a:buNone/>
            </a:pPr>
            <a:endParaRPr lang="en-US" sz="2000" dirty="0" smtClean="0"/>
          </a:p>
          <a:p>
            <a:pPr algn="just"/>
            <a:r>
              <a:rPr lang="en-US" sz="2000" dirty="0" smtClean="0"/>
              <a:t>Citra grayscale disimpan dalam format 8 bit untuk setiap sample pixel, yang memungkinkan sebanyak 256 intensitas. </a:t>
            </a:r>
          </a:p>
          <a:p>
            <a:pPr algn="just">
              <a:buNone/>
            </a:pPr>
            <a:endParaRPr lang="en-US" sz="2000" dirty="0" smtClean="0"/>
          </a:p>
          <a:p>
            <a:pPr algn="just"/>
            <a:r>
              <a:rPr lang="en-US" sz="2000" dirty="0" smtClean="0"/>
              <a:t>Format ini sangat membantu dalam pemrograman karena manipulasi bit yang tidak terlalu banyak. </a:t>
            </a:r>
          </a:p>
          <a:p>
            <a:pPr algn="just">
              <a:buNone/>
            </a:pPr>
            <a:endParaRPr lang="en-US" sz="2000" dirty="0" smtClean="0"/>
          </a:p>
          <a:p>
            <a:pPr algn="just"/>
            <a:r>
              <a:rPr lang="en-US" sz="2000" dirty="0" smtClean="0"/>
              <a:t>Untuk mengubah citra berwarna yang mempunyai nilai matrik masing-masing R, G dan B menjadi citra grayscale dengan nilai X, maka konversi dapat dilakukan dengan mengambil rata-rata dari nilai R, G dan B.</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Ekualisasi Histogram</a:t>
            </a:r>
            <a:endParaRPr lang="en-US" dirty="0"/>
          </a:p>
        </p:txBody>
      </p:sp>
      <p:sp>
        <p:nvSpPr>
          <p:cNvPr id="3" name="Content Placeholder 2"/>
          <p:cNvSpPr>
            <a:spLocks noGrp="1"/>
          </p:cNvSpPr>
          <p:nvPr>
            <p:ph idx="1"/>
          </p:nvPr>
        </p:nvSpPr>
        <p:spPr>
          <a:xfrm>
            <a:off x="304800" y="1905000"/>
            <a:ext cx="4191000" cy="4389120"/>
          </a:xfrm>
        </p:spPr>
        <p:txBody>
          <a:bodyPr/>
          <a:lstStyle/>
          <a:p>
            <a:pPr algn="just">
              <a:buNone/>
            </a:pPr>
            <a:r>
              <a:rPr lang="en-US" dirty="0" smtClean="0"/>
              <a:t>Histogram </a:t>
            </a:r>
          </a:p>
          <a:p>
            <a:pPr algn="just">
              <a:buNone/>
            </a:pPr>
            <a:endParaRPr lang="en-US" dirty="0" smtClean="0"/>
          </a:p>
          <a:p>
            <a:pPr>
              <a:buNone/>
            </a:pPr>
            <a:r>
              <a:rPr lang="en-US" dirty="0" smtClean="0"/>
              <a:t>	Histogram digunakan untuk melihat penyebaran nilai-nilai intensitas pixel dari suatu citra atau bagian tertentu di dalam citra.</a:t>
            </a:r>
          </a:p>
          <a:p>
            <a:pPr algn="just">
              <a:buNone/>
            </a:pPr>
            <a:endParaRPr lang="en-US" dirty="0" smtClean="0"/>
          </a:p>
          <a:p>
            <a:pPr algn="just">
              <a:buNone/>
            </a:pPr>
            <a:endParaRPr lang="en-US" dirty="0" smtClean="0"/>
          </a:p>
        </p:txBody>
      </p:sp>
      <p:pic>
        <p:nvPicPr>
          <p:cNvPr id="6" name="Picture 2"/>
          <p:cNvPicPr>
            <a:picLocks noChangeAspect="1" noChangeArrowheads="1"/>
          </p:cNvPicPr>
          <p:nvPr/>
        </p:nvPicPr>
        <p:blipFill>
          <a:blip r:embed="rId2"/>
          <a:srcRect/>
          <a:stretch>
            <a:fillRect/>
          </a:stretch>
        </p:blipFill>
        <p:spPr bwMode="auto">
          <a:xfrm>
            <a:off x="4587385" y="1828800"/>
            <a:ext cx="44862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2C3C43"/>
      </a:dk2>
      <a:lt2>
        <a:srgbClr val="EBEBEB"/>
      </a:lt2>
      <a:accent1>
        <a:srgbClr val="FF0000"/>
      </a:accent1>
      <a:accent2>
        <a:srgbClr val="FF0000"/>
      </a:accent2>
      <a:accent3>
        <a:srgbClr val="FF0000"/>
      </a:accent3>
      <a:accent4>
        <a:srgbClr val="FF0000"/>
      </a:accent4>
      <a:accent5>
        <a:srgbClr val="FF0000"/>
      </a:accent5>
      <a:accent6>
        <a:srgbClr val="FF0000"/>
      </a:accent6>
      <a:hlink>
        <a:srgbClr val="99CA3C"/>
      </a:hlink>
      <a:folHlink>
        <a:srgbClr val="B9D18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354</TotalTime>
  <Words>949</Words>
  <Application>Microsoft Office PowerPoint</Application>
  <PresentationFormat>On-screen Show (4:3)</PresentationFormat>
  <Paragraphs>148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TUGAS BESAR PENGOLAHAN CITRA DIGITAL:  Image Processing Citra Bidak Catur dengan Menggunakan Metode Image Resizing, Image Conversion, Image Enhancement, Histogram, Ekualisasi Histogram, Image Smoothing (Median Filtering), dan Ekstraksi Ciri </vt:lpstr>
      <vt:lpstr>Anggota Kelompok 7:</vt:lpstr>
      <vt:lpstr>Latar Belakang</vt:lpstr>
      <vt:lpstr>Rumusan Masalah</vt:lpstr>
      <vt:lpstr>Tujuan</vt:lpstr>
      <vt:lpstr>Tinjauan Pustaka</vt:lpstr>
      <vt:lpstr>Pengubahan Ukuran Citra</vt:lpstr>
      <vt:lpstr>Citra Grayscale</vt:lpstr>
      <vt:lpstr>Ekualisasi Histogram</vt:lpstr>
      <vt:lpstr>Slide 10</vt:lpstr>
      <vt:lpstr>Slide 11</vt:lpstr>
      <vt:lpstr>MedianFiltering</vt:lpstr>
      <vt:lpstr>Slide 13</vt:lpstr>
      <vt:lpstr>Koreksi Gamma </vt:lpstr>
      <vt:lpstr>GLCM</vt:lpstr>
      <vt:lpstr>Slide 16</vt:lpstr>
      <vt:lpstr>Contoh mencari matriks GLCM</vt:lpstr>
      <vt:lpstr>Proses ke-2 : Normalisasi </vt:lpstr>
      <vt:lpstr>Fitur-fitur GLCM</vt:lpstr>
      <vt:lpstr>Fitur-fitur GLCM</vt:lpstr>
      <vt:lpstr>Fitur-fitur GLCM</vt:lpstr>
      <vt:lpstr>Pre-Processing</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PENGOLAHAN CITRA DIGITAL:  Image Processing Citra Bidak Catur dengan Menggunakan Metode RGB to Gray, Image Enhancement, Histogram, Ekualisasi Histogram, Image Smoothing (Modus Filtering), dan Ekstraksi Ciri</dc:title>
  <dc:creator>HAPPY COMPUTER</dc:creator>
  <cp:lastModifiedBy>HAPPY COMPUTER</cp:lastModifiedBy>
  <cp:revision>23</cp:revision>
  <dcterms:created xsi:type="dcterms:W3CDTF">2021-06-16T07:06:04Z</dcterms:created>
  <dcterms:modified xsi:type="dcterms:W3CDTF">2021-06-24T04:29:23Z</dcterms:modified>
</cp:coreProperties>
</file>