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35.xml.rels" ContentType="application/vnd.openxmlformats-package.relationships+xml"/>
  <Override PartName="/ppt/notesSlides/_rels/notesSlide26.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gif" ContentType="image/gif"/>
  <Override PartName="/ppt/media/image8.png" ContentType="image/png"/>
  <Override PartName="/ppt/media/image9.png" ContentType="image/png"/>
  <Override PartName="/ppt/media/image12.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7.xml.rels" ContentType="application/vnd.openxmlformats-package.relationships+xml"/>
  <Override PartName="/ppt/slides/_rels/slide42.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52.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s-ES" sz="1800" spc="-1" strike="noStrike">
                <a:solidFill>
                  <a:srgbClr val="000000"/>
                </a:solidFill>
                <a:latin typeface="Arial"/>
              </a:rPr>
              <a:t>Pulse </a:t>
            </a:r>
            <a:r>
              <a:rPr b="0" lang="es-ES" sz="1800" spc="-1" strike="noStrike">
                <a:solidFill>
                  <a:srgbClr val="000000"/>
                </a:solidFill>
                <a:latin typeface="Arial"/>
              </a:rPr>
              <a:t>para </a:t>
            </a:r>
            <a:r>
              <a:rPr b="0" lang="es-ES" sz="1800" spc="-1" strike="noStrike">
                <a:solidFill>
                  <a:srgbClr val="000000"/>
                </a:solidFill>
                <a:latin typeface="Arial"/>
              </a:rPr>
              <a:t>despla</a:t>
            </a:r>
            <a:r>
              <a:rPr b="0" lang="es-ES" sz="1800" spc="-1" strike="noStrike">
                <a:solidFill>
                  <a:srgbClr val="000000"/>
                </a:solidFill>
                <a:latin typeface="Arial"/>
              </a:rPr>
              <a:t>zar la </a:t>
            </a:r>
            <a:r>
              <a:rPr b="0" lang="es-ES" sz="1800" spc="-1" strike="noStrike">
                <a:solidFill>
                  <a:srgbClr val="000000"/>
                </a:solidFill>
                <a:latin typeface="Arial"/>
              </a:rPr>
              <a:t>diapos</a:t>
            </a:r>
            <a:r>
              <a:rPr b="0" lang="es-ES" sz="1800" spc="-1" strike="noStrike">
                <a:solidFill>
                  <a:srgbClr val="000000"/>
                </a:solidFill>
                <a:latin typeface="Arial"/>
              </a:rPr>
              <a:t>itiva</a:t>
            </a:r>
            <a:endParaRPr b="0" lang="es-ES" sz="1800" spc="-1" strike="noStrike">
              <a:solidFill>
                <a:srgbClr val="000000"/>
              </a:solidFill>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s-ES" sz="2000" spc="-1" strike="noStrike">
                <a:solidFill>
                  <a:srgbClr val="000000"/>
                </a:solidFill>
                <a:latin typeface="Arial"/>
              </a:rPr>
              <a:t>Pulse para editar el formato de las notas</a:t>
            </a:r>
            <a:endParaRPr b="0" lang="es-ES" sz="2000" spc="-1" strike="noStrike">
              <a:solidFill>
                <a:srgbClr val="000000"/>
              </a:solidFill>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ES" sz="1400" spc="-1" strike="noStrike">
                <a:solidFill>
                  <a:srgbClr val="000000"/>
                </a:solidFill>
                <a:latin typeface="Times New Roman"/>
              </a:rPr>
              <a:t>&lt;cabecera&gt;</a:t>
            </a:r>
            <a:endParaRPr b="0" lang="es-ES" sz="1400" spc="-1" strike="noStrike">
              <a:solidFill>
                <a:srgbClr val="000000"/>
              </a:solidFill>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s-ES" sz="1400" spc="-1" strike="noStrike">
                <a:solidFill>
                  <a:srgbClr val="000000"/>
                </a:solidFill>
                <a:latin typeface="Times New Roman"/>
              </a:defRPr>
            </a:lvl1pPr>
          </a:lstStyle>
          <a:p>
            <a:pPr indent="0" algn="r">
              <a:buNone/>
            </a:pPr>
            <a:r>
              <a:rPr b="0" lang="es-ES" sz="1400" spc="-1" strike="noStrike">
                <a:solidFill>
                  <a:srgbClr val="000000"/>
                </a:solidFill>
                <a:latin typeface="Times New Roman"/>
              </a:rPr>
              <a:t>&lt;fecha/hora&gt;</a:t>
            </a:r>
            <a:endParaRPr b="0" lang="es-ES" sz="1400" spc="-1" strike="noStrike">
              <a:solidFill>
                <a:srgbClr val="000000"/>
              </a:solidFill>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s-ES" sz="1400" spc="-1" strike="noStrike">
                <a:solidFill>
                  <a:srgbClr val="000000"/>
                </a:solidFill>
                <a:latin typeface="Times New Roman"/>
              </a:defRPr>
            </a:lvl1pPr>
          </a:lstStyle>
          <a:p>
            <a:pPr indent="0">
              <a:buNone/>
            </a:pPr>
            <a:r>
              <a:rPr b="0" lang="es-ES" sz="1400" spc="-1" strike="noStrike">
                <a:solidFill>
                  <a:srgbClr val="000000"/>
                </a:solidFill>
                <a:latin typeface="Times New Roman"/>
              </a:rPr>
              <a:t>&lt;pie de página&gt;</a:t>
            </a:r>
            <a:endParaRPr b="0" lang="es-ES" sz="1400" spc="-1" strike="noStrike">
              <a:solidFill>
                <a:srgbClr val="000000"/>
              </a:solidFill>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s-ES" sz="1400" spc="-1" strike="noStrike">
                <a:solidFill>
                  <a:srgbClr val="000000"/>
                </a:solidFill>
                <a:latin typeface="Times New Roman"/>
              </a:defRPr>
            </a:lvl1pPr>
          </a:lstStyle>
          <a:p>
            <a:pPr indent="0" algn="r">
              <a:buNone/>
            </a:pPr>
            <a:fld id="{89F29231-35F0-4738-9669-A2640C9C6FDD}" type="slidenum">
              <a:rPr b="0" lang="es-ES" sz="1400" spc="-1" strike="noStrike">
                <a:solidFill>
                  <a:srgbClr val="000000"/>
                </a:solidFill>
                <a:latin typeface="Times New Roman"/>
              </a:rPr>
              <a:t>&lt;número&gt;</a:t>
            </a:fld>
            <a:endParaRPr b="0" lang="es-E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216000" y="801720"/>
            <a:ext cx="7127280" cy="4009320"/>
          </a:xfrm>
          <a:prstGeom prst="rect">
            <a:avLst/>
          </a:prstGeom>
          <a:ln w="0">
            <a:noFill/>
          </a:ln>
        </p:spPr>
      </p:sp>
      <p:sp>
        <p:nvSpPr>
          <p:cNvPr id="466" name="PlaceHolder 2"/>
          <p:cNvSpPr>
            <a:spLocks noGrp="1"/>
          </p:cNvSpPr>
          <p:nvPr>
            <p:ph type="body"/>
          </p:nvPr>
        </p:nvSpPr>
        <p:spPr>
          <a:xfrm>
            <a:off x="755640" y="5078520"/>
            <a:ext cx="6047640" cy="4811040"/>
          </a:xfrm>
          <a:prstGeom prst="rect">
            <a:avLst/>
          </a:prstGeom>
          <a:noFill/>
          <a:ln w="0">
            <a:noFill/>
          </a:ln>
        </p:spPr>
        <p:txBody>
          <a:bodyPr lIns="0" rIns="0" tIns="0" bIns="0" anchor="t">
            <a:normAutofit/>
          </a:bodyPr>
          <a:p>
            <a:pPr marL="216000" indent="0">
              <a:buNone/>
            </a:pPr>
            <a:endParaRPr b="0" lang="es-ES" sz="1800" spc="-1" strike="noStrike">
              <a:solidFill>
                <a:srgbClr val="000000"/>
              </a:solidFill>
              <a:latin typeface="Arial"/>
            </a:endParaRPr>
          </a:p>
        </p:txBody>
      </p:sp>
      <p:sp>
        <p:nvSpPr>
          <p:cNvPr id="467" name="TextShape 3"/>
          <p:cNvSpPr/>
          <p:nvPr/>
        </p:nvSpPr>
        <p:spPr>
          <a:xfrm>
            <a:off x="4281480" y="10155240"/>
            <a:ext cx="3276000" cy="534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B653EC3D-BF30-4CC3-9A11-C06E1CDA2DE9}" type="slidenum">
              <a:rPr b="0" lang="es-ES" sz="1200" spc="-1" strike="noStrike">
                <a:solidFill>
                  <a:srgbClr val="000000"/>
                </a:solidFill>
                <a:latin typeface="+mn-lt"/>
                <a:ea typeface="+mn-ea"/>
              </a:rPr>
              <a:t>1</a:t>
            </a:fld>
            <a:endParaRPr b="0" lang="es-ES" sz="1200" spc="-1" strike="noStrike">
              <a:solidFill>
                <a:srgbClr val="000000"/>
              </a:solidFill>
              <a:latin typeface="Arial"/>
            </a:endParaRPr>
          </a:p>
        </p:txBody>
      </p:sp>
      <p:sp>
        <p:nvSpPr>
          <p:cNvPr id="468" name="TextShape 4"/>
          <p:cNvSpPr/>
          <p:nvPr/>
        </p:nvSpPr>
        <p:spPr>
          <a:xfrm>
            <a:off x="0" y="10155240"/>
            <a:ext cx="3276000" cy="5342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s-ES" sz="1200" spc="-1" strike="noStrike">
                <a:solidFill>
                  <a:srgbClr val="000000"/>
                </a:solidFill>
                <a:latin typeface="+mn-lt"/>
                <a:ea typeface="+mn-ea"/>
              </a:rPr>
              <a:t>Marcas - HTML</a:t>
            </a:r>
            <a:endParaRPr b="0" lang="es-ES" sz="12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PlaceHolder 1"/>
          <p:cNvSpPr>
            <a:spLocks noGrp="1"/>
          </p:cNvSpPr>
          <p:nvPr>
            <p:ph type="sldImg"/>
          </p:nvPr>
        </p:nvSpPr>
        <p:spPr>
          <a:xfrm>
            <a:off x="216000" y="801720"/>
            <a:ext cx="7127280" cy="4009320"/>
          </a:xfrm>
          <a:prstGeom prst="rect">
            <a:avLst/>
          </a:prstGeom>
          <a:ln w="0">
            <a:noFill/>
          </a:ln>
        </p:spPr>
      </p:sp>
      <p:sp>
        <p:nvSpPr>
          <p:cNvPr id="470" name="PlaceHolder 2"/>
          <p:cNvSpPr>
            <a:spLocks noGrp="1"/>
          </p:cNvSpPr>
          <p:nvPr>
            <p:ph type="body"/>
          </p:nvPr>
        </p:nvSpPr>
        <p:spPr>
          <a:xfrm>
            <a:off x="755640" y="5078520"/>
            <a:ext cx="6047640" cy="4811040"/>
          </a:xfrm>
          <a:prstGeom prst="rect">
            <a:avLst/>
          </a:prstGeom>
          <a:noFill/>
          <a:ln w="0">
            <a:noFill/>
          </a:ln>
        </p:spPr>
        <p:txBody>
          <a:bodyPr lIns="0" rIns="0" tIns="0" bIns="0" anchor="t">
            <a:normAutofit/>
          </a:bodyPr>
          <a:p>
            <a:pPr marL="216000" indent="0">
              <a:buNone/>
            </a:pPr>
            <a:endParaRPr b="0" lang="es-ES" sz="1800" spc="-1" strike="noStrike">
              <a:solidFill>
                <a:srgbClr val="000000"/>
              </a:solidFill>
              <a:latin typeface="Arial"/>
            </a:endParaRPr>
          </a:p>
        </p:txBody>
      </p:sp>
      <p:sp>
        <p:nvSpPr>
          <p:cNvPr id="471" name="TextShape 3"/>
          <p:cNvSpPr/>
          <p:nvPr/>
        </p:nvSpPr>
        <p:spPr>
          <a:xfrm>
            <a:off x="4281480" y="10155240"/>
            <a:ext cx="3276000" cy="534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3A6AEE6-06DC-4D10-AEF0-DA1B62B169FA}" type="slidenum">
              <a:rPr b="0" lang="es-ES" sz="1200" spc="-1" strike="noStrike">
                <a:solidFill>
                  <a:srgbClr val="000000"/>
                </a:solidFill>
                <a:latin typeface="+mn-lt"/>
                <a:ea typeface="+mn-ea"/>
              </a:rPr>
              <a:t>12</a:t>
            </a:fld>
            <a:endParaRPr b="0" lang="es-ES" sz="1200" spc="-1" strike="noStrike">
              <a:solidFill>
                <a:srgbClr val="000000"/>
              </a:solidFill>
              <a:latin typeface="Arial"/>
            </a:endParaRPr>
          </a:p>
        </p:txBody>
      </p:sp>
      <p:sp>
        <p:nvSpPr>
          <p:cNvPr id="472" name="TextShape 4"/>
          <p:cNvSpPr/>
          <p:nvPr/>
        </p:nvSpPr>
        <p:spPr>
          <a:xfrm>
            <a:off x="0" y="10155240"/>
            <a:ext cx="3276000" cy="5342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s-ES" sz="1200" spc="-1" strike="noStrike">
                <a:solidFill>
                  <a:srgbClr val="000000"/>
                </a:solidFill>
                <a:latin typeface="+mn-lt"/>
                <a:ea typeface="+mn-ea"/>
              </a:rPr>
              <a:t>Marcas - HTML</a:t>
            </a:r>
            <a:endParaRPr b="0" lang="es-ES" sz="1200" spc="-1" strike="noStrike">
              <a:solidFill>
                <a:srgbClr val="000000"/>
              </a:solid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3" name="PlaceHolder 1"/>
          <p:cNvSpPr>
            <a:spLocks noGrp="1"/>
          </p:cNvSpPr>
          <p:nvPr>
            <p:ph type="sldImg"/>
          </p:nvPr>
        </p:nvSpPr>
        <p:spPr>
          <a:xfrm>
            <a:off x="216000" y="801720"/>
            <a:ext cx="7127280" cy="4009320"/>
          </a:xfrm>
          <a:prstGeom prst="rect">
            <a:avLst/>
          </a:prstGeom>
          <a:ln w="0">
            <a:noFill/>
          </a:ln>
        </p:spPr>
      </p:sp>
      <p:sp>
        <p:nvSpPr>
          <p:cNvPr id="474" name="PlaceHolder 2"/>
          <p:cNvSpPr>
            <a:spLocks noGrp="1"/>
          </p:cNvSpPr>
          <p:nvPr>
            <p:ph type="body"/>
          </p:nvPr>
        </p:nvSpPr>
        <p:spPr>
          <a:xfrm>
            <a:off x="755640" y="5078520"/>
            <a:ext cx="6047640" cy="4811040"/>
          </a:xfrm>
          <a:prstGeom prst="rect">
            <a:avLst/>
          </a:prstGeom>
          <a:noFill/>
          <a:ln w="0">
            <a:noFill/>
          </a:ln>
        </p:spPr>
        <p:txBody>
          <a:bodyPr lIns="0" rIns="0" tIns="0" bIns="0" anchor="t">
            <a:normAutofit/>
          </a:bodyPr>
          <a:p>
            <a:pPr marL="216000" indent="0">
              <a:buNone/>
            </a:pPr>
            <a:endParaRPr b="0" lang="es-ES" sz="1800" spc="-1" strike="noStrike">
              <a:solidFill>
                <a:srgbClr val="000000"/>
              </a:solidFill>
              <a:latin typeface="Arial"/>
            </a:endParaRPr>
          </a:p>
        </p:txBody>
      </p:sp>
      <p:sp>
        <p:nvSpPr>
          <p:cNvPr id="475" name="TextShape 3"/>
          <p:cNvSpPr/>
          <p:nvPr/>
        </p:nvSpPr>
        <p:spPr>
          <a:xfrm>
            <a:off x="4281480" y="10155240"/>
            <a:ext cx="3276000" cy="534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C811F1F3-6829-45B0-931C-1201599714AF}" type="slidenum">
              <a:rPr b="0" lang="es-ES" sz="1200" spc="-1" strike="noStrike">
                <a:solidFill>
                  <a:srgbClr val="000000"/>
                </a:solidFill>
                <a:latin typeface="+mn-lt"/>
                <a:ea typeface="+mn-ea"/>
              </a:rPr>
              <a:t>18</a:t>
            </a:fld>
            <a:endParaRPr b="0" lang="es-ES" sz="1200" spc="-1" strike="noStrike">
              <a:solidFill>
                <a:srgbClr val="000000"/>
              </a:solidFill>
              <a:latin typeface="Arial"/>
            </a:endParaRPr>
          </a:p>
        </p:txBody>
      </p:sp>
      <p:sp>
        <p:nvSpPr>
          <p:cNvPr id="476" name="TextShape 4"/>
          <p:cNvSpPr/>
          <p:nvPr/>
        </p:nvSpPr>
        <p:spPr>
          <a:xfrm>
            <a:off x="0" y="10155240"/>
            <a:ext cx="3276000" cy="5342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s-ES" sz="1200" spc="-1" strike="noStrike">
                <a:solidFill>
                  <a:srgbClr val="000000"/>
                </a:solidFill>
                <a:latin typeface="+mn-lt"/>
                <a:ea typeface="+mn-ea"/>
              </a:rPr>
              <a:t>Marcas - HTML</a:t>
            </a:r>
            <a:endParaRPr b="0" lang="es-ES" sz="1200" spc="-1" strike="noStrike">
              <a:solidFill>
                <a:srgbClr val="000000"/>
              </a:solid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Img"/>
          </p:nvPr>
        </p:nvSpPr>
        <p:spPr>
          <a:xfrm>
            <a:off x="216000" y="801720"/>
            <a:ext cx="7127280" cy="4009320"/>
          </a:xfrm>
          <a:prstGeom prst="rect">
            <a:avLst/>
          </a:prstGeom>
          <a:ln w="0">
            <a:noFill/>
          </a:ln>
        </p:spPr>
      </p:sp>
      <p:sp>
        <p:nvSpPr>
          <p:cNvPr id="478" name="PlaceHolder 2"/>
          <p:cNvSpPr>
            <a:spLocks noGrp="1"/>
          </p:cNvSpPr>
          <p:nvPr>
            <p:ph type="body"/>
          </p:nvPr>
        </p:nvSpPr>
        <p:spPr>
          <a:xfrm>
            <a:off x="755640" y="5078520"/>
            <a:ext cx="6047640" cy="4811040"/>
          </a:xfrm>
          <a:prstGeom prst="rect">
            <a:avLst/>
          </a:prstGeom>
          <a:noFill/>
          <a:ln w="0">
            <a:noFill/>
          </a:ln>
        </p:spPr>
        <p:txBody>
          <a:bodyPr lIns="0" rIns="0" tIns="0" bIns="0" anchor="t">
            <a:normAutofit/>
          </a:bodyPr>
          <a:p>
            <a:pPr marL="216000" indent="0">
              <a:buNone/>
            </a:pPr>
            <a:endParaRPr b="0" lang="es-ES" sz="1800" spc="-1" strike="noStrike">
              <a:solidFill>
                <a:srgbClr val="000000"/>
              </a:solidFill>
              <a:latin typeface="Arial"/>
            </a:endParaRPr>
          </a:p>
        </p:txBody>
      </p:sp>
      <p:sp>
        <p:nvSpPr>
          <p:cNvPr id="479" name="TextShape 3"/>
          <p:cNvSpPr/>
          <p:nvPr/>
        </p:nvSpPr>
        <p:spPr>
          <a:xfrm>
            <a:off x="4281480" y="10155240"/>
            <a:ext cx="3276000" cy="534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851C5968-945B-43B6-83D6-E153F045C7BE}" type="slidenum">
              <a:rPr b="0" lang="es-ES" sz="1200" spc="-1" strike="noStrike">
                <a:solidFill>
                  <a:srgbClr val="000000"/>
                </a:solidFill>
                <a:latin typeface="+mn-lt"/>
                <a:ea typeface="+mn-ea"/>
              </a:rPr>
              <a:t>26</a:t>
            </a:fld>
            <a:endParaRPr b="0" lang="es-ES" sz="1200" spc="-1" strike="noStrike">
              <a:solidFill>
                <a:srgbClr val="000000"/>
              </a:solidFill>
              <a:latin typeface="Arial"/>
            </a:endParaRPr>
          </a:p>
        </p:txBody>
      </p:sp>
      <p:sp>
        <p:nvSpPr>
          <p:cNvPr id="480" name="TextShape 4"/>
          <p:cNvSpPr/>
          <p:nvPr/>
        </p:nvSpPr>
        <p:spPr>
          <a:xfrm>
            <a:off x="0" y="10155240"/>
            <a:ext cx="3276000" cy="5342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s-ES" sz="1200" spc="-1" strike="noStrike">
                <a:solidFill>
                  <a:srgbClr val="000000"/>
                </a:solidFill>
                <a:latin typeface="+mn-lt"/>
                <a:ea typeface="+mn-ea"/>
              </a:rPr>
              <a:t>Marcas - HTML</a:t>
            </a:r>
            <a:endParaRPr b="0" lang="es-ES" sz="1200" spc="-1" strike="noStrike">
              <a:solidFill>
                <a:srgbClr val="000000"/>
              </a:solidFill>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1" name="PlaceHolder 1"/>
          <p:cNvSpPr>
            <a:spLocks noGrp="1"/>
          </p:cNvSpPr>
          <p:nvPr>
            <p:ph type="sldImg"/>
          </p:nvPr>
        </p:nvSpPr>
        <p:spPr>
          <a:xfrm>
            <a:off x="216000" y="801720"/>
            <a:ext cx="7127280" cy="4009320"/>
          </a:xfrm>
          <a:prstGeom prst="rect">
            <a:avLst/>
          </a:prstGeom>
          <a:ln w="0">
            <a:noFill/>
          </a:ln>
        </p:spPr>
      </p:sp>
      <p:sp>
        <p:nvSpPr>
          <p:cNvPr id="482" name="PlaceHolder 2"/>
          <p:cNvSpPr>
            <a:spLocks noGrp="1"/>
          </p:cNvSpPr>
          <p:nvPr>
            <p:ph type="body"/>
          </p:nvPr>
        </p:nvSpPr>
        <p:spPr>
          <a:xfrm>
            <a:off x="755640" y="5078520"/>
            <a:ext cx="6047640" cy="4811040"/>
          </a:xfrm>
          <a:prstGeom prst="rect">
            <a:avLst/>
          </a:prstGeom>
          <a:noFill/>
          <a:ln w="0">
            <a:noFill/>
          </a:ln>
        </p:spPr>
        <p:txBody>
          <a:bodyPr lIns="0" rIns="0" tIns="0" bIns="0" anchor="t">
            <a:normAutofit/>
          </a:bodyPr>
          <a:p>
            <a:pPr marL="216000" indent="0">
              <a:buNone/>
            </a:pPr>
            <a:endParaRPr b="0" lang="es-ES" sz="1800" spc="-1" strike="noStrike">
              <a:solidFill>
                <a:srgbClr val="000000"/>
              </a:solidFill>
              <a:latin typeface="Arial"/>
            </a:endParaRPr>
          </a:p>
        </p:txBody>
      </p:sp>
      <p:sp>
        <p:nvSpPr>
          <p:cNvPr id="483" name="TextShape 3"/>
          <p:cNvSpPr/>
          <p:nvPr/>
        </p:nvSpPr>
        <p:spPr>
          <a:xfrm>
            <a:off x="4281480" y="10155240"/>
            <a:ext cx="3276000" cy="534240"/>
          </a:xfrm>
          <a:prstGeom prst="rect">
            <a:avLst/>
          </a:prstGeom>
          <a:noFill/>
          <a:ln w="0">
            <a:noFill/>
          </a:ln>
        </p:spPr>
        <p:style>
          <a:lnRef idx="0"/>
          <a:fillRef idx="0"/>
          <a:effectRef idx="0"/>
          <a:fontRef idx="minor"/>
        </p:style>
        <p:txBody>
          <a:bodyPr lIns="90000" rIns="90000" tIns="45000" bIns="45000" anchor="b">
            <a:noAutofit/>
          </a:bodyPr>
          <a:p>
            <a:pPr algn="r">
              <a:lnSpc>
                <a:spcPct val="100000"/>
              </a:lnSpc>
            </a:pPr>
            <a:fld id="{0F9D2C93-2C51-4987-B15D-46AA17EC7DB6}" type="slidenum">
              <a:rPr b="0" lang="es-ES" sz="1200" spc="-1" strike="noStrike">
                <a:solidFill>
                  <a:srgbClr val="000000"/>
                </a:solidFill>
                <a:latin typeface="+mn-lt"/>
                <a:ea typeface="+mn-ea"/>
              </a:rPr>
              <a:t>35</a:t>
            </a:fld>
            <a:endParaRPr b="0" lang="es-ES" sz="1200" spc="-1" strike="noStrike">
              <a:solidFill>
                <a:srgbClr val="000000"/>
              </a:solidFill>
              <a:latin typeface="Arial"/>
            </a:endParaRPr>
          </a:p>
        </p:txBody>
      </p:sp>
      <p:sp>
        <p:nvSpPr>
          <p:cNvPr id="484" name="TextShape 4"/>
          <p:cNvSpPr/>
          <p:nvPr/>
        </p:nvSpPr>
        <p:spPr>
          <a:xfrm>
            <a:off x="0" y="10155240"/>
            <a:ext cx="3276000" cy="534240"/>
          </a:xfrm>
          <a:prstGeom prst="rect">
            <a:avLst/>
          </a:prstGeom>
          <a:noFill/>
          <a:ln w="0">
            <a:noFill/>
          </a:ln>
        </p:spPr>
        <p:style>
          <a:lnRef idx="0"/>
          <a:fillRef idx="0"/>
          <a:effectRef idx="0"/>
          <a:fontRef idx="minor"/>
        </p:style>
        <p:txBody>
          <a:bodyPr lIns="90000" rIns="90000" tIns="45000" bIns="45000" anchor="b">
            <a:noAutofit/>
          </a:bodyPr>
          <a:p>
            <a:pPr>
              <a:lnSpc>
                <a:spcPct val="100000"/>
              </a:lnSpc>
            </a:pPr>
            <a:r>
              <a:rPr b="0" lang="es-ES" sz="1200" spc="-1" strike="noStrike">
                <a:solidFill>
                  <a:srgbClr val="000000"/>
                </a:solidFill>
                <a:latin typeface="+mn-lt"/>
                <a:ea typeface="+mn-ea"/>
              </a:rPr>
              <a:t>Marcas - HTML</a:t>
            </a:r>
            <a:endParaRPr b="0" lang="es-ES" sz="12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24" name="PlaceHolder 2"/>
          <p:cNvSpPr>
            <a:spLocks noGrp="1"/>
          </p:cNvSpPr>
          <p:nvPr>
            <p:ph/>
          </p:nvPr>
        </p:nvSpPr>
        <p:spPr>
          <a:xfrm>
            <a:off x="609480" y="1604520"/>
            <a:ext cx="109720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25" name="PlaceHolder 3"/>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32" name="PlaceHolder 2"/>
          <p:cNvSpPr>
            <a:spLocks noGrp="1"/>
          </p:cNvSpPr>
          <p:nvPr>
            <p:ph/>
          </p:nvPr>
        </p:nvSpPr>
        <p:spPr>
          <a:xfrm>
            <a:off x="609480" y="1604520"/>
            <a:ext cx="35326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33" name="PlaceHolder 3"/>
          <p:cNvSpPr>
            <a:spLocks noGrp="1"/>
          </p:cNvSpPr>
          <p:nvPr>
            <p:ph/>
          </p:nvPr>
        </p:nvSpPr>
        <p:spPr>
          <a:xfrm>
            <a:off x="4319280" y="1604520"/>
            <a:ext cx="35326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34" name="PlaceHolder 4"/>
          <p:cNvSpPr>
            <a:spLocks noGrp="1"/>
          </p:cNvSpPr>
          <p:nvPr>
            <p:ph/>
          </p:nvPr>
        </p:nvSpPr>
        <p:spPr>
          <a:xfrm>
            <a:off x="8028720" y="1604520"/>
            <a:ext cx="35326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35" name="PlaceHolder 5"/>
          <p:cNvSpPr>
            <a:spLocks noGrp="1"/>
          </p:cNvSpPr>
          <p:nvPr>
            <p:ph/>
          </p:nvPr>
        </p:nvSpPr>
        <p:spPr>
          <a:xfrm>
            <a:off x="609480" y="3682080"/>
            <a:ext cx="35326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36" name="PlaceHolder 6"/>
          <p:cNvSpPr>
            <a:spLocks noGrp="1"/>
          </p:cNvSpPr>
          <p:nvPr>
            <p:ph/>
          </p:nvPr>
        </p:nvSpPr>
        <p:spPr>
          <a:xfrm>
            <a:off x="4319280" y="3682080"/>
            <a:ext cx="35326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37" name="PlaceHolder 7"/>
          <p:cNvSpPr>
            <a:spLocks noGrp="1"/>
          </p:cNvSpPr>
          <p:nvPr>
            <p:ph/>
          </p:nvPr>
        </p:nvSpPr>
        <p:spPr>
          <a:xfrm>
            <a:off x="8028720" y="3682080"/>
            <a:ext cx="35326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3" name="PlaceHolder 2"/>
          <p:cNvSpPr>
            <a:spLocks noGrp="1"/>
          </p:cNvSpPr>
          <p:nvPr>
            <p:ph type="subTitle"/>
          </p:nvPr>
        </p:nvSpPr>
        <p:spPr>
          <a:xfrm>
            <a:off x="609480" y="1604520"/>
            <a:ext cx="10972080" cy="3976920"/>
          </a:xfrm>
          <a:prstGeom prst="rect">
            <a:avLst/>
          </a:prstGeom>
          <a:noFill/>
          <a:ln w="0">
            <a:noFill/>
          </a:ln>
        </p:spPr>
        <p:txBody>
          <a:bodyPr lIns="0" rIns="0" tIns="0" bIns="0" anchor="ctr">
            <a:noAutofit/>
          </a:bodyPr>
          <a:p>
            <a:pPr indent="0" algn="ctr">
              <a:buNone/>
            </a:pPr>
            <a:endParaRPr b="0" lang="es-E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5"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7"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8"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4640"/>
            <a:ext cx="9142920" cy="11063520"/>
          </a:xfrm>
          <a:prstGeom prst="rect">
            <a:avLst/>
          </a:prstGeom>
          <a:noFill/>
          <a:ln w="0">
            <a:noFill/>
          </a:ln>
        </p:spPr>
        <p:txBody>
          <a:bodyPr lIns="0" rIns="0" tIns="0" bIns="0" anchor="ctr">
            <a:noAutofit/>
          </a:bodyPr>
          <a:p>
            <a:pPr algn="ctr"/>
            <a:endParaRPr b="0" lang="es-E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13" name="PlaceHolder 3"/>
          <p:cNvSpPr>
            <a:spLocks noGrp="1"/>
          </p:cNvSpPr>
          <p:nvPr>
            <p:ph/>
          </p:nvPr>
        </p:nvSpPr>
        <p:spPr>
          <a:xfrm>
            <a:off x="6231960" y="1604520"/>
            <a:ext cx="5354280" cy="397692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16" name="PlaceHolder 2"/>
          <p:cNvSpPr>
            <a:spLocks noGrp="1"/>
          </p:cNvSpPr>
          <p:nvPr>
            <p:ph/>
          </p:nvPr>
        </p:nvSpPr>
        <p:spPr>
          <a:xfrm>
            <a:off x="609480" y="1604520"/>
            <a:ext cx="5354280" cy="397692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endParaRPr b="0" lang="es-ES" sz="18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
        <p:nvSpPr>
          <p:cNvPr id="22" name="PlaceHolder 4"/>
          <p:cNvSpPr>
            <a:spLocks noGrp="1"/>
          </p:cNvSpPr>
          <p:nvPr>
            <p:ph/>
          </p:nvPr>
        </p:nvSpPr>
        <p:spPr>
          <a:xfrm>
            <a:off x="609480" y="3682080"/>
            <a:ext cx="10972080" cy="1896840"/>
          </a:xfrm>
          <a:prstGeom prst="rect">
            <a:avLst/>
          </a:prstGeom>
          <a:noFill/>
          <a:ln w="0">
            <a:noFill/>
          </a:ln>
        </p:spPr>
        <p:txBody>
          <a:bodyPr lIns="0" rIns="0" tIns="0" bIns="0" anchor="t">
            <a:normAutofit/>
          </a:bodyPr>
          <a:p>
            <a:pPr indent="0">
              <a:spcBef>
                <a:spcPts val="1417"/>
              </a:spcBef>
              <a:buNone/>
            </a:pPr>
            <a:endParaRPr b="0" lang="es-ES" sz="1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4640"/>
            <a:ext cx="9142920" cy="2386440"/>
          </a:xfrm>
          <a:prstGeom prst="rect">
            <a:avLst/>
          </a:prstGeom>
          <a:noFill/>
          <a:ln w="0">
            <a:noFill/>
          </a:ln>
        </p:spPr>
        <p:txBody>
          <a:bodyPr lIns="0" rIns="0" tIns="0" bIns="0" anchor="ctr">
            <a:noAutofit/>
          </a:bodyPr>
          <a:p>
            <a:pPr indent="0">
              <a:buNone/>
            </a:pPr>
            <a:r>
              <a:rPr b="0" lang="es-ES" sz="1800" spc="-1" strike="noStrike">
                <a:solidFill>
                  <a:srgbClr val="000000"/>
                </a:solidFill>
                <a:latin typeface="Arial"/>
              </a:rPr>
              <a:t>Pulse </a:t>
            </a:r>
            <a:r>
              <a:rPr b="0" lang="es-ES" sz="1800" spc="-1" strike="noStrike">
                <a:solidFill>
                  <a:srgbClr val="000000"/>
                </a:solidFill>
                <a:latin typeface="Arial"/>
              </a:rPr>
              <a:t>para </a:t>
            </a:r>
            <a:r>
              <a:rPr b="0" lang="es-ES" sz="1800" spc="-1" strike="noStrike">
                <a:solidFill>
                  <a:srgbClr val="000000"/>
                </a:solidFill>
                <a:latin typeface="Arial"/>
              </a:rPr>
              <a:t>editar </a:t>
            </a:r>
            <a:r>
              <a:rPr b="0" lang="es-ES" sz="1800" spc="-1" strike="noStrike">
                <a:solidFill>
                  <a:srgbClr val="000000"/>
                </a:solidFill>
                <a:latin typeface="Arial"/>
              </a:rPr>
              <a:t>el </a:t>
            </a:r>
            <a:r>
              <a:rPr b="0" lang="es-ES" sz="1800" spc="-1" strike="noStrike">
                <a:solidFill>
                  <a:srgbClr val="000000"/>
                </a:solidFill>
                <a:latin typeface="Arial"/>
              </a:rPr>
              <a:t>format</a:t>
            </a:r>
            <a:r>
              <a:rPr b="0" lang="es-ES" sz="1800" spc="-1" strike="noStrike">
                <a:solidFill>
                  <a:srgbClr val="000000"/>
                </a:solidFill>
                <a:latin typeface="Arial"/>
              </a:rPr>
              <a:t>o del </a:t>
            </a:r>
            <a:r>
              <a:rPr b="0" lang="es-ES" sz="1800" spc="-1" strike="noStrike">
                <a:solidFill>
                  <a:srgbClr val="000000"/>
                </a:solidFill>
                <a:latin typeface="Arial"/>
              </a:rPr>
              <a:t>texto </a:t>
            </a:r>
            <a:r>
              <a:rPr b="0" lang="es-ES" sz="1800" spc="-1" strike="noStrike">
                <a:solidFill>
                  <a:srgbClr val="000000"/>
                </a:solidFill>
                <a:latin typeface="Arial"/>
              </a:rPr>
              <a:t>de </a:t>
            </a:r>
            <a:r>
              <a:rPr b="0" lang="es-ES" sz="1800" spc="-1" strike="noStrike">
                <a:solidFill>
                  <a:srgbClr val="000000"/>
                </a:solidFill>
                <a:latin typeface="Arial"/>
              </a:rPr>
              <a:t>título</a:t>
            </a:r>
            <a:endParaRPr b="0" lang="es-ES" sz="1800" spc="-1" strike="noStrike">
              <a:solidFill>
                <a:srgbClr val="000000"/>
              </a:solidFill>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ES" sz="1800" spc="-1" strike="noStrike">
                <a:solidFill>
                  <a:srgbClr val="000000"/>
                </a:solidFill>
                <a:latin typeface="Arial"/>
              </a:rPr>
              <a:t>Pulse para editar el formato de texto del esquema</a:t>
            </a:r>
            <a:endParaRPr b="0" lang="es-E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800" spc="-1" strike="noStrike">
                <a:solidFill>
                  <a:srgbClr val="000000"/>
                </a:solidFill>
                <a:latin typeface="Arial"/>
              </a:rPr>
              <a:t>Segundo nivel del esquema</a:t>
            </a:r>
            <a:endParaRPr b="0" lang="es-E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800" spc="-1" strike="noStrike">
                <a:solidFill>
                  <a:srgbClr val="000000"/>
                </a:solidFill>
                <a:latin typeface="Arial"/>
              </a:rPr>
              <a:t>Tercer nivel del esquema</a:t>
            </a:r>
            <a:endParaRPr b="0" lang="es-E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800" spc="-1" strike="noStrike">
                <a:solidFill>
                  <a:srgbClr val="000000"/>
                </a:solidFill>
                <a:latin typeface="Arial"/>
              </a:rPr>
              <a:t>Cuarto nivel del esquema</a:t>
            </a:r>
            <a:endParaRPr b="0" lang="es-E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800" spc="-1" strike="noStrike">
                <a:solidFill>
                  <a:srgbClr val="000000"/>
                </a:solidFill>
                <a:latin typeface="Arial"/>
              </a:rPr>
              <a:t>Quinto nivel del esquema</a:t>
            </a:r>
            <a:endParaRPr b="0" lang="es-E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800" spc="-1" strike="noStrike">
                <a:solidFill>
                  <a:srgbClr val="000000"/>
                </a:solidFill>
                <a:latin typeface="Arial"/>
              </a:rPr>
              <a:t>Sexto nivel del esquema</a:t>
            </a:r>
            <a:endParaRPr b="0" lang="es-E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800" spc="-1" strike="noStrike">
                <a:solidFill>
                  <a:srgbClr val="000000"/>
                </a:solidFill>
                <a:latin typeface="Arial"/>
              </a:rPr>
              <a:t>Séptimo nivel del esquema</a:t>
            </a:r>
            <a:endParaRPr b="0" lang="es-E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7.gif"/><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hyperlink" Target="http://www.dmoz.org/" TargetMode="External"/><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hyperlink" Target="https://validator.w3.org/nu/" TargetMode="External"/><Relationship Id="rId4"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600200" y="324360"/>
            <a:ext cx="9142920" cy="238644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s-ES" sz="6000" spc="-1" strike="noStrike">
                <a:solidFill>
                  <a:srgbClr val="000000"/>
                </a:solidFill>
                <a:latin typeface="Calibri Light"/>
                <a:ea typeface="DejaVu Sans"/>
              </a:rPr>
              <a:t>Lenguaje de marcas</a:t>
            </a:r>
            <a:endParaRPr b="0" lang="es-ES" sz="6000" spc="-1" strike="noStrike">
              <a:solidFill>
                <a:srgbClr val="000000"/>
              </a:solidFill>
              <a:latin typeface="Arial"/>
            </a:endParaRPr>
          </a:p>
        </p:txBody>
      </p:sp>
      <p:sp>
        <p:nvSpPr>
          <p:cNvPr id="45" name="CustomShape 2"/>
          <p:cNvSpPr/>
          <p:nvPr/>
        </p:nvSpPr>
        <p:spPr>
          <a:xfrm>
            <a:off x="1523880" y="3602160"/>
            <a:ext cx="9142920" cy="1654560"/>
          </a:xfrm>
          <a:prstGeom prst="rect">
            <a:avLst/>
          </a:prstGeom>
          <a:noFill/>
          <a:ln w="0">
            <a:noFill/>
          </a:ln>
        </p:spPr>
        <p:style>
          <a:lnRef idx="0"/>
          <a:fillRef idx="0"/>
          <a:effectRef idx="0"/>
          <a:fontRef idx="minor"/>
        </p:style>
        <p:txBody>
          <a:bodyPr lIns="90000" rIns="90000" tIns="45000" bIns="45000" anchor="t">
            <a:noAutofit/>
          </a:bodyPr>
          <a:p>
            <a:pPr algn="ctr">
              <a:lnSpc>
                <a:spcPct val="90000"/>
              </a:lnSpc>
              <a:spcBef>
                <a:spcPts val="1001"/>
              </a:spcBef>
            </a:pPr>
            <a:r>
              <a:rPr b="1" lang="es-ES" sz="2400" spc="-1" strike="noStrike">
                <a:solidFill>
                  <a:srgbClr val="404040"/>
                </a:solidFill>
                <a:latin typeface="Calibri"/>
                <a:ea typeface="DejaVu Sans"/>
              </a:rPr>
              <a:t>CODIFICACIÓN DE LA INFORMACIÓN Y CARACTERÍSTICAS DE LOS LENGUAJES DE MARCAS. </a:t>
            </a:r>
            <a:endParaRPr b="0" lang="es-ES" sz="2400" spc="-1" strike="noStrike">
              <a:solidFill>
                <a:srgbClr val="000000"/>
              </a:solidFill>
              <a:latin typeface="Arial"/>
            </a:endParaRPr>
          </a:p>
        </p:txBody>
      </p:sp>
      <p:sp>
        <p:nvSpPr>
          <p:cNvPr id="46" name="CustomShape 3"/>
          <p:cNvSpPr/>
          <p:nvPr/>
        </p:nvSpPr>
        <p:spPr>
          <a:xfrm>
            <a:off x="360" y="640944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7" name="CustomShape 4"/>
          <p:cNvSpPr/>
          <p:nvPr/>
        </p:nvSpPr>
        <p:spPr>
          <a:xfrm>
            <a:off x="4320" y="6448680"/>
            <a:ext cx="855360" cy="3639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1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1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Estructura de un documento HTML </a:t>
            </a:r>
            <a:endParaRPr b="0" lang="es-ES" sz="2800" spc="-1" strike="noStrike">
              <a:solidFill>
                <a:srgbClr val="000000"/>
              </a:solidFill>
              <a:latin typeface="Arial"/>
            </a:endParaRPr>
          </a:p>
        </p:txBody>
      </p:sp>
      <p:sp>
        <p:nvSpPr>
          <p:cNvPr id="11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1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La etiqueta &lt;head&gt; contiene información sobre la página. </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Por ejemplo contiene etiquetas que pueden decir de qué trata la página, el título que debe de mostrar en la barra del navegador, o código javascript y estilos, que pueden estar en el propio encabezado o como enlaces a otros archivos.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Normalmente, lo que contiene esta etiqueta no se muestra en el navegador, es una etiqueta que contiene declaraciones sobre la página pero no contenido propiamente dicho como texto o imágenes.</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Las etiquetas que pueden ir dentro de &lt;head&gt; son &lt;title&gt; &lt;style&gt; &lt;base&gt; &lt;link&gt; &lt;meta&gt; &lt;script&gt; &lt;noscript&gt;. </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De momento sólo comentaremos que obligatoriamente debe de contener la etiqueta &lt;title&gt;&lt;/title&gt;, que contiene el título de la página, que es lo que se ve en la barra de título del navegador.</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el &lt;body&gt; encontramos el contenido de la página, lo que se ve a través del navegador: texto, imágenes, enlaces, tablas, etc... Por lo tanto dentro del &lt;body&gt; pueden ir la gran mayoría de las etiquetas html.</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
        <p:nvSpPr>
          <p:cNvPr id="11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2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2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23"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124"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[Marcas_head]</a:t>
            </a:r>
            <a:endParaRPr b="0" lang="es-ES" sz="2800" spc="-1" strike="noStrike">
              <a:solidFill>
                <a:srgbClr val="000000"/>
              </a:solidFill>
              <a:latin typeface="Arial"/>
            </a:endParaRPr>
          </a:p>
        </p:txBody>
      </p:sp>
      <p:sp>
        <p:nvSpPr>
          <p:cNvPr id="125"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126"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00200" y="324360"/>
            <a:ext cx="9142920" cy="238644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s-ES" sz="6000" spc="-1" strike="noStrike">
                <a:solidFill>
                  <a:srgbClr val="000000"/>
                </a:solidFill>
                <a:latin typeface="Calibri Light"/>
                <a:ea typeface="DejaVu Sans"/>
              </a:rPr>
              <a:t>Elementos HTML</a:t>
            </a:r>
            <a:endParaRPr b="0" lang="es-ES" sz="6000" spc="-1" strike="noStrike">
              <a:solidFill>
                <a:srgbClr val="000000"/>
              </a:solidFill>
              <a:latin typeface="Arial"/>
            </a:endParaRPr>
          </a:p>
        </p:txBody>
      </p:sp>
      <p:sp>
        <p:nvSpPr>
          <p:cNvPr id="128" name="CustomShape 2"/>
          <p:cNvSpPr/>
          <p:nvPr/>
        </p:nvSpPr>
        <p:spPr>
          <a:xfrm>
            <a:off x="1523880" y="3602160"/>
            <a:ext cx="9142920" cy="16545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29" name="CustomShape 3"/>
          <p:cNvSpPr/>
          <p:nvPr/>
        </p:nvSpPr>
        <p:spPr>
          <a:xfrm>
            <a:off x="360" y="640944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30" name="CustomShape 4"/>
          <p:cNvSpPr/>
          <p:nvPr/>
        </p:nvSpPr>
        <p:spPr>
          <a:xfrm>
            <a:off x="4320" y="6448680"/>
            <a:ext cx="855360" cy="3639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32"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33"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de texto de HTML</a:t>
            </a:r>
            <a:endParaRPr b="0" lang="es-ES" sz="2800" spc="-1" strike="noStrike">
              <a:solidFill>
                <a:srgbClr val="000000"/>
              </a:solidFill>
              <a:latin typeface="Arial"/>
            </a:endParaRPr>
          </a:p>
        </p:txBody>
      </p:sp>
      <p:sp>
        <p:nvSpPr>
          <p:cNvPr id="134"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35"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36"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37"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38"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39" name="CustomShape 9"/>
          <p:cNvSpPr/>
          <p:nvPr/>
        </p:nvSpPr>
        <p:spPr>
          <a:xfrm>
            <a:off x="95040" y="1000080"/>
            <a:ext cx="11572200" cy="393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El texto de la página estará dentro del &lt;body&gt;,  debe estar, principalmente, dentro de párrafos.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En HTML, los párrafos se identifican el texto dentro del &lt;body&gt; con la etiqueta &lt;p&gt;&lt;/p&gt;.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Dentro de los párrafos colocaremos texto e imágenes, y algunas etiquetas que nos permitan dar formato al texto. Dentro de un párrafo no debe haber otros párrafos anidados.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A su vez, dentro del &lt;body&gt;, disponemos de encabezados que nos permiten organizar los títulos o rótulos del texto.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Los encabezados van desde el &lt;h1&gt;&lt;/h1&gt; de mayor tamaño, al &lt;h6&gt;&lt;/h6&gt;, el más pequeño. Por ejemplo, utilizaríamos un &lt;h1&gt; para poner el rótulo principal de la página, &lt;h2&gt; para los títulos de los apartados, &lt;h3&gt; para los apartados de segundo nivel, etc.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41"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42"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de texto de HTML</a:t>
            </a:r>
            <a:endParaRPr b="0" lang="es-ES" sz="2800" spc="-1" strike="noStrike">
              <a:solidFill>
                <a:srgbClr val="000000"/>
              </a:solidFill>
              <a:latin typeface="Arial"/>
            </a:endParaRPr>
          </a:p>
        </p:txBody>
      </p:sp>
      <p:sp>
        <p:nvSpPr>
          <p:cNvPr id="143"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44"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45"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6"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7"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48" name="CustomShape 9"/>
          <p:cNvSpPr/>
          <p:nvPr/>
        </p:nvSpPr>
        <p:spPr>
          <a:xfrm>
            <a:off x="237960" y="1000080"/>
            <a:ext cx="11429280" cy="393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Una de las peculiaridades del texto, es que los espacios en blanco consecutivos y saltos de línea no se muestran como en el código fuente.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Si hay varios espacios seguidos, sólo se mostrará uno. Por ejemplo, si en el código fuente escribimos </a:t>
            </a:r>
            <a:r>
              <a:rPr b="0" i="1" lang="es-ES" sz="1800" spc="-1" strike="noStrike">
                <a:solidFill>
                  <a:srgbClr val="000000"/>
                </a:solidFill>
                <a:latin typeface="Arial"/>
                <a:ea typeface="DejaVu Sans"/>
              </a:rPr>
              <a:t>Bienvenido a    Hola</a:t>
            </a:r>
            <a:r>
              <a:rPr b="0" lang="es-ES" sz="1800" spc="-1" strike="noStrike">
                <a:solidFill>
                  <a:srgbClr val="000000"/>
                </a:solidFill>
                <a:latin typeface="Arial"/>
                <a:ea typeface="DejaVu Sans"/>
              </a:rPr>
              <a:t> se verá </a:t>
            </a:r>
            <a:r>
              <a:rPr b="0" i="1" lang="es-ES" sz="1800" spc="-1" strike="noStrike">
                <a:solidFill>
                  <a:srgbClr val="000000"/>
                </a:solidFill>
                <a:latin typeface="Arial"/>
                <a:ea typeface="DejaVu Sans"/>
              </a:rPr>
              <a:t>Bienvenido a Hola</a:t>
            </a:r>
            <a:r>
              <a:rPr b="0" lang="es-ES" sz="1800" spc="-1" strike="noStrike">
                <a:solidFill>
                  <a:srgbClr val="000000"/>
                </a:solidFill>
                <a:latin typeface="Arial"/>
                <a:ea typeface="DejaVu Sans"/>
              </a:rPr>
              <a:t>.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Si queremos poner varios espacios seguidos, utilizaremos el código html para el espacio, </a:t>
            </a:r>
            <a:r>
              <a:rPr b="1" i="1" lang="es-ES" sz="1800" spc="-1" strike="noStrike">
                <a:solidFill>
                  <a:srgbClr val="000000"/>
                </a:solidFill>
                <a:latin typeface="Arial"/>
                <a:ea typeface="DejaVu Sans"/>
              </a:rPr>
              <a:t>&amp;nbsp;</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El navegador también ignora los saltos de línea. Así si dentro de un párrafo colocamos varios saltos de línea pulsando Intro, estos no se verán. Para crear un salto de línea dentro de un párrafo, utilizamos la etiqueta &lt;br /&gt;.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Cada etiqueta &lt;p&gt;&lt;/p&gt; lleva implicito un salto de línea.</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50"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51"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de texto de HTML</a:t>
            </a:r>
            <a:endParaRPr b="0" lang="es-ES" sz="2800" spc="-1" strike="noStrike">
              <a:solidFill>
                <a:srgbClr val="000000"/>
              </a:solidFill>
              <a:latin typeface="Arial"/>
            </a:endParaRPr>
          </a:p>
        </p:txBody>
      </p:sp>
      <p:sp>
        <p:nvSpPr>
          <p:cNvPr id="152"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53"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54"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5"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6"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57" name="CustomShape 9"/>
          <p:cNvSpPr/>
          <p:nvPr/>
        </p:nvSpPr>
        <p:spPr>
          <a:xfrm>
            <a:off x="237960" y="1000080"/>
            <a:ext cx="11429280" cy="3930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Otras formas de agrupar el contenido dentro de la página web es con las etiquetas &lt;div&gt; y &lt;span&gt;.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 etiqueta &lt;div&gt; se utiliza a nivel de bloque y la etiqueta &lt;span&gt; a nivel de línea o palabras.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Estas etiquetas son básicamente contenedores genéricos de contenido. El contenido se escribe entre las etiquetas de apertura y de cierre &lt;div&gt; contenido &lt;/div&gt;, el criterio para agrupar contenido no está definido estrictamente, por lo tanto podemos utilizarlas para lo que queramos, por ejemplo para dar estilo al contenido.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Podríamos decir que las etiquetas &lt;div&gt; y &lt;span&gt; son unas etiquetas neutras dentro de la semántica de HTML.</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Por el contrario, en HTML 5 han surgido nuevas </a:t>
            </a:r>
            <a:r>
              <a:rPr b="1" lang="es-ES" sz="1800" spc="-1" strike="noStrike">
                <a:solidFill>
                  <a:srgbClr val="000000"/>
                </a:solidFill>
                <a:latin typeface="Arial"/>
                <a:ea typeface="DejaVu Sans"/>
              </a:rPr>
              <a:t>etiquetas semánticas</a:t>
            </a:r>
            <a:r>
              <a:rPr b="0" lang="es-ES" sz="1800" spc="-1" strike="noStrike">
                <a:solidFill>
                  <a:srgbClr val="000000"/>
                </a:solidFill>
                <a:latin typeface="Arial"/>
                <a:ea typeface="DejaVu Sans"/>
              </a:rPr>
              <a:t> para agrupar el contenido según su significado.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59"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60"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de texto de HTML</a:t>
            </a:r>
            <a:endParaRPr b="0" lang="es-ES" sz="2800" spc="-1" strike="noStrike">
              <a:solidFill>
                <a:srgbClr val="000000"/>
              </a:solidFill>
              <a:latin typeface="Arial"/>
            </a:endParaRPr>
          </a:p>
        </p:txBody>
      </p:sp>
      <p:sp>
        <p:nvSpPr>
          <p:cNvPr id="161"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62"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63"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4"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5"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66" name="CustomShape 9"/>
          <p:cNvSpPr/>
          <p:nvPr/>
        </p:nvSpPr>
        <p:spPr>
          <a:xfrm>
            <a:off x="237960" y="1000080"/>
            <a:ext cx="11429280" cy="2558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Estas nuevas etiquetas a nivel de bloque son, section para secciones, article para artículos, header para cabeceras, nav para menús, footer para pies de página y aside para contenido en el lateral. A nivel de línea o texto tenemos muchas etiquetas semánticas como strong. A lo largo del curso iremos viéndolas con detalle.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El uso de estas nuevas etiquetas semánticas no es obligatorio, pero sí recomendable, sobre todo para tener la información mejor estructurada y también para que los buscadores sean capaces de identificar mejor el contenido de nuestra página. Resumiendo, lo recomendable es utilizar las etiquetas semánticas y en los casos en los que no exista una etiqueta semántica apropiada utilizar etiquetas &lt;div&gt; y &lt;span&gt;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68"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169"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[Marcas_p]</a:t>
            </a:r>
            <a:endParaRPr b="0" lang="es-ES" sz="2800" spc="-1" strike="noStrike">
              <a:solidFill>
                <a:srgbClr val="000000"/>
              </a:solidFill>
              <a:latin typeface="Arial"/>
            </a:endParaRPr>
          </a:p>
        </p:txBody>
      </p:sp>
      <p:sp>
        <p:nvSpPr>
          <p:cNvPr id="170"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171"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00200" y="324360"/>
            <a:ext cx="9142920" cy="238644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s-ES" sz="6000" spc="-1" strike="noStrike">
                <a:solidFill>
                  <a:srgbClr val="000000"/>
                </a:solidFill>
                <a:latin typeface="Calibri Light"/>
                <a:ea typeface="DejaVu Sans"/>
              </a:rPr>
              <a:t>Enlaces e imágenes</a:t>
            </a:r>
            <a:endParaRPr b="0" lang="es-ES" sz="6000" spc="-1" strike="noStrike">
              <a:solidFill>
                <a:srgbClr val="000000"/>
              </a:solidFill>
              <a:latin typeface="Arial"/>
            </a:endParaRPr>
          </a:p>
        </p:txBody>
      </p:sp>
      <p:sp>
        <p:nvSpPr>
          <p:cNvPr id="173" name="CustomShape 2"/>
          <p:cNvSpPr/>
          <p:nvPr/>
        </p:nvSpPr>
        <p:spPr>
          <a:xfrm>
            <a:off x="1523880" y="3602160"/>
            <a:ext cx="9142920" cy="16545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74" name="CustomShape 3"/>
          <p:cNvSpPr/>
          <p:nvPr/>
        </p:nvSpPr>
        <p:spPr>
          <a:xfrm>
            <a:off x="360" y="640944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75" name="CustomShape 4"/>
          <p:cNvSpPr/>
          <p:nvPr/>
        </p:nvSpPr>
        <p:spPr>
          <a:xfrm>
            <a:off x="4320" y="6448680"/>
            <a:ext cx="855360" cy="3639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77"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78"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Enlaces</a:t>
            </a:r>
            <a:endParaRPr b="0" lang="es-ES" sz="2800" spc="-1" strike="noStrike">
              <a:solidFill>
                <a:srgbClr val="000000"/>
              </a:solidFill>
              <a:latin typeface="Arial"/>
            </a:endParaRPr>
          </a:p>
        </p:txBody>
      </p:sp>
      <p:sp>
        <p:nvSpPr>
          <p:cNvPr id="179"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80"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81"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82"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83"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84" name="CustomShape 9"/>
          <p:cNvSpPr/>
          <p:nvPr/>
        </p:nvSpPr>
        <p:spPr>
          <a:xfrm>
            <a:off x="237960" y="1000080"/>
            <a:ext cx="11429280" cy="2284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Los enlaces son etiquetas que sirven para enlazar una parte de la pagina web con otra parte o directamente una página con otra.</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Un hiperenlace se escribe con la etiqueta &lt;a&gt; y permite ir (navegar) a un recurso de internet designado por su dirección de internet (URL).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El recurso más usual es una página web pero también puede ser un archivo de imagen, vídeo, dirección email, dirección ftp, punto de ancla, ...</a:t>
            </a:r>
            <a:endParaRPr b="0" lang="es-ES" sz="1800" spc="-1" strike="noStrike">
              <a:solidFill>
                <a:srgbClr val="000000"/>
              </a:solidFill>
              <a:latin typeface="Arial"/>
            </a:endParaRPr>
          </a:p>
        </p:txBody>
      </p:sp>
      <p:sp>
        <p:nvSpPr>
          <p:cNvPr id="185" name="CustomShape 10"/>
          <p:cNvSpPr/>
          <p:nvPr/>
        </p:nvSpPr>
        <p:spPr>
          <a:xfrm>
            <a:off x="1487520" y="3717000"/>
            <a:ext cx="7776000" cy="638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2e75b6"/>
                </a:solidFill>
                <a:latin typeface="Arial"/>
                <a:ea typeface="DejaVu Sans"/>
              </a:rPr>
              <a:t>&lt;a href="http://www.as.com"&gt;Pagina del enlace&lt;/a&gt;</a:t>
            </a:r>
            <a:r>
              <a:rPr b="0" lang="es-ES" sz="1800" spc="-1" strike="noStrike">
                <a:solidFill>
                  <a:srgbClr val="000000"/>
                </a:solidFill>
                <a:latin typeface="Arial"/>
                <a:ea typeface="DejaVu Sans"/>
              </a:rPr>
              <a:t>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9"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50"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Introducción al HTML</a:t>
            </a:r>
            <a:endParaRPr b="0" lang="es-ES" sz="2800" spc="-1" strike="noStrike">
              <a:solidFill>
                <a:srgbClr val="000000"/>
              </a:solidFill>
              <a:latin typeface="Arial"/>
            </a:endParaRPr>
          </a:p>
        </p:txBody>
      </p:sp>
      <p:sp>
        <p:nvSpPr>
          <p:cNvPr id="51"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52" name="CustomShape 5"/>
          <p:cNvSpPr/>
          <p:nvPr/>
        </p:nvSpPr>
        <p:spPr>
          <a:xfrm>
            <a:off x="94320" y="808560"/>
            <a:ext cx="11971800" cy="118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2000" spc="-1" strike="noStrike">
                <a:solidFill>
                  <a:srgbClr val="000000"/>
                </a:solidFill>
                <a:latin typeface="Arial"/>
                <a:ea typeface="DejaVu Sans"/>
              </a:rPr>
              <a:t>HTML es el lenguaje de marcas más utilizado para escribir páginas web.</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p:txBody>
      </p:sp>
      <p:sp>
        <p:nvSpPr>
          <p:cNvPr id="53" name="CustomShape 6"/>
          <p:cNvSpPr/>
          <p:nvPr/>
        </p:nvSpPr>
        <p:spPr>
          <a:xfrm>
            <a:off x="166680" y="1214280"/>
            <a:ext cx="11805120" cy="132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2000" spc="-1" strike="noStrike">
                <a:solidFill>
                  <a:srgbClr val="000000"/>
                </a:solidFill>
                <a:latin typeface="Arial"/>
                <a:ea typeface="DejaVu Sans"/>
              </a:rPr>
              <a:t>Las etiquetas o tag describen diferentes elementos de la página, por ejemplo, la etiqueta &lt;p&gt; se utiliza para delimitar párrafos de texto y la etiqueta &lt;img&gt; para definir imágenes. El encargado de interpretar estas etiquetas es un programa llamado </a:t>
            </a:r>
            <a:r>
              <a:rPr b="1" lang="es-ES" sz="2000" spc="-1" strike="noStrike">
                <a:solidFill>
                  <a:srgbClr val="000000"/>
                </a:solidFill>
                <a:latin typeface="Arial"/>
                <a:ea typeface="DejaVu Sans"/>
              </a:rPr>
              <a:t>navegador</a:t>
            </a:r>
            <a:r>
              <a:rPr b="0" lang="es-ES" sz="2000" spc="-1" strike="noStrike">
                <a:solidFill>
                  <a:srgbClr val="000000"/>
                </a:solidFill>
                <a:latin typeface="Arial"/>
                <a:ea typeface="DejaVu Sans"/>
              </a:rPr>
              <a:t> (browser), por ejemplo, el navegador Chrome de Google o el Firefox de Mozilla. </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a:p>
            <a:pPr>
              <a:lnSpc>
                <a:spcPct val="100000"/>
              </a:lnSpc>
            </a:pPr>
            <a:r>
              <a:rPr b="0" lang="es-ES" sz="2000" spc="-1" strike="noStrike">
                <a:solidFill>
                  <a:srgbClr val="000000"/>
                </a:solidFill>
                <a:latin typeface="Arial"/>
                <a:ea typeface="DejaVu Sans"/>
              </a:rPr>
              <a:t>Los archivos que contienen el código HTML tienen la extensión </a:t>
            </a:r>
            <a:r>
              <a:rPr b="1" lang="es-ES" sz="2000" spc="-1" strike="noStrike">
                <a:solidFill>
                  <a:srgbClr val="000000"/>
                </a:solidFill>
                <a:latin typeface="Arial"/>
                <a:ea typeface="DejaVu Sans"/>
              </a:rPr>
              <a:t>.htm</a:t>
            </a:r>
            <a:r>
              <a:rPr b="0" lang="es-ES" sz="2000" spc="-1" strike="noStrike">
                <a:solidFill>
                  <a:srgbClr val="000000"/>
                </a:solidFill>
                <a:latin typeface="Arial"/>
                <a:ea typeface="DejaVu Sans"/>
              </a:rPr>
              <a:t> o </a:t>
            </a:r>
            <a:r>
              <a:rPr b="1" lang="es-ES" sz="2000" spc="-1" strike="noStrike">
                <a:solidFill>
                  <a:srgbClr val="000000"/>
                </a:solidFill>
                <a:latin typeface="Arial"/>
                <a:ea typeface="DejaVu Sans"/>
              </a:rPr>
              <a:t>.html</a:t>
            </a:r>
            <a:r>
              <a:rPr b="0" lang="es-ES" sz="2000" spc="-1" strike="noStrike">
                <a:solidFill>
                  <a:srgbClr val="000000"/>
                </a:solidFill>
                <a:latin typeface="Arial"/>
                <a:ea typeface="DejaVu Sans"/>
              </a:rPr>
              <a:t>, y son archivos de </a:t>
            </a:r>
            <a:r>
              <a:rPr b="1" lang="es-ES" sz="2000" spc="-1" strike="noStrike">
                <a:solidFill>
                  <a:srgbClr val="000000"/>
                </a:solidFill>
                <a:latin typeface="Arial"/>
                <a:ea typeface="DejaVu Sans"/>
              </a:rPr>
              <a:t>texto plano </a:t>
            </a:r>
            <a:r>
              <a:rPr b="0" lang="es-ES" sz="2000" spc="-1" strike="noStrike">
                <a:solidFill>
                  <a:srgbClr val="000000"/>
                </a:solidFill>
                <a:latin typeface="Arial"/>
                <a:ea typeface="DejaVu Sans"/>
              </a:rPr>
              <a:t>(sin formato).</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a:p>
            <a:pPr>
              <a:lnSpc>
                <a:spcPct val="100000"/>
              </a:lnSpc>
            </a:pPr>
            <a:r>
              <a:rPr b="0" lang="es-ES" sz="2000" spc="-1" strike="noStrike">
                <a:solidFill>
                  <a:srgbClr val="000000"/>
                </a:solidFill>
                <a:latin typeface="Arial"/>
                <a:ea typeface="DejaVu Sans"/>
              </a:rPr>
              <a:t>Para facilitarnos el trabajo podemos trabajar con editor o entorno adecuado como Dreamweaver o </a:t>
            </a:r>
            <a:r>
              <a:rPr b="0" lang="es-ES" sz="2000" spc="-1" strike="noStrike">
                <a:solidFill>
                  <a:srgbClr val="ff0000"/>
                </a:solidFill>
                <a:latin typeface="Arial"/>
                <a:ea typeface="DejaVu Sans"/>
              </a:rPr>
              <a:t>Brackets.</a:t>
            </a:r>
            <a:r>
              <a:rPr b="0" lang="es-ES" sz="2000" spc="-1" strike="noStrike">
                <a:solidFill>
                  <a:srgbClr val="000000"/>
                </a:solidFill>
                <a:latin typeface="Arial"/>
                <a:ea typeface="DejaVu Sans"/>
              </a:rPr>
              <a:t> </a:t>
            </a:r>
            <a:endParaRPr b="0" lang="es-ES" sz="2000" spc="-1" strike="noStrike">
              <a:solidFill>
                <a:srgbClr val="000000"/>
              </a:solidFill>
              <a:latin typeface="Arial"/>
            </a:endParaRPr>
          </a:p>
          <a:p>
            <a:pPr>
              <a:lnSpc>
                <a:spcPct val="100000"/>
              </a:lnSpc>
            </a:pPr>
            <a:endParaRPr b="0" lang="es-E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87"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88"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Imágenes</a:t>
            </a:r>
            <a:endParaRPr b="0" lang="es-ES" sz="2800" spc="-1" strike="noStrike">
              <a:solidFill>
                <a:srgbClr val="000000"/>
              </a:solidFill>
              <a:latin typeface="Arial"/>
            </a:endParaRPr>
          </a:p>
        </p:txBody>
      </p:sp>
      <p:sp>
        <p:nvSpPr>
          <p:cNvPr id="189"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90"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91"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92"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93"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94" name="CustomShape 9"/>
          <p:cNvSpPr/>
          <p:nvPr/>
        </p:nvSpPr>
        <p:spPr>
          <a:xfrm>
            <a:off x="237960" y="1000080"/>
            <a:ext cx="11429280" cy="4479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Las imágenes son un elemento esencial en las páginas web. Hasta la versión 5 de HTML se utilizaba la etiqueta &lt;img&gt; para incluirlas en una página web.</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Debido a la necesidad de crear páginas web que se adapten a dispositivos de diferente tamaño se ha incorporado la etiqueta &lt;picture&gt;.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Antes de ver cómo incluir imágenes en una página web conviene distinguir los diferentes tipos de imágenes que existen: mapas de bits, vectoriales y generadas dinámicamente.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Las imágenes más comunes son las de mapa de bits que están formadas por puntos de colores, por ejemplo una cámara de fotos digital utiliza imágenes de este tipo, los tipos de archivos más usados son </a:t>
            </a:r>
            <a:r>
              <a:rPr b="1" lang="es-ES" sz="1800" spc="-1" strike="noStrike">
                <a:solidFill>
                  <a:srgbClr val="000000"/>
                </a:solidFill>
                <a:latin typeface="Arial"/>
                <a:ea typeface="DejaVu Sans"/>
              </a:rPr>
              <a:t>.jpg, y .png</a:t>
            </a:r>
            <a:r>
              <a:rPr b="0" lang="es-ES" sz="1800" spc="-1" strike="noStrike">
                <a:solidFill>
                  <a:srgbClr val="000000"/>
                </a:solidFill>
                <a:latin typeface="Arial"/>
                <a:ea typeface="DejaVu Sans"/>
              </a:rPr>
              <a:t>; también se utilizan mucho para gráficos y animaciones las de tipo .gif.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Para crear imágenes de mapa de bits puedes utilizar programas como Photoshop y Gimp (gratis)</a:t>
            </a: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96"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97"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IMAGEN</a:t>
            </a:r>
            <a:endParaRPr b="0" lang="es-ES" sz="2800" spc="-1" strike="noStrike">
              <a:solidFill>
                <a:srgbClr val="000000"/>
              </a:solidFill>
              <a:latin typeface="Arial"/>
            </a:endParaRPr>
          </a:p>
        </p:txBody>
      </p:sp>
      <p:sp>
        <p:nvSpPr>
          <p:cNvPr id="198"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99"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00"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01"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02"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03" name="CustomShape 9"/>
          <p:cNvSpPr/>
          <p:nvPr/>
        </p:nvSpPr>
        <p:spPr>
          <a:xfrm>
            <a:off x="237960" y="1000080"/>
            <a:ext cx="11429280" cy="4204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La etiqueta &lt;img&gt; representamos imágenes en una página web. Esta etiqueta no tiene etiqueta de cierre, se cierra con el caracter &gt;, aunque también se puede cerrar con /&gt;.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Para indicar el origen de la imagen se utiliza el atributo src="ruta_imagen". Por ejemplo: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2e75b6"/>
                </a:solidFill>
                <a:latin typeface="Arial"/>
                <a:ea typeface="DejaVu Sans"/>
              </a:rPr>
              <a:t>&lt;img src="graficos/logo.jpg"/&gt;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 etiqueta img es una etiqueta con el atributo display de tipo inline, es decir, no incluye un salto de línea. Esto permite colocar imágenes pequeñas o iconos dentro de una línea de texto.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Si queremos que una imagen ocupe toda la línea podemos colocarla dentro de una etiqueta p, div o figure que tienen display de tipo block. También podemos cambiarle el display a block desde la hoja de estilo.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0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0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IMAGEN</a:t>
            </a:r>
            <a:endParaRPr b="0" lang="es-ES" sz="2800" spc="-1" strike="noStrike">
              <a:solidFill>
                <a:srgbClr val="000000"/>
              </a:solidFill>
              <a:latin typeface="Arial"/>
            </a:endParaRPr>
          </a:p>
        </p:txBody>
      </p:sp>
      <p:sp>
        <p:nvSpPr>
          <p:cNvPr id="20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0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0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1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1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12" name="CustomShape 9"/>
          <p:cNvSpPr/>
          <p:nvPr/>
        </p:nvSpPr>
        <p:spPr>
          <a:xfrm>
            <a:off x="237960" y="1000080"/>
            <a:ext cx="11429280" cy="4479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Atributos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src</a:t>
            </a:r>
            <a:r>
              <a:rPr b="0" lang="es-ES" sz="1800" spc="-1" strike="noStrike">
                <a:solidFill>
                  <a:srgbClr val="000000"/>
                </a:solidFill>
                <a:latin typeface="Arial"/>
                <a:ea typeface="DejaVu Sans"/>
              </a:rPr>
              <a:t>: (source)  indica donde está la imagen.</a:t>
            </a: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srcset</a:t>
            </a:r>
            <a:r>
              <a:rPr b="0" lang="es-ES" sz="1800" spc="-1" strike="noStrike">
                <a:solidFill>
                  <a:srgbClr val="000000"/>
                </a:solidFill>
                <a:latin typeface="Arial"/>
                <a:ea typeface="DejaVu Sans"/>
              </a:rPr>
              <a:t>: permite establecer distintas imágenes en función de la resolución del dispositivo y del ancho de la pantalla. </a:t>
            </a:r>
            <a:endParaRPr b="0" lang="es-ES" sz="1800" spc="-1" strike="noStrike">
              <a:solidFill>
                <a:srgbClr val="000000"/>
              </a:solidFill>
              <a:latin typeface="Arial"/>
            </a:endParaRPr>
          </a:p>
          <a:p>
            <a:pPr>
              <a:lnSpc>
                <a:spcPct val="100000"/>
              </a:lnSpc>
            </a:pPr>
            <a:r>
              <a:rPr b="0" lang="es-ES" sz="1800" spc="-1" strike="noStrike">
                <a:solidFill>
                  <a:srgbClr val="2e75b6"/>
                </a:solidFill>
                <a:latin typeface="Arial"/>
                <a:ea typeface="DejaVu Sans"/>
              </a:rPr>
              <a:t>&lt;img srcset="img_resol_normal.png 1x, img_resol_alta.png 2x"&gt;</a:t>
            </a: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alt</a:t>
            </a:r>
            <a:r>
              <a:rPr b="0" lang="es-ES" sz="1800" spc="-1" strike="noStrike">
                <a:solidFill>
                  <a:srgbClr val="000000"/>
                </a:solidFill>
                <a:latin typeface="Arial"/>
                <a:ea typeface="DejaVu Sans"/>
              </a:rPr>
              <a:t>: contiene texto alternativo, que se mostrará en lugar de la imagen cuando no sea posible verla.</a:t>
            </a:r>
            <a:endParaRPr b="0" lang="es-ES" sz="1800" spc="-1" strike="noStrike">
              <a:solidFill>
                <a:srgbClr val="000000"/>
              </a:solidFill>
              <a:latin typeface="Arial"/>
            </a:endParaRPr>
          </a:p>
          <a:p>
            <a:pPr>
              <a:lnSpc>
                <a:spcPct val="100000"/>
              </a:lnSpc>
            </a:pPr>
            <a:r>
              <a:rPr b="0" lang="es-ES" sz="1800" spc="-1" strike="noStrike">
                <a:solidFill>
                  <a:srgbClr val="2e75b6"/>
                </a:solidFill>
                <a:latin typeface="Arial"/>
                <a:ea typeface="DejaVu Sans"/>
              </a:rPr>
              <a:t>&lt;img src="graficos/logo.jpg" alt="Logo" /&gt;</a:t>
            </a: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title</a:t>
            </a:r>
            <a:r>
              <a:rPr b="0" lang="es-ES" sz="1800" spc="-1" strike="noStrike">
                <a:solidFill>
                  <a:srgbClr val="000000"/>
                </a:solidFill>
                <a:latin typeface="Arial"/>
                <a:ea typeface="DejaVu Sans"/>
              </a:rPr>
              <a:t> es un atributo global, puede usarse en la mayor parte de las etiquetas de HTML. </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El atributo title proporciona información descriptiva del elemento .Se muestra al colocar el cursor encima del elemento y es bastante utilizado en las etiquetas img ya que puede ser interesante proporcionar al usuario información sobre la imagen.</a:t>
            </a: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width y height </a:t>
            </a:r>
            <a:r>
              <a:rPr b="0" lang="es-ES" sz="1800" spc="-1" strike="noStrike">
                <a:solidFill>
                  <a:srgbClr val="000000"/>
                </a:solidFill>
                <a:latin typeface="Arial"/>
                <a:ea typeface="DejaVu Sans"/>
              </a:rPr>
              <a:t>limitan la altura y anchura de la visualización.</a:t>
            </a:r>
            <a:r>
              <a:rPr b="1" lang="es-ES" sz="1800" spc="-1" strike="noStrike">
                <a:solidFill>
                  <a:srgbClr val="000000"/>
                </a:solidFill>
                <a:latin typeface="Arial"/>
                <a:ea typeface="DejaVu Sans"/>
              </a:rPr>
              <a:t>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14"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15"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IMAGEN</a:t>
            </a:r>
            <a:endParaRPr b="0" lang="es-ES" sz="2800" spc="-1" strike="noStrike">
              <a:solidFill>
                <a:srgbClr val="000000"/>
              </a:solidFill>
              <a:latin typeface="Arial"/>
            </a:endParaRPr>
          </a:p>
        </p:txBody>
      </p:sp>
      <p:sp>
        <p:nvSpPr>
          <p:cNvPr id="216"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17"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18"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19"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20"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21" name="CustomShape 9"/>
          <p:cNvSpPr/>
          <p:nvPr/>
        </p:nvSpPr>
        <p:spPr>
          <a:xfrm>
            <a:off x="237960" y="1000080"/>
            <a:ext cx="11429280" cy="530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&lt;Picture&gt;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 etiqueta picture es la nueva manera de </a:t>
            </a:r>
            <a:r>
              <a:rPr b="1" lang="es-ES" sz="1800" spc="-1" strike="noStrike">
                <a:solidFill>
                  <a:srgbClr val="000000"/>
                </a:solidFill>
                <a:latin typeface="Arial"/>
                <a:ea typeface="DejaVu Sans"/>
              </a:rPr>
              <a:t>insertar imágenes</a:t>
            </a:r>
            <a:r>
              <a:rPr b="0" lang="es-ES" sz="1800" spc="-1" strike="noStrike">
                <a:solidFill>
                  <a:srgbClr val="000000"/>
                </a:solidFill>
                <a:latin typeface="Arial"/>
                <a:ea typeface="DejaVu Sans"/>
              </a:rPr>
              <a:t> en una página web de una forma </a:t>
            </a:r>
            <a:r>
              <a:rPr b="1" lang="es-ES" sz="1800" spc="-1" strike="noStrike">
                <a:solidFill>
                  <a:srgbClr val="000000"/>
                </a:solidFill>
                <a:latin typeface="Arial"/>
                <a:ea typeface="DejaVu Sans"/>
              </a:rPr>
              <a:t>más flexible</a:t>
            </a:r>
            <a:r>
              <a:rPr b="0" lang="es-ES" sz="1800" spc="-1" strike="noStrike">
                <a:solidFill>
                  <a:srgbClr val="000000"/>
                </a:solidFill>
                <a:latin typeface="Arial"/>
                <a:ea typeface="DejaVu Sans"/>
              </a:rPr>
              <a:t> que con la etiqueta </a:t>
            </a:r>
            <a:r>
              <a:rPr b="1" lang="es-ES" sz="1800" spc="-1" strike="noStrike">
                <a:solidFill>
                  <a:srgbClr val="000000"/>
                </a:solidFill>
                <a:latin typeface="Arial"/>
                <a:ea typeface="DejaVu Sans"/>
              </a:rPr>
              <a:t>img.</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 etiqueta </a:t>
            </a:r>
            <a:r>
              <a:rPr b="1" lang="es-ES" sz="1800" spc="-1" strike="noStrike">
                <a:solidFill>
                  <a:srgbClr val="000000"/>
                </a:solidFill>
                <a:latin typeface="Arial"/>
                <a:ea typeface="DejaVu Sans"/>
              </a:rPr>
              <a:t>picture</a:t>
            </a:r>
            <a:r>
              <a:rPr b="0" lang="es-ES" sz="1800" spc="-1" strike="noStrike">
                <a:solidFill>
                  <a:srgbClr val="000000"/>
                </a:solidFill>
                <a:latin typeface="Arial"/>
                <a:ea typeface="DejaVu Sans"/>
              </a:rPr>
              <a:t> es preferible sobre todo si queremos diseñar páginas web que se adapten a todo tipo de pantallas. Ya que permite mostrar diferentes imágenes en función de varios parámetros, como las dimensiones de la ventana, orientación de la ventana, tipo de imagen y resolución del dispositivo.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Podremos mostrar diferentes versiones de una imagen según el ancho de la ventana del navegador con el que se va a visualizar la imagen; así mostraremos una imagen pequeña en un teléfono móvil, una imagen mediana en un tablet y una imagen grande en un ordenador.</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El formato genérico de la etiqueta </a:t>
            </a:r>
            <a:r>
              <a:rPr b="1" lang="es-ES" sz="1800" spc="-1" strike="noStrike">
                <a:solidFill>
                  <a:srgbClr val="000000"/>
                </a:solidFill>
                <a:latin typeface="Arial"/>
                <a:ea typeface="DejaVu Sans"/>
              </a:rPr>
              <a:t>picture</a:t>
            </a:r>
            <a:r>
              <a:rPr b="0" lang="es-ES" sz="1800" spc="-1" strike="noStrike">
                <a:solidFill>
                  <a:srgbClr val="000000"/>
                </a:solidFill>
                <a:latin typeface="Arial"/>
                <a:ea typeface="DejaVu Sans"/>
              </a:rPr>
              <a:t> es el siguiente:</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&lt;picture&gt;</a:t>
            </a:r>
            <a:br>
              <a:rPr sz="1800"/>
            </a:br>
            <a:r>
              <a:rPr b="0" lang="es-ES" sz="1800" spc="-1" strike="noStrike">
                <a:solidFill>
                  <a:srgbClr val="000000"/>
                </a:solidFill>
                <a:latin typeface="Arial"/>
                <a:ea typeface="DejaVu Sans"/>
              </a:rPr>
              <a:t>&lt;source media="(condición 1)" srcset="imagen_1.jpg"&gt;</a:t>
            </a:r>
            <a:br>
              <a:rPr sz="1800"/>
            </a:br>
            <a:r>
              <a:rPr b="0" lang="es-ES" sz="1800" spc="-1" strike="noStrike">
                <a:solidFill>
                  <a:srgbClr val="000000"/>
                </a:solidFill>
                <a:latin typeface="Arial"/>
                <a:ea typeface="DejaVu Sans"/>
              </a:rPr>
              <a:t>...</a:t>
            </a:r>
            <a:br>
              <a:rPr sz="1800"/>
            </a:br>
            <a:r>
              <a:rPr b="0" lang="es-ES" sz="1800" spc="-1" strike="noStrike">
                <a:solidFill>
                  <a:srgbClr val="000000"/>
                </a:solidFill>
                <a:latin typeface="Arial"/>
                <a:ea typeface="DejaVu Sans"/>
              </a:rPr>
              <a:t>&lt;source media="(condición n)" srcset="imagen_n.jpg"&gt;</a:t>
            </a:r>
            <a:br>
              <a:rPr sz="1800"/>
            </a:br>
            <a:r>
              <a:rPr b="0" lang="es-ES" sz="1800" spc="-1" strike="noStrike">
                <a:solidFill>
                  <a:srgbClr val="000000"/>
                </a:solidFill>
                <a:latin typeface="Arial"/>
                <a:ea typeface="DejaVu Sans"/>
              </a:rPr>
              <a:t>&lt;img src="imagen_alt" alt="Si no se cumple ninguna condición"&gt;</a:t>
            </a:r>
            <a:br>
              <a:rPr sz="1800"/>
            </a:br>
            <a:r>
              <a:rPr b="0" lang="es-ES" sz="1800" spc="-1" strike="noStrike">
                <a:solidFill>
                  <a:srgbClr val="000000"/>
                </a:solidFill>
                <a:latin typeface="Arial"/>
                <a:ea typeface="DejaVu Sans"/>
              </a:rPr>
              <a:t>&lt;/picture&gt;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23"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24"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IMAGEN</a:t>
            </a:r>
            <a:endParaRPr b="0" lang="es-ES" sz="2800" spc="-1" strike="noStrike">
              <a:solidFill>
                <a:srgbClr val="000000"/>
              </a:solidFill>
              <a:latin typeface="Arial"/>
            </a:endParaRPr>
          </a:p>
        </p:txBody>
      </p:sp>
      <p:sp>
        <p:nvSpPr>
          <p:cNvPr id="225"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26"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27"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28"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29"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30" name="CustomShape 9"/>
          <p:cNvSpPr/>
          <p:nvPr/>
        </p:nvSpPr>
        <p:spPr>
          <a:xfrm>
            <a:off x="309600" y="1000080"/>
            <a:ext cx="12072240" cy="3134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&lt;Picture&gt;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Ejemplo de etiqueta adaptable a varias anchuras y con diferentes orientaciones (portrait):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&lt;picture&gt;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&lt;source media="</a:t>
            </a:r>
            <a:r>
              <a:rPr b="0" lang="es-ES" sz="1600" spc="-1" strike="noStrike">
                <a:solidFill>
                  <a:srgbClr val="ff0000"/>
                </a:solidFill>
                <a:latin typeface="Arial"/>
                <a:ea typeface="DejaVu Sans"/>
              </a:rPr>
              <a:t>(orientation: portrait)</a:t>
            </a:r>
            <a:r>
              <a:rPr b="0" lang="es-ES" sz="1600" spc="-1" strike="noStrike">
                <a:solidFill>
                  <a:srgbClr val="000000"/>
                </a:solidFill>
                <a:latin typeface="Arial"/>
                <a:ea typeface="DejaVu Sans"/>
              </a:rPr>
              <a:t> and (max-width: 300px)“ srcset="graficos/en_rio_pequenya_200_portrait.jpg"&gt;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&lt;source media="(orientation: portrait)" srcset="graficos/en_rio_mediana_300_portrait.jpg"&gt;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&lt;source media="(min-width: 800px)" srcset="graficos/en_rio_grande_800.jpg"&gt;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&lt;source media="(min-width: 600px)" srcset="graficos/en_rio_mediana_600.jpg"&gt;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&lt;source media="(max-width: 600px)" srcset="graficos/en_rio_pequenya_300.jpg"&gt;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&lt;img src="graficos/por_si_acaso.jpg" alt="Si no se cumple ninguna condición"&gt;</a:t>
            </a:r>
            <a:br>
              <a:rPr sz="1800"/>
            </a:br>
            <a:r>
              <a:rPr b="0" lang="es-ES" sz="1600" spc="-1" strike="noStrike">
                <a:solidFill>
                  <a:srgbClr val="000000"/>
                </a:solidFill>
                <a:latin typeface="Arial"/>
                <a:ea typeface="DejaVu Sans"/>
              </a:rPr>
              <a:t>&lt;/picture&gt;</a:t>
            </a: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32"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233"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[Marcas_img]</a:t>
            </a:r>
            <a:endParaRPr b="0" lang="es-ES" sz="2800" spc="-1" strike="noStrike">
              <a:solidFill>
                <a:srgbClr val="000000"/>
              </a:solidFill>
              <a:latin typeface="Arial"/>
            </a:endParaRPr>
          </a:p>
        </p:txBody>
      </p:sp>
      <p:sp>
        <p:nvSpPr>
          <p:cNvPr id="234"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235"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600200" y="324360"/>
            <a:ext cx="9142920" cy="238644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s-ES" sz="6000" spc="-1" strike="noStrike">
                <a:solidFill>
                  <a:srgbClr val="000000"/>
                </a:solidFill>
                <a:latin typeface="Calibri Light"/>
                <a:ea typeface="DejaVu Sans"/>
              </a:rPr>
              <a:t>Listas y tablas</a:t>
            </a:r>
            <a:endParaRPr b="0" lang="es-ES" sz="6000" spc="-1" strike="noStrike">
              <a:solidFill>
                <a:srgbClr val="000000"/>
              </a:solidFill>
              <a:latin typeface="Arial"/>
            </a:endParaRPr>
          </a:p>
        </p:txBody>
      </p:sp>
      <p:sp>
        <p:nvSpPr>
          <p:cNvPr id="237" name="CustomShape 2"/>
          <p:cNvSpPr/>
          <p:nvPr/>
        </p:nvSpPr>
        <p:spPr>
          <a:xfrm>
            <a:off x="1523880" y="3602160"/>
            <a:ext cx="9142920" cy="16545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38" name="CustomShape 3"/>
          <p:cNvSpPr/>
          <p:nvPr/>
        </p:nvSpPr>
        <p:spPr>
          <a:xfrm>
            <a:off x="360" y="640944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39" name="CustomShape 4"/>
          <p:cNvSpPr/>
          <p:nvPr/>
        </p:nvSpPr>
        <p:spPr>
          <a:xfrm>
            <a:off x="4320" y="6448680"/>
            <a:ext cx="855360" cy="3639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41"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42"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Listas</a:t>
            </a:r>
            <a:endParaRPr b="0" lang="es-ES" sz="2800" spc="-1" strike="noStrike">
              <a:solidFill>
                <a:srgbClr val="000000"/>
              </a:solidFill>
              <a:latin typeface="Arial"/>
            </a:endParaRPr>
          </a:p>
        </p:txBody>
      </p:sp>
      <p:sp>
        <p:nvSpPr>
          <p:cNvPr id="243"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44"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45"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46"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47"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48" name="CustomShape 9"/>
          <p:cNvSpPr/>
          <p:nvPr/>
        </p:nvSpPr>
        <p:spPr>
          <a:xfrm>
            <a:off x="237960" y="1000080"/>
            <a:ext cx="11429280" cy="5536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Las listas son una herramienta que nos permiten insertar una sucesión de etiquetas de manera ordenada en una web.</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Podemos distinguir entre listas ordenadas (</a:t>
            </a:r>
            <a:r>
              <a:rPr b="1" i="1" lang="es-ES" sz="1600" spc="-1" strike="noStrike">
                <a:solidFill>
                  <a:srgbClr val="000000"/>
                </a:solidFill>
                <a:latin typeface="Arial"/>
                <a:ea typeface="DejaVu Sans"/>
              </a:rPr>
              <a:t>o</a:t>
            </a:r>
            <a:r>
              <a:rPr b="0" i="1" lang="es-ES" sz="1600" spc="-1" strike="noStrike">
                <a:solidFill>
                  <a:srgbClr val="000000"/>
                </a:solidFill>
                <a:latin typeface="Arial"/>
                <a:ea typeface="DejaVu Sans"/>
              </a:rPr>
              <a:t>rderer </a:t>
            </a:r>
            <a:r>
              <a:rPr b="1" i="1" lang="es-ES" sz="1600" spc="-1" strike="noStrike">
                <a:solidFill>
                  <a:srgbClr val="000000"/>
                </a:solidFill>
                <a:latin typeface="Arial"/>
                <a:ea typeface="DejaVu Sans"/>
              </a:rPr>
              <a:t>l</a:t>
            </a:r>
            <a:r>
              <a:rPr b="0" i="1" lang="es-ES" sz="1600" spc="-1" strike="noStrike">
                <a:solidFill>
                  <a:srgbClr val="000000"/>
                </a:solidFill>
                <a:latin typeface="Arial"/>
                <a:ea typeface="DejaVu Sans"/>
              </a:rPr>
              <a:t>ist</a:t>
            </a:r>
            <a:r>
              <a:rPr b="0" lang="es-ES" sz="1600" spc="-1" strike="noStrike">
                <a:solidFill>
                  <a:srgbClr val="000000"/>
                </a:solidFill>
                <a:latin typeface="Arial"/>
                <a:ea typeface="DejaVu Sans"/>
              </a:rPr>
              <a:t>) con la etiqueta &lt;ol&gt; y listas sin ordenar (</a:t>
            </a:r>
            <a:r>
              <a:rPr b="1" i="1" lang="es-ES" sz="1600" spc="-1" strike="noStrike">
                <a:solidFill>
                  <a:srgbClr val="000000"/>
                </a:solidFill>
                <a:latin typeface="Arial"/>
                <a:ea typeface="DejaVu Sans"/>
              </a:rPr>
              <a:t>u</a:t>
            </a:r>
            <a:r>
              <a:rPr b="0" i="1" lang="es-ES" sz="1600" spc="-1" strike="noStrike">
                <a:solidFill>
                  <a:srgbClr val="000000"/>
                </a:solidFill>
                <a:latin typeface="Arial"/>
                <a:ea typeface="DejaVu Sans"/>
              </a:rPr>
              <a:t>norderer </a:t>
            </a:r>
            <a:r>
              <a:rPr b="1" i="1" lang="es-ES" sz="1600" spc="-1" strike="noStrike">
                <a:solidFill>
                  <a:srgbClr val="000000"/>
                </a:solidFill>
                <a:latin typeface="Arial"/>
                <a:ea typeface="DejaVu Sans"/>
              </a:rPr>
              <a:t>l</a:t>
            </a:r>
            <a:r>
              <a:rPr b="0" i="1" lang="es-ES" sz="1600" spc="-1" strike="noStrike">
                <a:solidFill>
                  <a:srgbClr val="000000"/>
                </a:solidFill>
                <a:latin typeface="Arial"/>
                <a:ea typeface="DejaVu Sans"/>
              </a:rPr>
              <a:t>ist</a:t>
            </a:r>
            <a:r>
              <a:rPr b="0" lang="es-ES" sz="1600" spc="-1" strike="noStrike">
                <a:solidFill>
                  <a:srgbClr val="000000"/>
                </a:solidFill>
                <a:latin typeface="Arial"/>
                <a:ea typeface="DejaVu Sans"/>
              </a:rPr>
              <a:t>), con la etiqueta &lt;ul&gt;.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Ambas listas deben de contener una serie de elementos de lista (</a:t>
            </a:r>
            <a:r>
              <a:rPr b="1" i="1" lang="es-ES" sz="1600" spc="-1" strike="noStrike">
                <a:solidFill>
                  <a:srgbClr val="000000"/>
                </a:solidFill>
                <a:latin typeface="Arial"/>
                <a:ea typeface="DejaVu Sans"/>
              </a:rPr>
              <a:t>l</a:t>
            </a:r>
            <a:r>
              <a:rPr b="0" i="1" lang="es-ES" sz="1600" spc="-1" strike="noStrike">
                <a:solidFill>
                  <a:srgbClr val="000000"/>
                </a:solidFill>
                <a:latin typeface="Arial"/>
                <a:ea typeface="DejaVu Sans"/>
              </a:rPr>
              <a:t>ist </a:t>
            </a:r>
            <a:r>
              <a:rPr b="1" i="1" lang="es-ES" sz="1600" spc="-1" strike="noStrike">
                <a:solidFill>
                  <a:srgbClr val="000000"/>
                </a:solidFill>
                <a:latin typeface="Arial"/>
                <a:ea typeface="DejaVu Sans"/>
              </a:rPr>
              <a:t>i</a:t>
            </a:r>
            <a:r>
              <a:rPr b="0" i="1" lang="es-ES" sz="1600" spc="-1" strike="noStrike">
                <a:solidFill>
                  <a:srgbClr val="000000"/>
                </a:solidFill>
                <a:latin typeface="Arial"/>
                <a:ea typeface="DejaVu Sans"/>
              </a:rPr>
              <a:t>tems</a:t>
            </a:r>
            <a:r>
              <a:rPr b="0" lang="es-ES" sz="1600" spc="-1" strike="noStrike">
                <a:solidFill>
                  <a:srgbClr val="000000"/>
                </a:solidFill>
                <a:latin typeface="Arial"/>
                <a:ea typeface="DejaVu Sans"/>
              </a:rPr>
              <a:t>), delimitados por las etiquetas &lt;li&gt;&lt;/li&gt;.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La diferencia entre ambas, es que al mostrarlas el navegador las enumera en el caso de las listas ordenadas, o muestra viñetas, en las no ordenadas.</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&lt;ol&gt; </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&lt;li&gt;Abrir&lt;/li&gt;</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&lt;li&gt;Editar&lt;/li&gt;</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&lt;li&gt;Guardar&lt;/li&gt;</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	</a:t>
            </a:r>
            <a:r>
              <a:rPr b="1" lang="es-ES" sz="1600" spc="-1" strike="noStrike">
                <a:solidFill>
                  <a:srgbClr val="000000"/>
                </a:solidFill>
                <a:latin typeface="Arial"/>
                <a:ea typeface="DejaVu Sans"/>
              </a:rPr>
              <a:t>&lt;li&gt;Cerrar&lt;/li&gt;</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&lt;/ol&gt;</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&lt;ul&gt;</a:t>
            </a:r>
            <a:endParaRPr b="0" lang="es-ES" sz="1600" spc="-1" strike="noStrike">
              <a:solidFill>
                <a:srgbClr val="000000"/>
              </a:solidFill>
              <a:latin typeface="Arial"/>
            </a:endParaRPr>
          </a:p>
          <a:p>
            <a:pPr>
              <a:lnSpc>
                <a:spcPct val="100000"/>
              </a:lnSpc>
            </a:pP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&lt;li&gt;Plátanos&lt;/li&gt;</a:t>
            </a:r>
            <a:endParaRPr b="0" lang="es-ES" sz="1600" spc="-1" strike="noStrike">
              <a:solidFill>
                <a:srgbClr val="000000"/>
              </a:solidFill>
              <a:latin typeface="Arial"/>
            </a:endParaRPr>
          </a:p>
          <a:p>
            <a:pPr>
              <a:lnSpc>
                <a:spcPct val="100000"/>
              </a:lnSpc>
            </a:pP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&lt;li&gt;Naranjas&lt;/li&gt;</a:t>
            </a:r>
            <a:endParaRPr b="0" lang="es-ES" sz="1600" spc="-1" strike="noStrike">
              <a:solidFill>
                <a:srgbClr val="000000"/>
              </a:solidFill>
              <a:latin typeface="Arial"/>
            </a:endParaRPr>
          </a:p>
          <a:p>
            <a:pPr>
              <a:lnSpc>
                <a:spcPct val="100000"/>
              </a:lnSpc>
            </a:pP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	</a:t>
            </a:r>
            <a:r>
              <a:rPr b="0" i="1" lang="es-ES" sz="1600" spc="-1" strike="noStrike">
                <a:solidFill>
                  <a:srgbClr val="000000"/>
                </a:solidFill>
                <a:latin typeface="Arial"/>
                <a:ea typeface="DejaVu Sans"/>
              </a:rPr>
              <a:t>&lt;li&gt;Manzanas&lt;/li&gt;</a:t>
            </a:r>
            <a:endParaRPr b="0" lang="es-ES" sz="1600" spc="-1" strike="noStrike">
              <a:solidFill>
                <a:srgbClr val="000000"/>
              </a:solidFill>
              <a:latin typeface="Arial"/>
            </a:endParaRPr>
          </a:p>
          <a:p>
            <a:pPr>
              <a:lnSpc>
                <a:spcPct val="100000"/>
              </a:lnSpc>
            </a:pPr>
            <a:r>
              <a:rPr b="0" i="1" lang="es-ES" sz="1600" spc="-1" strike="noStrike">
                <a:solidFill>
                  <a:srgbClr val="000000"/>
                </a:solidFill>
                <a:latin typeface="Arial"/>
                <a:ea typeface="DejaVu Sans"/>
              </a:rPr>
              <a:t>&lt;/ul&gt;</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50"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51"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Listas</a:t>
            </a:r>
            <a:endParaRPr b="0" lang="es-ES" sz="2800" spc="-1" strike="noStrike">
              <a:solidFill>
                <a:srgbClr val="000000"/>
              </a:solidFill>
              <a:latin typeface="Arial"/>
            </a:endParaRPr>
          </a:p>
        </p:txBody>
      </p:sp>
      <p:sp>
        <p:nvSpPr>
          <p:cNvPr id="252"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53"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54"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55"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56"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57" name="CustomShape 9"/>
          <p:cNvSpPr/>
          <p:nvPr/>
        </p:nvSpPr>
        <p:spPr>
          <a:xfrm>
            <a:off x="237960" y="1000080"/>
            <a:ext cx="11429280" cy="4501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Las listas pueden estar anidadas, colocando dentro de un elemento otra lista.</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&lt;ul&gt;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&lt;li&gt;Elemento&lt;/li&gt;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&lt;li&gt;Elemento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&lt;ul&gt; &lt;li&gt;Sub elemento&lt;/li&gt;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&lt;li&gt;Sub elemento&lt;/li&gt;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&lt;/ul&gt;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&lt;/li&gt;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&lt;li&gt;Guardar&lt;/li&gt;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&lt;li&gt;Cerrar&lt;/li&gt;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&lt;/ul&gt;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Podemos cambiar el marcador (la marca que se muestra) con la propiedad de estilo list-style-type:</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
        <p:nvSpPr>
          <p:cNvPr id="258" name="CustomShape 10"/>
          <p:cNvSpPr/>
          <p:nvPr/>
        </p:nvSpPr>
        <p:spPr>
          <a:xfrm>
            <a:off x="952560" y="4643280"/>
            <a:ext cx="6857280" cy="1734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000" spc="-1" strike="noStrike">
                <a:solidFill>
                  <a:srgbClr val="000000"/>
                </a:solidFill>
                <a:latin typeface="Arial"/>
                <a:ea typeface="DejaVu Sans"/>
              </a:rPr>
              <a:t>none: No muestra ningún marcador.</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disc: Muestra un punto negro.</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circle: Un círculo vacío.</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square: Un cuadrado.</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decimal: Números decimales: 1, 3, 3... 10, 11...</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lower-roman: Números romanos en minúsculas: i , ii, iii, iv, v...</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upper-roman: Númeors romanos en mayúsculas: I, II, III, IV, V...</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lower-alpha: Letras en minúscula: a, b, c, d...</a:t>
            </a:r>
            <a:endParaRPr b="0" lang="es-ES" sz="1000" spc="-1" strike="noStrike">
              <a:solidFill>
                <a:srgbClr val="000000"/>
              </a:solidFill>
              <a:latin typeface="Arial"/>
            </a:endParaRPr>
          </a:p>
          <a:p>
            <a:pPr>
              <a:lnSpc>
                <a:spcPct val="100000"/>
              </a:lnSpc>
            </a:pPr>
            <a:r>
              <a:rPr b="0" lang="es-ES" sz="1000" spc="-1" strike="noStrike">
                <a:solidFill>
                  <a:srgbClr val="000000"/>
                </a:solidFill>
                <a:latin typeface="Arial"/>
                <a:ea typeface="DejaVu Sans"/>
              </a:rPr>
              <a:t>upper-alpha: Letras en mayúscula: A, B, C, D...</a:t>
            </a:r>
            <a:endParaRPr b="0" lang="es-ES" sz="1000" spc="-1" strike="noStrike">
              <a:solidFill>
                <a:srgbClr val="000000"/>
              </a:solidFill>
              <a:latin typeface="Arial"/>
            </a:endParaRPr>
          </a:p>
          <a:p>
            <a:pPr>
              <a:lnSpc>
                <a:spcPct val="100000"/>
              </a:lnSpc>
            </a:pP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60"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261"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[Marcas_listas]</a:t>
            </a:r>
            <a:endParaRPr b="0" lang="es-ES" sz="2800" spc="-1" strike="noStrike">
              <a:solidFill>
                <a:srgbClr val="000000"/>
              </a:solidFill>
              <a:latin typeface="Arial"/>
            </a:endParaRPr>
          </a:p>
        </p:txBody>
      </p:sp>
      <p:sp>
        <p:nvSpPr>
          <p:cNvPr id="262"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263"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55"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5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[Marcas_brackets]</a:t>
            </a:r>
            <a:endParaRPr b="0" lang="es-ES" sz="2800" spc="-1" strike="noStrike">
              <a:solidFill>
                <a:srgbClr val="000000"/>
              </a:solidFill>
              <a:latin typeface="Arial"/>
            </a:endParaRPr>
          </a:p>
        </p:txBody>
      </p:sp>
      <p:sp>
        <p:nvSpPr>
          <p:cNvPr id="57"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58"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6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6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Tablas</a:t>
            </a:r>
            <a:endParaRPr b="0" lang="es-ES" sz="2800" spc="-1" strike="noStrike">
              <a:solidFill>
                <a:srgbClr val="000000"/>
              </a:solidFill>
              <a:latin typeface="Arial"/>
            </a:endParaRPr>
          </a:p>
        </p:txBody>
      </p:sp>
      <p:sp>
        <p:nvSpPr>
          <p:cNvPr id="26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6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6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7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7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72" name="CustomShape 9"/>
          <p:cNvSpPr/>
          <p:nvPr/>
        </p:nvSpPr>
        <p:spPr>
          <a:xfrm>
            <a:off x="237960" y="1000080"/>
            <a:ext cx="11429280" cy="2554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Una tabla es un conjunto de celdas organizadas que pueden contener elementos, normalmente destinadas a representar datos.</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Antes era muy frecuente utilizar las tablas para maquetar las páginas web, estructurando todo el contenido dentro de una tabla, lo que hacía sencillo distribuir el espacio. La recomendación actual sugiere el uso de capas y estilos CSS para este fin.</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Las tablas, están divididas horizontalmente en filas, y verticalmente en columnas</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pic>
        <p:nvPicPr>
          <p:cNvPr id="273" name="Picture 2" descr=""/>
          <p:cNvPicPr/>
          <p:nvPr/>
        </p:nvPicPr>
        <p:blipFill>
          <a:blip r:embed="rId1"/>
          <a:stretch/>
        </p:blipFill>
        <p:spPr>
          <a:xfrm>
            <a:off x="809640" y="3500280"/>
            <a:ext cx="1389960" cy="11707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7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7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Tablas</a:t>
            </a:r>
            <a:endParaRPr b="0" lang="es-ES" sz="2800" spc="-1" strike="noStrike">
              <a:solidFill>
                <a:srgbClr val="000000"/>
              </a:solidFill>
              <a:latin typeface="Arial"/>
            </a:endParaRPr>
          </a:p>
        </p:txBody>
      </p:sp>
      <p:sp>
        <p:nvSpPr>
          <p:cNvPr id="27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7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7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8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8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82" name="CustomShape 9"/>
          <p:cNvSpPr/>
          <p:nvPr/>
        </p:nvSpPr>
        <p:spPr>
          <a:xfrm>
            <a:off x="237960" y="1000080"/>
            <a:ext cx="11429280" cy="5961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En html, utilizamos la etiqueta &lt;table&gt;&lt;/table&gt; para crear una tabla.</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Dentro de la tabla, debemos de crear filas, utilizando la etiqueta &lt;tr&gt;&lt;/tr&gt;.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Y dentro de cada fila, creamos las distintas celdas que la componen, con la etiqueta &lt;td&gt;&lt;/td&gt;. Todas las filas deben de tener el mismo número de celdas.</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Dentro de cada celda, puede ir cualquier elemento html, o podemos escribir texto directamente.</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Con lo que hemos visto, podríamos crear una tabla simple, como la del siguiente ejemplo:</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&lt;table border="1"&gt;</a:t>
            </a:r>
            <a:br>
              <a:rPr sz="1800"/>
            </a:br>
            <a:r>
              <a:rPr b="0" lang="es-ES" sz="1600" spc="-1" strike="noStrike">
                <a:solidFill>
                  <a:srgbClr val="000000"/>
                </a:solidFill>
                <a:latin typeface="Arial"/>
                <a:ea typeface="DejaVu Sans"/>
              </a:rPr>
              <a:t>  &lt;tr&gt;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&lt;td&gt;Celda 1&lt;/td&gt;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&lt;td&gt;Celda 2&lt;/td&gt;</a:t>
            </a:r>
            <a:br>
              <a:rPr sz="1800"/>
            </a:br>
            <a:r>
              <a:rPr b="0" lang="es-ES" sz="1600" spc="-1" strike="noStrike">
                <a:solidFill>
                  <a:srgbClr val="000000"/>
                </a:solidFill>
                <a:latin typeface="Arial"/>
                <a:ea typeface="DejaVu Sans"/>
              </a:rPr>
              <a:t>  &lt;/tr&gt;</a:t>
            </a:r>
            <a:br>
              <a:rPr sz="1800"/>
            </a:br>
            <a:r>
              <a:rPr b="0" lang="es-ES" sz="1600" spc="-1" strike="noStrike">
                <a:solidFill>
                  <a:srgbClr val="000000"/>
                </a:solidFill>
                <a:latin typeface="Arial"/>
                <a:ea typeface="DejaVu Sans"/>
              </a:rPr>
              <a:t>  &lt;tr&gt;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&lt;td&gt;Celda 3&lt;/td&gt;</a:t>
            </a:r>
            <a:br>
              <a:rPr sz="1800"/>
            </a:b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&lt;td&gt;Celda 4&lt;/td&gt;</a:t>
            </a:r>
            <a:br>
              <a:rPr sz="1800"/>
            </a:br>
            <a:r>
              <a:rPr b="0" lang="es-ES" sz="1600" spc="-1" strike="noStrike">
                <a:solidFill>
                  <a:srgbClr val="000000"/>
                </a:solidFill>
                <a:latin typeface="Arial"/>
                <a:ea typeface="DejaVu Sans"/>
              </a:rPr>
              <a:t>  &lt;/tr&gt;</a:t>
            </a:r>
            <a:br>
              <a:rPr sz="1800"/>
            </a:br>
            <a:r>
              <a:rPr b="0" lang="es-ES" sz="1600" spc="-1" strike="noStrike">
                <a:solidFill>
                  <a:srgbClr val="000000"/>
                </a:solidFill>
                <a:latin typeface="Arial"/>
                <a:ea typeface="DejaVu Sans"/>
              </a:rPr>
              <a:t>&lt;/table&gt;</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Etiqueta &lt;th&gt;</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Dado que es muy común que las tablas tengan una primera fila de cabecera se creó la etiqueta &lt;th&gt;. </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84"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85"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Tablas</a:t>
            </a:r>
            <a:endParaRPr b="0" lang="es-ES" sz="2800" spc="-1" strike="noStrike">
              <a:solidFill>
                <a:srgbClr val="000000"/>
              </a:solidFill>
              <a:latin typeface="Arial"/>
            </a:endParaRPr>
          </a:p>
        </p:txBody>
      </p:sp>
      <p:sp>
        <p:nvSpPr>
          <p:cNvPr id="286"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87"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88"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89"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90"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291" name="CustomShape 9"/>
          <p:cNvSpPr/>
          <p:nvPr/>
        </p:nvSpPr>
        <p:spPr>
          <a:xfrm>
            <a:off x="237960" y="1000080"/>
            <a:ext cx="11429280" cy="620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Podemos unir o fusionar celdas adyacentes, para tener celdas de mayor tamaño que otras, siempre que el resultado sea un rectángulo. Es decir, no podríamos unir las celdas formando una "L" o una "U". Para hacerlo, tenemos los atributos colspan y rowspan.</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El atributo colspan y rowspan extiende la celda tantas celdas como le indiquemos, contando la celda actual.</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La etiqueta table admite al atributo bordear Este atributo, cuyo valor es un número sin unidades, expresa el grosor del borde exterior de la tabla. Si es 0 o no se indica, no se muestra borde, y si es mayor que cero, se muestra también un borde delgado entre celdas.</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Utilizando el atributo width de la etiqueta table podemos establecer el ancho de la tabla, en porcentaje o píxeles, con respecto al elemento que contiene la tabla.</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pic>
        <p:nvPicPr>
          <p:cNvPr id="292" name="Picture 2" descr=""/>
          <p:cNvPicPr/>
          <p:nvPr/>
        </p:nvPicPr>
        <p:blipFill>
          <a:blip r:embed="rId1"/>
          <a:stretch/>
        </p:blipFill>
        <p:spPr>
          <a:xfrm>
            <a:off x="452520" y="3071880"/>
            <a:ext cx="1418400" cy="646920"/>
          </a:xfrm>
          <a:prstGeom prst="rect">
            <a:avLst/>
          </a:prstGeom>
          <a:ln w="9360">
            <a:noFill/>
          </a:ln>
        </p:spPr>
      </p:pic>
      <p:pic>
        <p:nvPicPr>
          <p:cNvPr id="293" name="Picture 3" descr=""/>
          <p:cNvPicPr/>
          <p:nvPr/>
        </p:nvPicPr>
        <p:blipFill>
          <a:blip r:embed="rId2"/>
          <a:stretch/>
        </p:blipFill>
        <p:spPr>
          <a:xfrm>
            <a:off x="7810560" y="3000240"/>
            <a:ext cx="2037600" cy="666000"/>
          </a:xfrm>
          <a:prstGeom prst="rect">
            <a:avLst/>
          </a:prstGeom>
          <a:ln w="936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29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9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Tablas</a:t>
            </a:r>
            <a:endParaRPr b="0" lang="es-ES" sz="2800" spc="-1" strike="noStrike">
              <a:solidFill>
                <a:srgbClr val="000000"/>
              </a:solidFill>
              <a:latin typeface="Arial"/>
            </a:endParaRPr>
          </a:p>
        </p:txBody>
      </p:sp>
      <p:sp>
        <p:nvSpPr>
          <p:cNvPr id="29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29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29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0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0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02" name="CustomShape 9"/>
          <p:cNvSpPr/>
          <p:nvPr/>
        </p:nvSpPr>
        <p:spPr>
          <a:xfrm>
            <a:off x="237960" y="1000080"/>
            <a:ext cx="11429280" cy="5231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600" spc="-1" strike="noStrike">
                <a:solidFill>
                  <a:srgbClr val="000000"/>
                </a:solidFill>
                <a:latin typeface="Arial"/>
                <a:ea typeface="DejaVu Sans"/>
              </a:rPr>
              <a:t>Alineación</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Por defecto, el contenido de una celda se muestra centrado verticalmente, y alineado horizontalmente a la izquierda.</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Podemos cambiar la alineación horizontal de las etiquetas tr, td, th, col, colgroup, tbody, thead o tfoot con el atributo align, que puede tomar estos valores:</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right</a:t>
            </a:r>
            <a:r>
              <a:rPr b="0" lang="es-ES" sz="1600" spc="-1" strike="noStrike">
                <a:solidFill>
                  <a:srgbClr val="000000"/>
                </a:solidFill>
                <a:latin typeface="Arial"/>
                <a:ea typeface="DejaVu Sans"/>
              </a:rPr>
              <a:t>: a la derecha.</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left</a:t>
            </a:r>
            <a:r>
              <a:rPr b="0" lang="es-ES" sz="1600" spc="-1" strike="noStrike">
                <a:solidFill>
                  <a:srgbClr val="000000"/>
                </a:solidFill>
                <a:latin typeface="Arial"/>
                <a:ea typeface="DejaVu Sans"/>
              </a:rPr>
              <a:t>: a la izquierda.</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center</a:t>
            </a:r>
            <a:r>
              <a:rPr b="0" lang="es-ES" sz="1600" spc="-1" strike="noStrike">
                <a:solidFill>
                  <a:srgbClr val="000000"/>
                </a:solidFill>
                <a:latin typeface="Arial"/>
                <a:ea typeface="DejaVu Sans"/>
              </a:rPr>
              <a:t>: centrado.</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justify</a:t>
            </a:r>
            <a:r>
              <a:rPr b="0" lang="es-ES" sz="1600" spc="-1" strike="noStrike">
                <a:solidFill>
                  <a:srgbClr val="000000"/>
                </a:solidFill>
                <a:latin typeface="Arial"/>
                <a:ea typeface="DejaVu Sans"/>
              </a:rPr>
              <a:t>: justificado.</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Para centrar el contenido verticalmente, podemos utilizar el atributo valign, que puede tomar estos valores:</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top: arriba.</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bottom</a:t>
            </a:r>
            <a:r>
              <a:rPr b="0" lang="es-ES" sz="1600" spc="-1" strike="noStrike">
                <a:solidFill>
                  <a:srgbClr val="000000"/>
                </a:solidFill>
                <a:latin typeface="Arial"/>
                <a:ea typeface="DejaVu Sans"/>
              </a:rPr>
              <a:t>: abajo.</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middle</a:t>
            </a:r>
            <a:r>
              <a:rPr b="0" lang="es-ES" sz="1600" spc="-1" strike="noStrike">
                <a:solidFill>
                  <a:srgbClr val="000000"/>
                </a:solidFill>
                <a:latin typeface="Arial"/>
                <a:ea typeface="DejaVu Sans"/>
              </a:rPr>
              <a:t>: al medio</a:t>
            </a:r>
            <a:endParaRPr b="0" lang="es-ES" sz="1600" spc="-1" strike="noStrike">
              <a:solidFill>
                <a:srgbClr val="000000"/>
              </a:solidFill>
              <a:latin typeface="Arial"/>
            </a:endParaRPr>
          </a:p>
          <a:p>
            <a:pPr>
              <a:lnSpc>
                <a:spcPct val="100000"/>
              </a:lnSpc>
            </a:pPr>
            <a:r>
              <a:rPr b="1" lang="es-ES" sz="1600" spc="-1" strike="noStrike">
                <a:solidFill>
                  <a:srgbClr val="000000"/>
                </a:solidFill>
                <a:latin typeface="Arial"/>
                <a:ea typeface="DejaVu Sans"/>
              </a:rPr>
              <a:t>baseline</a:t>
            </a:r>
            <a:r>
              <a:rPr b="0" lang="es-ES" sz="1600" spc="-1" strike="noStrike">
                <a:solidFill>
                  <a:srgbClr val="000000"/>
                </a:solidFill>
                <a:latin typeface="Arial"/>
                <a:ea typeface="DejaVu Sans"/>
              </a:rPr>
              <a:t>: alineado con la primera línea de texto.</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04"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305"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[Marcas_tablas]</a:t>
            </a:r>
            <a:endParaRPr b="0" lang="es-ES" sz="2800" spc="-1" strike="noStrike">
              <a:solidFill>
                <a:srgbClr val="000000"/>
              </a:solidFill>
              <a:latin typeface="Arial"/>
            </a:endParaRPr>
          </a:p>
        </p:txBody>
      </p:sp>
      <p:sp>
        <p:nvSpPr>
          <p:cNvPr id="306"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307"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600200" y="324360"/>
            <a:ext cx="9142920" cy="2386440"/>
          </a:xfrm>
          <a:prstGeom prst="rect">
            <a:avLst/>
          </a:prstGeom>
          <a:noFill/>
          <a:ln w="0">
            <a:noFill/>
          </a:ln>
        </p:spPr>
        <p:style>
          <a:lnRef idx="0"/>
          <a:fillRef idx="0"/>
          <a:effectRef idx="0"/>
          <a:fontRef idx="minor"/>
        </p:style>
        <p:txBody>
          <a:bodyPr lIns="90000" rIns="90000" tIns="45000" bIns="45000" anchor="b">
            <a:noAutofit/>
          </a:bodyPr>
          <a:p>
            <a:pPr algn="ctr">
              <a:lnSpc>
                <a:spcPct val="90000"/>
              </a:lnSpc>
            </a:pPr>
            <a:r>
              <a:rPr b="0" lang="es-ES" sz="6000" spc="-1" strike="noStrike">
                <a:solidFill>
                  <a:srgbClr val="000000"/>
                </a:solidFill>
                <a:latin typeface="Calibri Light"/>
                <a:ea typeface="DejaVu Sans"/>
              </a:rPr>
              <a:t>Formularios y javascript</a:t>
            </a:r>
            <a:endParaRPr b="0" lang="es-ES" sz="6000" spc="-1" strike="noStrike">
              <a:solidFill>
                <a:srgbClr val="000000"/>
              </a:solidFill>
              <a:latin typeface="Arial"/>
            </a:endParaRPr>
          </a:p>
        </p:txBody>
      </p:sp>
      <p:sp>
        <p:nvSpPr>
          <p:cNvPr id="309" name="CustomShape 2"/>
          <p:cNvSpPr/>
          <p:nvPr/>
        </p:nvSpPr>
        <p:spPr>
          <a:xfrm>
            <a:off x="1523880" y="3602160"/>
            <a:ext cx="9142920" cy="16545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10" name="CustomShape 3"/>
          <p:cNvSpPr/>
          <p:nvPr/>
        </p:nvSpPr>
        <p:spPr>
          <a:xfrm>
            <a:off x="360" y="640944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11" name="CustomShape 4"/>
          <p:cNvSpPr/>
          <p:nvPr/>
        </p:nvSpPr>
        <p:spPr>
          <a:xfrm>
            <a:off x="4320" y="6448680"/>
            <a:ext cx="855360" cy="36396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13"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14"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Formularios</a:t>
            </a:r>
            <a:endParaRPr b="0" lang="es-ES" sz="2800" spc="-1" strike="noStrike">
              <a:solidFill>
                <a:srgbClr val="000000"/>
              </a:solidFill>
              <a:latin typeface="Arial"/>
            </a:endParaRPr>
          </a:p>
        </p:txBody>
      </p:sp>
      <p:sp>
        <p:nvSpPr>
          <p:cNvPr id="315"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16"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17"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18"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19"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20" name="CustomShape 9"/>
          <p:cNvSpPr/>
          <p:nvPr/>
        </p:nvSpPr>
        <p:spPr>
          <a:xfrm>
            <a:off x="237960" y="1000080"/>
            <a:ext cx="11429280" cy="1581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Un formulario es un conjunto de controles (botones, cajas de texto, casillas de verificación, botones radio, etc) que permiten al usuario introducir datos y enviarlos al servidor web para su procesamiento.</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pic>
        <p:nvPicPr>
          <p:cNvPr id="321" name="Picture 2" descr=""/>
          <p:cNvPicPr/>
          <p:nvPr/>
        </p:nvPicPr>
        <p:blipFill>
          <a:blip r:embed="rId1"/>
          <a:stretch/>
        </p:blipFill>
        <p:spPr>
          <a:xfrm>
            <a:off x="309600" y="1785960"/>
            <a:ext cx="6143040" cy="2247120"/>
          </a:xfrm>
          <a:prstGeom prst="rect">
            <a:avLst/>
          </a:prstGeom>
          <a:ln w="9360">
            <a:noFill/>
          </a:ln>
        </p:spPr>
      </p:pic>
      <p:pic>
        <p:nvPicPr>
          <p:cNvPr id="322" name="Picture 3" descr=""/>
          <p:cNvPicPr/>
          <p:nvPr/>
        </p:nvPicPr>
        <p:blipFill>
          <a:blip r:embed="rId2"/>
          <a:stretch/>
        </p:blipFill>
        <p:spPr>
          <a:xfrm>
            <a:off x="7167600" y="1857240"/>
            <a:ext cx="4352040" cy="2047320"/>
          </a:xfrm>
          <a:prstGeom prst="rect">
            <a:avLst/>
          </a:prstGeom>
          <a:ln w="936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24"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25"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Formularios</a:t>
            </a:r>
            <a:endParaRPr b="0" lang="es-ES" sz="2800" spc="-1" strike="noStrike">
              <a:solidFill>
                <a:srgbClr val="000000"/>
              </a:solidFill>
              <a:latin typeface="Arial"/>
            </a:endParaRPr>
          </a:p>
        </p:txBody>
      </p:sp>
      <p:sp>
        <p:nvSpPr>
          <p:cNvPr id="326"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27"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28"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29"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30"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31" name="CustomShape 9"/>
          <p:cNvSpPr/>
          <p:nvPr/>
        </p:nvSpPr>
        <p:spPr>
          <a:xfrm>
            <a:off x="237960" y="1000080"/>
            <a:ext cx="11429280" cy="3857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La etiqueta &lt;form&gt; se utiliza para declarar un formulario , no obstante analizaremos los atributos más importantes.</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El atributo </a:t>
            </a:r>
            <a:r>
              <a:rPr b="0" lang="es-ES" sz="1600" spc="-1" strike="noStrike">
                <a:solidFill>
                  <a:srgbClr val="ff0000"/>
                </a:solidFill>
                <a:latin typeface="Arial"/>
                <a:ea typeface="DejaVu Sans"/>
              </a:rPr>
              <a:t>action</a:t>
            </a:r>
            <a:r>
              <a:rPr b="0" lang="es-ES" sz="1600" spc="-1" strike="noStrike">
                <a:solidFill>
                  <a:srgbClr val="000000"/>
                </a:solidFill>
                <a:latin typeface="Arial"/>
                <a:ea typeface="DejaVu Sans"/>
              </a:rPr>
              <a:t> indica el tipo de acción que va a realizar el formulario, en concreto el destino de la redirección.</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&lt;form action=”dirección completa del archivo que la gestionará” …&gt; &lt;/form&gt;</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Mediante el atributo </a:t>
            </a:r>
            <a:r>
              <a:rPr b="0" lang="es-ES" sz="1600" spc="-1" strike="noStrike">
                <a:solidFill>
                  <a:srgbClr val="ff0000"/>
                </a:solidFill>
                <a:latin typeface="Arial"/>
                <a:ea typeface="DejaVu Sans"/>
              </a:rPr>
              <a:t>method</a:t>
            </a:r>
            <a:r>
              <a:rPr b="0" lang="es-ES" sz="1600" spc="-1" strike="noStrike">
                <a:solidFill>
                  <a:srgbClr val="000000"/>
                </a:solidFill>
                <a:latin typeface="Arial"/>
                <a:ea typeface="DejaVu Sans"/>
              </a:rPr>
              <a:t> le indicamos al formulario la forma en la que el formulario será enviado. Existen dos valores posibles: get y post.</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a:t>
            </a:r>
            <a:r>
              <a:rPr b="0" lang="es-ES" sz="1600" spc="-1" strike="noStrike">
                <a:solidFill>
                  <a:srgbClr val="000000"/>
                </a:solidFill>
                <a:latin typeface="Arial"/>
                <a:ea typeface="DejaVu Sans"/>
              </a:rPr>
              <a:t>get” indica que los datos enviados se adjuntarán en la barra de direcciones del cliente.</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El valor post indica que el método de envío no se hará a través de la url, sino formando parte del cuerpo de la petición.</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33"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34"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Input</a:t>
            </a:r>
            <a:endParaRPr b="0" lang="es-ES" sz="2800" spc="-1" strike="noStrike">
              <a:solidFill>
                <a:srgbClr val="000000"/>
              </a:solidFill>
              <a:latin typeface="Arial"/>
            </a:endParaRPr>
          </a:p>
        </p:txBody>
      </p:sp>
      <p:sp>
        <p:nvSpPr>
          <p:cNvPr id="335"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36"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37"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38"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39"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40" name="CustomShape 9"/>
          <p:cNvSpPr/>
          <p:nvPr/>
        </p:nvSpPr>
        <p:spPr>
          <a:xfrm>
            <a:off x="237960" y="1000080"/>
            <a:ext cx="11429280" cy="3857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La etiqueta &lt;input&gt; se utiliza para guardar datos de un formulario que serán enviados.</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El atributo type indica el tipo de input que se va a generar: button,checkbox, radio,etc.</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Otra manera de “meter” información en la página por parte del usuario es con textarea.</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n-US" sz="1600" spc="-1" strike="noStrike">
                <a:solidFill>
                  <a:srgbClr val="000000"/>
                </a:solidFill>
                <a:latin typeface="Arial"/>
                <a:ea typeface="DejaVu Sans"/>
              </a:rPr>
              <a:t>&lt;textarea name="textarea" rows="10" cols="50"&gt;Write something here&lt;/textarea&gt;</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42"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43"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Javascript</a:t>
            </a:r>
            <a:endParaRPr b="0" lang="es-ES" sz="2800" spc="-1" strike="noStrike">
              <a:solidFill>
                <a:srgbClr val="000000"/>
              </a:solidFill>
              <a:latin typeface="Arial"/>
            </a:endParaRPr>
          </a:p>
        </p:txBody>
      </p:sp>
      <p:sp>
        <p:nvSpPr>
          <p:cNvPr id="344"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45"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46"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47"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48"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49" name="CustomShape 9"/>
          <p:cNvSpPr/>
          <p:nvPr/>
        </p:nvSpPr>
        <p:spPr>
          <a:xfrm>
            <a:off x="216000" y="1099800"/>
            <a:ext cx="11429280" cy="4744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Javascript es un lenguaje de programación capaz de ejecutarse en el navegador (cliente) para descargar de trabajo al servidor.</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Utilizando este lenguaje podemos crear comportamientos (eventos) que no están disponibles en el html, por ejemplo mostrar un mensaje, abrir una ventana, cerrarla.. también podemos utilizarlo para cambiar la página. Por ejemplo, cambiar el color de fondo.</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JavaScript dispone de una serie de eventos sobre los elementos de la página, es decir, una serie de acciones que permiten hacer algo cuando son detectadas. Por ejemplo:</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onclick. Se produce al hacer clic sobre un elemento.</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onmouseover. Se produce al poner el cursor sobre un elemento.</a:t>
            </a:r>
            <a:endParaRPr b="0" lang="es-ES" sz="1600" spc="-1" strike="noStrike">
              <a:solidFill>
                <a:srgbClr val="000000"/>
              </a:solidFill>
              <a:latin typeface="Arial"/>
            </a:endParaRPr>
          </a:p>
          <a:p>
            <a:pPr>
              <a:lnSpc>
                <a:spcPct val="100000"/>
              </a:lnSpc>
            </a:pPr>
            <a:r>
              <a:rPr b="0" lang="es-ES" sz="1600" spc="-1" strike="noStrike">
                <a:solidFill>
                  <a:srgbClr val="000000"/>
                </a:solidFill>
                <a:latin typeface="Arial"/>
                <a:ea typeface="DejaVu Sans"/>
              </a:rPr>
              <a:t>    </a:t>
            </a:r>
            <a:r>
              <a:rPr b="0" lang="es-ES" sz="1600" spc="-1" strike="noStrike">
                <a:solidFill>
                  <a:srgbClr val="000000"/>
                </a:solidFill>
                <a:latin typeface="Arial"/>
                <a:ea typeface="DejaVu Sans"/>
              </a:rPr>
              <a:t>onmouseout. Se produce cuando el cursor está fuera del elemento.</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60"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61"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Evolución del HTML</a:t>
            </a:r>
            <a:endParaRPr b="0" lang="es-ES" sz="2800" spc="-1" strike="noStrike">
              <a:solidFill>
                <a:srgbClr val="000000"/>
              </a:solidFill>
              <a:latin typeface="Arial"/>
            </a:endParaRPr>
          </a:p>
        </p:txBody>
      </p:sp>
      <p:sp>
        <p:nvSpPr>
          <p:cNvPr id="62"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63" name="CustomShape 5"/>
          <p:cNvSpPr/>
          <p:nvPr/>
        </p:nvSpPr>
        <p:spPr>
          <a:xfrm>
            <a:off x="0" y="857160"/>
            <a:ext cx="11971800" cy="118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El precursor de HTML fué el lenguaje </a:t>
            </a:r>
            <a:r>
              <a:rPr b="1" lang="es-ES" sz="1400" spc="-1" strike="noStrike">
                <a:solidFill>
                  <a:srgbClr val="000000"/>
                </a:solidFill>
                <a:latin typeface="Arial"/>
                <a:ea typeface="DejaVu Sans"/>
              </a:rPr>
              <a:t>SGML</a:t>
            </a:r>
            <a:r>
              <a:rPr b="0" lang="es-ES" sz="1400" spc="-1" strike="noStrike">
                <a:solidFill>
                  <a:srgbClr val="000000"/>
                </a:solidFill>
                <a:latin typeface="Arial"/>
                <a:ea typeface="DejaVu Sans"/>
              </a:rPr>
              <a:t> de 1986 que es un estandar ISO para el etiquetado de documentos, similar al actual XML. SGML es la base de HTML y ya contenia el sistema de etiquetas y las etiquetas más usuales como &lt;p&gt;, &lt;li&gt;, ... El principal aporte de HTML fué el </a:t>
            </a:r>
            <a:r>
              <a:rPr b="1" lang="es-ES" sz="1400" spc="-1" strike="noStrike">
                <a:solidFill>
                  <a:srgbClr val="000000"/>
                </a:solidFill>
                <a:latin typeface="Arial"/>
                <a:ea typeface="DejaVu Sans"/>
              </a:rPr>
              <a:t>hiperenlace</a:t>
            </a:r>
            <a:r>
              <a:rPr b="0" lang="es-ES" sz="1400" spc="-1" strike="noStrike">
                <a:solidFill>
                  <a:srgbClr val="000000"/>
                </a:solidFill>
                <a:latin typeface="Arial"/>
                <a:ea typeface="DejaVu Sans"/>
              </a:rPr>
              <a:t> mediante la etiqueta &lt;a&gt;.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1993 se define </a:t>
            </a:r>
            <a:r>
              <a:rPr b="1" lang="es-ES" sz="1400" spc="-1" strike="noStrike">
                <a:solidFill>
                  <a:srgbClr val="000000"/>
                </a:solidFill>
                <a:latin typeface="Arial"/>
                <a:ea typeface="DejaVu Sans"/>
              </a:rPr>
              <a:t>HTML 1.0</a:t>
            </a:r>
            <a:r>
              <a:rPr b="0" lang="es-ES" sz="1400" spc="-1" strike="noStrike">
                <a:solidFill>
                  <a:srgbClr val="000000"/>
                </a:solidFill>
                <a:latin typeface="Arial"/>
                <a:ea typeface="DejaVu Sans"/>
              </a:rPr>
              <a:t>. que no tenia tablas ni formularios.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abril de 1993 nace el navegador web </a:t>
            </a:r>
            <a:r>
              <a:rPr b="1" lang="es-ES" sz="1400" spc="-1" strike="noStrike">
                <a:solidFill>
                  <a:srgbClr val="000000"/>
                </a:solidFill>
                <a:latin typeface="Arial"/>
                <a:ea typeface="DejaVu Sans"/>
              </a:rPr>
              <a:t>Mosaic</a:t>
            </a:r>
            <a:r>
              <a:rPr b="0" lang="es-ES" sz="1400" spc="-1" strike="noStrike">
                <a:solidFill>
                  <a:srgbClr val="000000"/>
                </a:solidFill>
                <a:latin typeface="Arial"/>
                <a:ea typeface="DejaVu Sans"/>
              </a:rPr>
              <a:t> (2º navegador gráfico de la historia) que extendió el uso de la web. </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noviembre de 1995 vió la luz </a:t>
            </a:r>
            <a:r>
              <a:rPr b="1" lang="es-ES" sz="1400" spc="-1" strike="noStrike">
                <a:solidFill>
                  <a:srgbClr val="000000"/>
                </a:solidFill>
                <a:latin typeface="Arial"/>
                <a:ea typeface="DejaVu Sans"/>
              </a:rPr>
              <a:t>HTML 2.0</a:t>
            </a:r>
            <a:r>
              <a:rPr b="0" lang="es-ES" sz="1400" spc="-1" strike="noStrike">
                <a:solidFill>
                  <a:srgbClr val="000000"/>
                </a:solidFill>
                <a:latin typeface="Arial"/>
                <a:ea typeface="DejaVu Sans"/>
              </a:rPr>
              <a:t> que ya era una versión más madura del lenguaje.</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Diciembre de 1995 aparecierón las hojas de estilo </a:t>
            </a:r>
            <a:r>
              <a:rPr b="1" lang="es-ES" sz="1400" spc="-1" strike="noStrike">
                <a:solidFill>
                  <a:srgbClr val="000000"/>
                </a:solidFill>
                <a:latin typeface="Arial"/>
                <a:ea typeface="DejaVu Sans"/>
              </a:rPr>
              <a:t>CCS 1</a:t>
            </a:r>
            <a:r>
              <a:rPr b="0" lang="es-ES" sz="1400" spc="-1" strike="noStrike">
                <a:solidFill>
                  <a:srgbClr val="000000"/>
                </a:solidFill>
                <a:latin typeface="Arial"/>
                <a:ea typeface="DejaVu Sans"/>
              </a:rPr>
              <a:t> que desde entonces permiten separar el formato del contenido en las páginas web. Hoy en día se puede especificar todo el formato con CSS, liberando al lenguaje HTML de esa función.</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Enero 1997</a:t>
            </a:r>
            <a:r>
              <a:rPr b="1" lang="es-ES" sz="1400" spc="-1" strike="noStrike">
                <a:solidFill>
                  <a:srgbClr val="000000"/>
                </a:solidFill>
                <a:latin typeface="Arial"/>
                <a:ea typeface="DejaVu Sans"/>
              </a:rPr>
              <a:t> HTML 3.2</a:t>
            </a:r>
            <a:r>
              <a:rPr b="0" lang="es-ES" sz="1400" spc="-1" strike="noStrike">
                <a:solidFill>
                  <a:srgbClr val="000000"/>
                </a:solidFill>
                <a:latin typeface="Arial"/>
                <a:ea typeface="DejaVu Sans"/>
              </a:rPr>
              <a:t> la primera versión estandarizada por W3C.</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W3C abandono HTML y creo XML, en enero 2000 nacio </a:t>
            </a:r>
            <a:r>
              <a:rPr b="1" lang="es-ES" sz="1400" spc="-1" strike="noStrike">
                <a:solidFill>
                  <a:srgbClr val="000000"/>
                </a:solidFill>
                <a:latin typeface="Arial"/>
                <a:ea typeface="DejaVu Sans"/>
              </a:rPr>
              <a:t>XHMTL 1.0</a:t>
            </a:r>
            <a:r>
              <a:rPr b="0" lang="es-ES" sz="1400" spc="-1" strike="noStrike">
                <a:solidFill>
                  <a:srgbClr val="000000"/>
                </a:solidFill>
                <a:latin typeface="Arial"/>
                <a:ea typeface="DejaVu Sans"/>
              </a:rPr>
              <a:t> que era muy similar a HTML 4.01 pero con unas reglas más estrictas para considerar que la página web estaba bien escrita. Tras unos años XHTML no tuvo éxito.</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2004 WHATWG formado por Opera, Apple y Mozilla empezó a crear </a:t>
            </a:r>
            <a:r>
              <a:rPr b="1" lang="es-ES" sz="1400" spc="-1" strike="noStrike">
                <a:solidFill>
                  <a:srgbClr val="000000"/>
                </a:solidFill>
                <a:latin typeface="Arial"/>
                <a:ea typeface="DejaVu Sans"/>
              </a:rPr>
              <a:t>HTML 5.0</a:t>
            </a:r>
            <a:r>
              <a:rPr b="0" lang="es-ES" sz="1400" spc="-1" strike="noStrike">
                <a:solidFill>
                  <a:srgbClr val="000000"/>
                </a:solidFill>
                <a:latin typeface="Arial"/>
                <a:ea typeface="DejaVu Sans"/>
              </a:rPr>
              <a:t>, W3C cerró el desarrollo de XHTML y se unió a ellos.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Octubre de 2014 se publicó la primera versión oficial de </a:t>
            </a:r>
            <a:r>
              <a:rPr b="1" lang="es-ES" sz="1400" spc="-1" strike="noStrike">
                <a:solidFill>
                  <a:srgbClr val="000000"/>
                </a:solidFill>
                <a:latin typeface="Arial"/>
                <a:ea typeface="DejaVu Sans"/>
              </a:rPr>
              <a:t>HTML 5</a:t>
            </a:r>
            <a:r>
              <a:rPr b="0" lang="es-ES" sz="1400" spc="-1" strike="noStrike">
                <a:solidFill>
                  <a:srgbClr val="000000"/>
                </a:solidFill>
                <a:latin typeface="Arial"/>
                <a:ea typeface="DejaVu Sans"/>
              </a:rPr>
              <a: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En abril de 2010 Apple declaro de forma pública </a:t>
            </a:r>
            <a:r>
              <a:rPr b="1" lang="es-ES" sz="1400" spc="-1" strike="noStrike">
                <a:solidFill>
                  <a:srgbClr val="000000"/>
                </a:solidFill>
                <a:latin typeface="Arial"/>
                <a:ea typeface="DejaVu Sans"/>
              </a:rPr>
              <a:t>la guerra a Flash</a:t>
            </a:r>
            <a:r>
              <a:rPr b="0" lang="es-ES" sz="1400" spc="-1" strike="noStrike">
                <a:solidFill>
                  <a:srgbClr val="000000"/>
                </a:solidFill>
                <a:latin typeface="Arial"/>
                <a:ea typeface="DejaVu Sans"/>
              </a:rPr>
              <a:t> no permitiendo instalarlo en su sistema operativo.Poco a poco Flash ha ido perdiendo terreno.Ya no viene instalado por defecto en los navegadores.</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Debido a este uso creciente de vídeo en la web se han creado </a:t>
            </a:r>
            <a:r>
              <a:rPr b="1" lang="es-ES" sz="1400" spc="-1" strike="noStrike">
                <a:solidFill>
                  <a:srgbClr val="000000"/>
                </a:solidFill>
                <a:latin typeface="Arial"/>
                <a:ea typeface="DejaVu Sans"/>
              </a:rPr>
              <a:t>etiquetas específicas en HTML 5 para reproducir vídeo</a:t>
            </a:r>
            <a:r>
              <a:rPr b="0" lang="es-ES" sz="1400" spc="-1" strike="noStrike">
                <a:solidFill>
                  <a:srgbClr val="000000"/>
                </a:solidFill>
                <a:latin typeface="Arial"/>
                <a:ea typeface="DejaVu Sans"/>
              </a:rPr>
              <a:t> y multimedia.</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51"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352"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[Marcas_eventos]</a:t>
            </a:r>
            <a:endParaRPr b="0" lang="es-ES" sz="2800" spc="-1" strike="noStrike">
              <a:solidFill>
                <a:srgbClr val="000000"/>
              </a:solidFill>
              <a:latin typeface="Arial"/>
            </a:endParaRPr>
          </a:p>
        </p:txBody>
      </p:sp>
      <p:sp>
        <p:nvSpPr>
          <p:cNvPr id="353"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354"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56"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57"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Javascript</a:t>
            </a:r>
            <a:endParaRPr b="0" lang="es-ES" sz="2800" spc="-1" strike="noStrike">
              <a:solidFill>
                <a:srgbClr val="000000"/>
              </a:solidFill>
              <a:latin typeface="Arial"/>
            </a:endParaRPr>
          </a:p>
        </p:txBody>
      </p:sp>
      <p:sp>
        <p:nvSpPr>
          <p:cNvPr id="358"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59"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60"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61"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62"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63" name="CustomShape 9"/>
          <p:cNvSpPr/>
          <p:nvPr/>
        </p:nvSpPr>
        <p:spPr>
          <a:xfrm>
            <a:off x="216000" y="1099800"/>
            <a:ext cx="11429280" cy="490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600" spc="-1" strike="noStrike">
                <a:solidFill>
                  <a:srgbClr val="000000"/>
                </a:solidFill>
                <a:latin typeface="Arial"/>
                <a:ea typeface="DejaVu Sans"/>
              </a:rPr>
              <a:t>El código javascript se sitúa dentro del HEAD de la siguiente manera.</a:t>
            </a:r>
            <a:endParaRPr b="0" lang="es-ES" sz="1600" spc="-1" strike="noStrike">
              <a:solidFill>
                <a:srgbClr val="000000"/>
              </a:solidFill>
              <a:latin typeface="Arial"/>
            </a:endParaRPr>
          </a:p>
          <a:p>
            <a:pPr>
              <a:lnSpc>
                <a:spcPct val="100000"/>
              </a:lnSpc>
            </a:pPr>
            <a:endParaRPr b="0" lang="es-ES" sz="16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&lt;head&gt;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&lt;title&gt;Mi página&lt;/title&gt;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&lt;script type="text/javascript"&gt;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&lt;!--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código javascript;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código javascript;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--&gt;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&lt;/script&gt;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&lt;/head&gt;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También podemos ejecutar desde un archivo externo llamando al archivo con el siguiente código: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&lt;script type="text/javascript" src="js/nombre_archivo.js"&gt;&lt;/script&gt;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6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6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Javascript</a:t>
            </a:r>
            <a:endParaRPr b="0" lang="es-ES" sz="2800" spc="-1" strike="noStrike">
              <a:solidFill>
                <a:srgbClr val="000000"/>
              </a:solidFill>
              <a:latin typeface="Arial"/>
            </a:endParaRPr>
          </a:p>
        </p:txBody>
      </p:sp>
      <p:sp>
        <p:nvSpPr>
          <p:cNvPr id="36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6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6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7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7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72" name="CustomShape 9"/>
          <p:cNvSpPr/>
          <p:nvPr/>
        </p:nvSpPr>
        <p:spPr>
          <a:xfrm>
            <a:off x="216000" y="1099800"/>
            <a:ext cx="11429280" cy="5819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La función alert sirve para mostrar mensajes o variables.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alert(Hola mundo');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 función prompt muestra formularios que el usuario puede rellenar.</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Se puede guardar el contenido en una variable.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function alerta() </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var mensaje;</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var opcion = prompt("Introduzca su nombre:", "Aner Barrena");</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if (opcion == null || opcion == "") {</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mensaje = "Has cancelado o introducido el nombre vacío";</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 else {</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mensaje = "Hola " + opcion;</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            </a:t>
            </a:r>
            <a:r>
              <a:rPr b="0" lang="es-ES" sz="1800" spc="-1" strike="noStrike">
                <a:solidFill>
                  <a:srgbClr val="000000"/>
                </a:solidFill>
                <a:latin typeface="Arial"/>
                <a:ea typeface="DejaVu Sans"/>
              </a:rPr>
              <a:t>document.getElementById("ejemplo").innerHTML = mensaje;</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74"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375"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[Marcas_javascript]</a:t>
            </a:r>
            <a:endParaRPr b="0" lang="es-ES" sz="2800" spc="-1" strike="noStrike">
              <a:solidFill>
                <a:srgbClr val="000000"/>
              </a:solidFill>
              <a:latin typeface="Arial"/>
            </a:endParaRPr>
          </a:p>
        </p:txBody>
      </p:sp>
      <p:sp>
        <p:nvSpPr>
          <p:cNvPr id="376"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377"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79"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80"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Frames</a:t>
            </a:r>
            <a:endParaRPr b="0" lang="es-ES" sz="2800" spc="-1" strike="noStrike">
              <a:solidFill>
                <a:srgbClr val="000000"/>
              </a:solidFill>
              <a:latin typeface="Arial"/>
            </a:endParaRPr>
          </a:p>
        </p:txBody>
      </p:sp>
      <p:sp>
        <p:nvSpPr>
          <p:cNvPr id="381"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82"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83"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84"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85"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86" name="CustomShape 9"/>
          <p:cNvSpPr/>
          <p:nvPr/>
        </p:nvSpPr>
        <p:spPr>
          <a:xfrm>
            <a:off x="216000" y="1099800"/>
            <a:ext cx="11429280" cy="912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Los frames era una manera antigua de separar el espacio de una paǵina web: típicamente se separaba en el frame menu y el frame datos. Ahora con las capas está obsoleto.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Iframe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Permite incrustrar otra página HTML en la página actual.</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&lt;iframe id="inlineFrameExample"</a:t>
            </a:r>
            <a:endParaRPr b="0" lang="es-E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title="Inline Frame Example"</a:t>
            </a:r>
            <a:endParaRPr b="0" lang="es-E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width="300"</a:t>
            </a:r>
            <a:endParaRPr b="0" lang="es-E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height="200"</a:t>
            </a:r>
            <a:endParaRPr b="0" lang="es-E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src="https://www.openstreetmap.org/export/embed.html?bbox=-</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0.004017949104309083%2C51.47612752641776%2C0.00030577182769775396%2C51.478569861</a:t>
            </a:r>
            <a:r>
              <a:rPr b="0" lang="en-US" sz="1800" spc="-1" strike="noStrike">
                <a:solidFill>
                  <a:srgbClr val="000000"/>
                </a:solidFill>
                <a:latin typeface="Arial"/>
                <a:ea typeface="DejaVu Sans"/>
              </a:rPr>
              <a:t>	</a:t>
            </a:r>
            <a:r>
              <a:rPr b="0" lang="en-US" sz="1800" spc="-1" strike="noStrike">
                <a:solidFill>
                  <a:srgbClr val="000000"/>
                </a:solidFill>
                <a:latin typeface="Arial"/>
                <a:ea typeface="DejaVu Sans"/>
              </a:rPr>
              <a:t>898606&amp;layer=mapnik"&gt;</a:t>
            </a:r>
            <a:endParaRPr b="0" lang="es-E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&lt;/iframe&gt;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88"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89"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Marquesinas</a:t>
            </a:r>
            <a:endParaRPr b="0" lang="es-ES" sz="2800" spc="-1" strike="noStrike">
              <a:solidFill>
                <a:srgbClr val="000000"/>
              </a:solidFill>
              <a:latin typeface="Arial"/>
            </a:endParaRPr>
          </a:p>
        </p:txBody>
      </p:sp>
      <p:sp>
        <p:nvSpPr>
          <p:cNvPr id="390"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391"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92"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93"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94"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395" name="CustomShape 9"/>
          <p:cNvSpPr/>
          <p:nvPr/>
        </p:nvSpPr>
        <p:spPr>
          <a:xfrm>
            <a:off x="216000" y="1099800"/>
            <a:ext cx="11429280" cy="1460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Es otro elemento obsoleto muy típico de las primeras web de los años 90, y principios del 2000. Consiste en un texto que se va desplazando por la web.</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La etiqueta es &lt;marquee&gt; texto &lt;/marquee&gt;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397"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398"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multimedia</a:t>
            </a:r>
            <a:endParaRPr b="0" lang="es-ES" sz="2800" spc="-1" strike="noStrike">
              <a:solidFill>
                <a:srgbClr val="000000"/>
              </a:solidFill>
              <a:latin typeface="Arial"/>
            </a:endParaRPr>
          </a:p>
        </p:txBody>
      </p:sp>
      <p:sp>
        <p:nvSpPr>
          <p:cNvPr id="399"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00"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01"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02"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03"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04"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Video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La etiqueta vídeo </a:t>
            </a:r>
            <a:r>
              <a:rPr b="0" i="1" lang="es-ES" sz="1400" spc="-1" strike="noStrike">
                <a:solidFill>
                  <a:srgbClr val="000000"/>
                </a:solidFill>
                <a:latin typeface="Arial"/>
                <a:ea typeface="DejaVu Sans"/>
              </a:rPr>
              <a:t>incrusta</a:t>
            </a:r>
            <a:r>
              <a:rPr b="0" lang="es-ES" sz="1400" spc="-1" strike="noStrike">
                <a:solidFill>
                  <a:srgbClr val="000000"/>
                </a:solidFill>
                <a:latin typeface="Arial"/>
                <a:ea typeface="DejaVu Sans"/>
              </a:rPr>
              <a:t> un vídeo en una página web.</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El atributo </a:t>
            </a:r>
            <a:r>
              <a:rPr b="1" lang="es-ES" sz="1400" spc="-1" strike="noStrike">
                <a:solidFill>
                  <a:srgbClr val="000000"/>
                </a:solidFill>
                <a:latin typeface="Arial"/>
                <a:ea typeface="DejaVu Sans"/>
              </a:rPr>
              <a:t>controls</a:t>
            </a:r>
            <a:r>
              <a:rPr b="0" lang="es-ES" sz="1400" spc="-1" strike="noStrike">
                <a:solidFill>
                  <a:srgbClr val="000000"/>
                </a:solidFill>
                <a:latin typeface="Arial"/>
                <a:ea typeface="DejaVu Sans"/>
              </a:rPr>
              <a:t> hace que aparezca una barra con los controles.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1" lang="es-ES" sz="1400" spc="-1" strike="noStrike">
                <a:solidFill>
                  <a:srgbClr val="000000"/>
                </a:solidFill>
                <a:latin typeface="Arial"/>
                <a:ea typeface="DejaVu Sans"/>
              </a:rPr>
              <a:t>autoplay</a:t>
            </a:r>
            <a:r>
              <a:rPr b="0" lang="es-ES" sz="1400" spc="-1" strike="noStrike">
                <a:solidFill>
                  <a:srgbClr val="000000"/>
                </a:solidFill>
                <a:latin typeface="Arial"/>
                <a:ea typeface="DejaVu Sans"/>
              </a:rPr>
              <a:t>. Si aparece este atributo el vídeo comenzará a reproducirse automáticamente al cargarse la página, si no aparece el usuario tendrá que pulsar en el botón </a:t>
            </a:r>
            <a:r>
              <a:rPr b="1" i="1" lang="es-ES" sz="1400" spc="-1" strike="noStrike">
                <a:solidFill>
                  <a:srgbClr val="000000"/>
                </a:solidFill>
                <a:latin typeface="Arial"/>
                <a:ea typeface="DejaVu Sans"/>
              </a:rPr>
              <a:t>Play</a:t>
            </a:r>
            <a:r>
              <a:rPr b="0" lang="es-ES" sz="1400" spc="-1" strike="noStrike">
                <a:solidFill>
                  <a:srgbClr val="000000"/>
                </a:solidFill>
                <a:latin typeface="Arial"/>
                <a:ea typeface="DejaVu Sans"/>
              </a:rPr>
              <a: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1" lang="es-ES" sz="1400" spc="-1" strike="noStrike">
                <a:solidFill>
                  <a:srgbClr val="000000"/>
                </a:solidFill>
                <a:latin typeface="Arial"/>
                <a:ea typeface="DejaVu Sans"/>
              </a:rPr>
              <a:t>loop</a:t>
            </a:r>
            <a:r>
              <a:rPr b="0" lang="es-ES" sz="1400" spc="-1" strike="noStrike">
                <a:solidFill>
                  <a:srgbClr val="000000"/>
                </a:solidFill>
                <a:latin typeface="Arial"/>
                <a:ea typeface="DejaVu Sans"/>
              </a:rPr>
              <a:t>. Si aparece este atributo cuando el vídeo llegue al final volverá a reproducirse desde el principio, y así indefinidamente.</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1" lang="es-ES" sz="1400" spc="-1" strike="noStrike">
                <a:solidFill>
                  <a:srgbClr val="000000"/>
                </a:solidFill>
                <a:latin typeface="Arial"/>
                <a:ea typeface="DejaVu Sans"/>
              </a:rPr>
              <a:t>muted</a:t>
            </a:r>
            <a:r>
              <a:rPr b="0" lang="es-ES" sz="1400" spc="-1" strike="noStrike">
                <a:solidFill>
                  <a:srgbClr val="000000"/>
                </a:solidFill>
                <a:latin typeface="Arial"/>
                <a:ea typeface="DejaVu Sans"/>
              </a:rPr>
              <a:t>. Si aparece este atributo no se oirá el sonido. Si utilizamos este atributo es conveniente incluir el atributo </a:t>
            </a:r>
            <a:r>
              <a:rPr b="1" i="1" lang="es-ES" sz="1400" spc="-1" strike="noStrike">
                <a:solidFill>
                  <a:srgbClr val="000000"/>
                </a:solidFill>
                <a:latin typeface="Arial"/>
                <a:ea typeface="DejaVu Sans"/>
              </a:rPr>
              <a:t>controls</a:t>
            </a:r>
            <a:r>
              <a:rPr b="0" lang="es-ES" sz="1400" spc="-1" strike="noStrike">
                <a:solidFill>
                  <a:srgbClr val="000000"/>
                </a:solidFill>
                <a:latin typeface="Arial"/>
                <a:ea typeface="DejaVu Sans"/>
              </a:rPr>
              <a:t> para que el usuario pueda activar el sonido.</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1" lang="es-ES" sz="1400" spc="-1" strike="noStrike">
                <a:solidFill>
                  <a:srgbClr val="000000"/>
                </a:solidFill>
                <a:latin typeface="Arial"/>
                <a:ea typeface="DejaVu Sans"/>
              </a:rPr>
              <a:t>poster</a:t>
            </a:r>
            <a:r>
              <a:rPr b="0" lang="es-ES" sz="1400" spc="-1" strike="noStrike">
                <a:solidFill>
                  <a:srgbClr val="000000"/>
                </a:solidFill>
                <a:latin typeface="Arial"/>
                <a:ea typeface="DejaVu Sans"/>
              </a:rPr>
              <a:t>. Este atributo permite colocar una imagen como portada del vídeo.</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&lt;video </a:t>
            </a:r>
            <a:r>
              <a:rPr b="0" lang="es-ES" sz="1400" spc="-1" strike="noStrike">
                <a:solidFill>
                  <a:srgbClr val="ff0000"/>
                </a:solidFill>
                <a:latin typeface="Arial"/>
                <a:ea typeface="DejaVu Sans"/>
              </a:rPr>
              <a:t>controls</a:t>
            </a:r>
            <a:r>
              <a:rPr b="0" lang="es-ES" sz="1400" spc="-1" strike="noStrike">
                <a:solidFill>
                  <a:srgbClr val="000000"/>
                </a:solidFill>
                <a:latin typeface="Arial"/>
                <a:ea typeface="DejaVu Sans"/>
              </a:rPr>
              <a:t> </a:t>
            </a:r>
            <a:r>
              <a:rPr b="0" lang="es-ES" sz="1400" spc="-1" strike="noStrike">
                <a:solidFill>
                  <a:srgbClr val="ff0000"/>
                </a:solidFill>
                <a:latin typeface="Arial"/>
                <a:ea typeface="DejaVu Sans"/>
              </a:rPr>
              <a:t>poster</a:t>
            </a:r>
            <a:r>
              <a:rPr b="0" lang="es-ES" sz="1400" spc="-1" strike="noStrike">
                <a:solidFill>
                  <a:srgbClr val="000000"/>
                </a:solidFill>
                <a:latin typeface="Arial"/>
                <a:ea typeface="DejaVu Sans"/>
              </a:rPr>
              <a:t>="graficos/poster_video.png"&gt;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r>
              <a:rPr b="0" lang="es-ES" sz="1400" spc="-1" strike="noStrike">
                <a:solidFill>
                  <a:srgbClr val="000000"/>
                </a:solidFill>
                <a:latin typeface="Arial"/>
                <a:ea typeface="DejaVu Sans"/>
              </a:rPr>
              <a:t>&lt;source src="multimedia/tortola.mp4" type="video/mp4"&gt; Formato de vídeo no soportado.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&lt;/video&gt;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06"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07"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multimedia</a:t>
            </a:r>
            <a:endParaRPr b="0" lang="es-ES" sz="2800" spc="-1" strike="noStrike">
              <a:solidFill>
                <a:srgbClr val="000000"/>
              </a:solidFill>
              <a:latin typeface="Arial"/>
            </a:endParaRPr>
          </a:p>
        </p:txBody>
      </p:sp>
      <p:sp>
        <p:nvSpPr>
          <p:cNvPr id="408"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09"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10"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11"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12"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13"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Video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width</a:t>
            </a:r>
            <a:r>
              <a:rPr b="0" lang="es-ES" sz="1800" spc="-1" strike="noStrike">
                <a:solidFill>
                  <a:srgbClr val="000000"/>
                </a:solidFill>
                <a:latin typeface="Arial"/>
                <a:ea typeface="DejaVu Sans"/>
              </a:rPr>
              <a:t> y </a:t>
            </a:r>
            <a:r>
              <a:rPr b="1" lang="es-ES" sz="1800" spc="-1" strike="noStrike">
                <a:solidFill>
                  <a:srgbClr val="000000"/>
                </a:solidFill>
                <a:latin typeface="Arial"/>
                <a:ea typeface="DejaVu Sans"/>
              </a:rPr>
              <a:t>height</a:t>
            </a:r>
            <a:r>
              <a:rPr b="0" lang="es-ES" sz="1800" spc="-1" strike="noStrike">
                <a:solidFill>
                  <a:srgbClr val="000000"/>
                </a:solidFill>
                <a:latin typeface="Arial"/>
                <a:ea typeface="DejaVu Sans"/>
              </a:rPr>
              <a:t>. Indican la anchura y altura del vídeo en pixels.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preload</a:t>
            </a:r>
            <a:r>
              <a:rPr b="0" lang="es-ES" sz="1800" spc="-1" strike="noStrike">
                <a:solidFill>
                  <a:srgbClr val="000000"/>
                </a:solidFill>
                <a:latin typeface="Arial"/>
                <a:ea typeface="DejaVu Sans"/>
              </a:rPr>
              <a:t>. Indica cómo se debe cargar el vídeo, tiene estos tres valores: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1) </a:t>
            </a:r>
            <a:r>
              <a:rPr b="1" lang="es-ES" sz="1800" spc="-1" strike="noStrike">
                <a:solidFill>
                  <a:srgbClr val="000000"/>
                </a:solidFill>
                <a:latin typeface="Arial"/>
                <a:ea typeface="DejaVu Sans"/>
              </a:rPr>
              <a:t>auto</a:t>
            </a:r>
            <a:r>
              <a:rPr b="0" lang="es-ES" sz="1800" spc="-1" strike="noStrike">
                <a:solidFill>
                  <a:srgbClr val="000000"/>
                </a:solidFill>
                <a:latin typeface="Arial"/>
                <a:ea typeface="DejaVu Sans"/>
              </a:rPr>
              <a:t>, es el valor por defecto, el proceso de carga es optimizado por el navegador, es el valor recomendable. El vídeo se descargará para estar disponible inmediatamente.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2) </a:t>
            </a:r>
            <a:r>
              <a:rPr b="1" lang="es-ES" sz="1800" spc="-1" strike="noStrike">
                <a:solidFill>
                  <a:srgbClr val="000000"/>
                </a:solidFill>
                <a:latin typeface="Arial"/>
                <a:ea typeface="DejaVu Sans"/>
              </a:rPr>
              <a:t>none</a:t>
            </a:r>
            <a:r>
              <a:rPr b="0" lang="es-ES" sz="1800" spc="-1" strike="noStrike">
                <a:solidFill>
                  <a:srgbClr val="000000"/>
                </a:solidFill>
                <a:latin typeface="Arial"/>
                <a:ea typeface="DejaVu Sans"/>
              </a:rPr>
              <a:t>. El autor piensa que </a:t>
            </a:r>
            <a:r>
              <a:rPr b="1" lang="es-ES" sz="1800" spc="-1" strike="noStrike">
                <a:solidFill>
                  <a:srgbClr val="000000"/>
                </a:solidFill>
                <a:latin typeface="Arial"/>
                <a:ea typeface="DejaVu Sans"/>
              </a:rPr>
              <a:t>no</a:t>
            </a:r>
            <a:r>
              <a:rPr b="0" lang="es-ES" sz="1800" spc="-1" strike="noStrike">
                <a:solidFill>
                  <a:srgbClr val="000000"/>
                </a:solidFill>
                <a:latin typeface="Arial"/>
                <a:ea typeface="DejaVu Sans"/>
              </a:rPr>
              <a:t> se debe cargar el vídeo inmediatamente para que se minimice la carga.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3) </a:t>
            </a:r>
            <a:r>
              <a:rPr b="1" lang="es-ES" sz="1800" spc="-1" strike="noStrike">
                <a:solidFill>
                  <a:srgbClr val="000000"/>
                </a:solidFill>
                <a:latin typeface="Arial"/>
                <a:ea typeface="DejaVu Sans"/>
              </a:rPr>
              <a:t>metadata</a:t>
            </a:r>
            <a:r>
              <a:rPr b="0" lang="es-ES" sz="1800" spc="-1" strike="noStrike">
                <a:solidFill>
                  <a:srgbClr val="000000"/>
                </a:solidFill>
                <a:latin typeface="Arial"/>
                <a:ea typeface="DejaVu Sans"/>
              </a:rPr>
              <a:t>. El autor piensa que </a:t>
            </a:r>
            <a:r>
              <a:rPr b="1" lang="es-ES" sz="1800" spc="-1" strike="noStrike">
                <a:solidFill>
                  <a:srgbClr val="000000"/>
                </a:solidFill>
                <a:latin typeface="Arial"/>
                <a:ea typeface="DejaVu Sans"/>
              </a:rPr>
              <a:t>no</a:t>
            </a:r>
            <a:r>
              <a:rPr b="0" lang="es-ES" sz="1800" spc="-1" strike="noStrike">
                <a:solidFill>
                  <a:srgbClr val="000000"/>
                </a:solidFill>
                <a:latin typeface="Arial"/>
                <a:ea typeface="DejaVu Sans"/>
              </a:rPr>
              <a:t> se debe cargar el vídeo inmediatamente, pero que es deseable obtener sus metadatos (dimensiones, primer fotograma, lista de pistas, duración, etc.).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type</a:t>
            </a:r>
            <a:r>
              <a:rPr b="0" lang="es-ES" sz="1800" spc="-1" strike="noStrike">
                <a:solidFill>
                  <a:srgbClr val="000000"/>
                </a:solidFill>
                <a:latin typeface="Arial"/>
                <a:ea typeface="DejaVu Sans"/>
              </a:rPr>
              <a:t>. Los tipos </a:t>
            </a:r>
            <a:r>
              <a:rPr b="1" lang="es-ES" sz="1800" spc="-1" strike="noStrike">
                <a:solidFill>
                  <a:srgbClr val="000000"/>
                </a:solidFill>
                <a:latin typeface="Arial"/>
                <a:ea typeface="DejaVu Sans"/>
              </a:rPr>
              <a:t>mp4</a:t>
            </a:r>
            <a:r>
              <a:rPr b="0" lang="es-ES" sz="1800" spc="-1" strike="noStrike">
                <a:solidFill>
                  <a:srgbClr val="000000"/>
                </a:solidFill>
                <a:latin typeface="Arial"/>
                <a:ea typeface="DejaVu Sans"/>
              </a:rPr>
              <a:t>, </a:t>
            </a:r>
            <a:r>
              <a:rPr b="1" lang="es-ES" sz="1800" spc="-1" strike="noStrike">
                <a:solidFill>
                  <a:srgbClr val="000000"/>
                </a:solidFill>
                <a:latin typeface="Arial"/>
                <a:ea typeface="DejaVu Sans"/>
              </a:rPr>
              <a:t>ogg</a:t>
            </a:r>
            <a:r>
              <a:rPr b="0" lang="es-ES" sz="1800" spc="-1" strike="noStrike">
                <a:solidFill>
                  <a:srgbClr val="000000"/>
                </a:solidFill>
                <a:latin typeface="Arial"/>
                <a:ea typeface="DejaVu Sans"/>
              </a:rPr>
              <a:t>, </a:t>
            </a:r>
            <a:r>
              <a:rPr b="1" lang="es-ES" sz="1800" spc="-1" strike="noStrike">
                <a:solidFill>
                  <a:srgbClr val="000000"/>
                </a:solidFill>
                <a:latin typeface="Arial"/>
                <a:ea typeface="DejaVu Sans"/>
              </a:rPr>
              <a:t>webm</a:t>
            </a:r>
            <a:r>
              <a:rPr b="0" lang="es-ES" sz="1800" spc="-1" strike="noStrike">
                <a:solidFill>
                  <a:srgbClr val="000000"/>
                </a:solidFill>
                <a:latin typeface="Arial"/>
                <a:ea typeface="DejaVu Sans"/>
              </a:rPr>
              <a:t>, son los tipos reconocidos oficialmente por html 5 , pero hay otros tipos de vídeo que se pueden reproducir. Si no conoces el valor del atributo </a:t>
            </a:r>
            <a:r>
              <a:rPr b="1" lang="es-ES" sz="1800" spc="-1" strike="noStrike">
                <a:solidFill>
                  <a:srgbClr val="000000"/>
                </a:solidFill>
                <a:latin typeface="Arial"/>
                <a:ea typeface="DejaVu Sans"/>
              </a:rPr>
              <a:t>type</a:t>
            </a:r>
            <a:r>
              <a:rPr b="0" lang="es-ES" sz="1800" spc="-1" strike="noStrike">
                <a:solidFill>
                  <a:srgbClr val="000000"/>
                </a:solidFill>
                <a:latin typeface="Arial"/>
                <a:ea typeface="DejaVu Sans"/>
              </a:rPr>
              <a:t> puedes omitirlo.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track </a:t>
            </a:r>
            <a:r>
              <a:rPr b="0" lang="es-ES" sz="1800" spc="-1" strike="noStrike">
                <a:solidFill>
                  <a:srgbClr val="000000"/>
                </a:solidFill>
                <a:latin typeface="Arial"/>
                <a:ea typeface="DejaVu Sans"/>
              </a:rPr>
              <a:t>. La etiqueta track permite incluir </a:t>
            </a:r>
            <a:r>
              <a:rPr b="1" lang="es-ES" sz="1800" spc="-1" strike="noStrike">
                <a:solidFill>
                  <a:srgbClr val="000000"/>
                </a:solidFill>
                <a:latin typeface="Arial"/>
                <a:ea typeface="DejaVu Sans"/>
              </a:rPr>
              <a:t>subtítulos</a:t>
            </a:r>
            <a:r>
              <a:rPr b="0" lang="es-ES" sz="1800" spc="-1" strike="noStrike">
                <a:solidFill>
                  <a:srgbClr val="000000"/>
                </a:solidFill>
                <a:latin typeface="Arial"/>
                <a:ea typeface="DejaVu Sans"/>
              </a:rPr>
              <a:t> en el vídeo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1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1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Elementos multimedia</a:t>
            </a:r>
            <a:endParaRPr b="0" lang="es-ES" sz="2800" spc="-1" strike="noStrike">
              <a:solidFill>
                <a:srgbClr val="000000"/>
              </a:solidFill>
              <a:latin typeface="Arial"/>
            </a:endParaRPr>
          </a:p>
        </p:txBody>
      </p:sp>
      <p:sp>
        <p:nvSpPr>
          <p:cNvPr id="41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1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1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2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2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22"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Audio</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De manera análoga al video, esta etiqueta </a:t>
            </a:r>
            <a:r>
              <a:rPr b="0" i="1" lang="es-ES" sz="1800" spc="-1" strike="noStrike">
                <a:solidFill>
                  <a:srgbClr val="000000"/>
                </a:solidFill>
                <a:latin typeface="Arial"/>
                <a:ea typeface="DejaVu Sans"/>
              </a:rPr>
              <a:t>incrusta</a:t>
            </a:r>
            <a:r>
              <a:rPr b="0" lang="es-ES" sz="1800" spc="-1" strike="noStrike">
                <a:solidFill>
                  <a:srgbClr val="000000"/>
                </a:solidFill>
                <a:latin typeface="Arial"/>
                <a:ea typeface="DejaVu Sans"/>
              </a:rPr>
              <a:t> audio a la web.</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&lt;audio controls&gt;</a:t>
            </a:r>
            <a:br>
              <a:rPr sz="1800"/>
            </a:br>
            <a:r>
              <a:rPr b="0" lang="es-ES" sz="1800" spc="-1" strike="noStrike">
                <a:solidFill>
                  <a:srgbClr val="000000"/>
                </a:solidFill>
                <a:latin typeface="Arial"/>
                <a:ea typeface="DejaVu Sans"/>
              </a:rPr>
              <a:t>  &lt;source src="horse.ogg" type="audio/ogg"&gt;</a:t>
            </a:r>
            <a:br>
              <a:rPr sz="1800"/>
            </a:br>
            <a:r>
              <a:rPr b="0" lang="es-ES" sz="1800" spc="-1" strike="noStrike">
                <a:solidFill>
                  <a:srgbClr val="000000"/>
                </a:solidFill>
                <a:latin typeface="Arial"/>
                <a:ea typeface="DejaVu Sans"/>
              </a:rPr>
              <a:t>  &lt;source src="horse.mp3" type="audio/mpeg"&gt;</a:t>
            </a:r>
            <a:br>
              <a:rPr sz="1800"/>
            </a:br>
            <a:r>
              <a:rPr b="0" lang="es-ES" sz="1800" spc="-1" strike="noStrike">
                <a:solidFill>
                  <a:srgbClr val="000000"/>
                </a:solidFill>
                <a:latin typeface="Arial"/>
                <a:ea typeface="DejaVu Sans"/>
              </a:rPr>
              <a:t>    Your browser does not support the audio element.</a:t>
            </a:r>
            <a:br>
              <a:rPr sz="1800"/>
            </a:br>
            <a:r>
              <a:rPr b="0" lang="es-ES" sz="1800" spc="-1" strike="noStrike">
                <a:solidFill>
                  <a:srgbClr val="000000"/>
                </a:solidFill>
                <a:latin typeface="Arial"/>
                <a:ea typeface="DejaVu Sans"/>
              </a:rPr>
              <a:t>&lt;/audio&gt;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pic>
        <p:nvPicPr>
          <p:cNvPr id="423" name="Picture 2" descr=""/>
          <p:cNvPicPr/>
          <p:nvPr/>
        </p:nvPicPr>
        <p:blipFill>
          <a:blip r:embed="rId1"/>
          <a:stretch/>
        </p:blipFill>
        <p:spPr>
          <a:xfrm>
            <a:off x="2738520" y="4000680"/>
            <a:ext cx="7429320" cy="2257200"/>
          </a:xfrm>
          <a:prstGeom prst="rect">
            <a:avLst/>
          </a:prstGeom>
          <a:ln w="9525">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2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2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XHTML</a:t>
            </a:r>
            <a:endParaRPr b="0" lang="es-ES" sz="2800" spc="-1" strike="noStrike">
              <a:solidFill>
                <a:srgbClr val="000000"/>
              </a:solidFill>
              <a:latin typeface="Arial"/>
            </a:endParaRPr>
          </a:p>
        </p:txBody>
      </p:sp>
      <p:sp>
        <p:nvSpPr>
          <p:cNvPr id="42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28"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2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3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3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32"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Es una versión </a:t>
            </a:r>
            <a:r>
              <a:rPr b="0" i="1" lang="es-ES" sz="1800" spc="-1" strike="noStrike">
                <a:solidFill>
                  <a:srgbClr val="000000"/>
                </a:solidFill>
                <a:latin typeface="Arial"/>
                <a:ea typeface="DejaVu Sans"/>
              </a:rPr>
              <a:t>avanzada</a:t>
            </a:r>
            <a:r>
              <a:rPr b="0" lang="es-ES" sz="1800" spc="-1" strike="noStrike">
                <a:solidFill>
                  <a:srgbClr val="000000"/>
                </a:solidFill>
                <a:latin typeface="Arial"/>
                <a:ea typeface="DejaVu Sans"/>
              </a:rPr>
              <a:t> de HTML y basada en XML desarrollada por w3c, las empresas Apple, Mozilla y Opera mostraron su preocupación por la falta de interés del W3C en HTML y comenzaron a desarrollar HTML 5, aunque XHTML es un referente.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No existen grandes diferencias entre html 4 y xhtml  </a:t>
            </a:r>
            <a:r>
              <a:rPr b="1" lang="es-ES" sz="1800" spc="-1" strike="noStrike">
                <a:solidFill>
                  <a:srgbClr val="000000"/>
                </a:solidFill>
                <a:latin typeface="Arial"/>
                <a:ea typeface="DejaVu Sans"/>
              </a:rPr>
              <a:t>mientras que HTML es más permisivo</a:t>
            </a:r>
            <a:r>
              <a:rPr b="0" lang="es-ES" sz="1800" spc="-1" strike="noStrike">
                <a:solidFill>
                  <a:srgbClr val="000000"/>
                </a:solidFill>
                <a:latin typeface="Arial"/>
                <a:ea typeface="DejaVu Sans"/>
              </a:rPr>
              <a:t>, </a:t>
            </a:r>
            <a:r>
              <a:rPr b="1" lang="es-ES" sz="1800" spc="-1" strike="noStrike">
                <a:solidFill>
                  <a:srgbClr val="000000"/>
                </a:solidFill>
                <a:latin typeface="Arial"/>
                <a:ea typeface="DejaVu Sans"/>
              </a:rPr>
              <a:t>XHTML nos obliga a cerrar todas las etiquetas</a:t>
            </a:r>
            <a:r>
              <a:rPr b="0" lang="es-ES" sz="1800" spc="-1" strike="noStrike">
                <a:solidFill>
                  <a:srgbClr val="000000"/>
                </a:solidFill>
                <a:latin typeface="Arial"/>
                <a:ea typeface="DejaVu Sans"/>
              </a:rPr>
              <a:t> correctamente,</a:t>
            </a:r>
            <a:r>
              <a:rPr b="1" lang="es-ES" sz="1800" spc="-1" strike="noStrike">
                <a:solidFill>
                  <a:srgbClr val="000000"/>
                </a:solidFill>
                <a:latin typeface="Arial"/>
                <a:ea typeface="DejaVu Sans"/>
              </a:rPr>
              <a:t> y escribir etiquetas y atributos en minúsculas</a:t>
            </a:r>
            <a:r>
              <a:rPr b="0" lang="es-ES" sz="1800" spc="-1" strike="noStrike">
                <a:solidFill>
                  <a:srgbClr val="000000"/>
                </a:solidFill>
                <a:latin typeface="Arial"/>
                <a:ea typeface="DejaVu Sans"/>
              </a:rPr>
              <a:t>, siguiendo las reglas del XML.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Por ejemplo, mientras que escribir &lt;br&gt; o &lt;BR /&gt; sería válido en HTML, en XHTML deberíamos escribir &lt;br /&gt; o &lt;br&gt;&lt;/br&gt;.</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En la parte declarativa del documento web </a:t>
            </a:r>
            <a:r>
              <a:rPr b="0" i="1" lang="es-ES" sz="1200" spc="-1" strike="noStrike">
                <a:solidFill>
                  <a:srgbClr val="000000"/>
                </a:solidFill>
                <a:latin typeface="Arial"/>
                <a:ea typeface="DejaVu Sans"/>
              </a:rPr>
              <a:t>(en los documentos XHTML es obligatorio declarar el Doctype) </a:t>
            </a:r>
            <a:r>
              <a:rPr b="0" lang="es-ES" sz="1800" spc="-1" strike="noStrike">
                <a:solidFill>
                  <a:srgbClr val="000000"/>
                </a:solidFill>
                <a:latin typeface="Arial"/>
                <a:ea typeface="DejaVu Sans"/>
              </a:rPr>
              <a:t>indicaremos que se trata de xHTML mediante la sentencia:</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i="1" lang="es-ES" sz="1600" spc="-1" strike="noStrike">
                <a:solidFill>
                  <a:srgbClr val="000000"/>
                </a:solidFill>
                <a:latin typeface="Arial"/>
                <a:ea typeface="DejaVu Sans"/>
              </a:rPr>
              <a:t>&lt;!DOCTYPE html PUBLIC "-//W3C//DTD XHTML 1.0 Strict//EN" "http://www.w3.org/TR/xhtml1/DTD/xhtml1-strict.dtd"&gt; </a:t>
            </a:r>
            <a:endParaRPr b="0" lang="es-ES" sz="16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6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6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Reglas (Etiquetado)</a:t>
            </a:r>
            <a:endParaRPr b="0" lang="es-ES" sz="2800" spc="-1" strike="noStrike">
              <a:solidFill>
                <a:srgbClr val="000000"/>
              </a:solidFill>
              <a:latin typeface="Arial"/>
            </a:endParaRPr>
          </a:p>
        </p:txBody>
      </p:sp>
      <p:sp>
        <p:nvSpPr>
          <p:cNvPr id="6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68" name="CustomShape 5"/>
          <p:cNvSpPr/>
          <p:nvPr/>
        </p:nvSpPr>
        <p:spPr>
          <a:xfrm>
            <a:off x="0" y="857160"/>
            <a:ext cx="11971800" cy="118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Las </a:t>
            </a:r>
            <a:r>
              <a:rPr b="1" lang="es-ES" sz="1400" spc="-1" strike="noStrike">
                <a:solidFill>
                  <a:srgbClr val="000000"/>
                </a:solidFill>
                <a:latin typeface="Arial"/>
                <a:ea typeface="DejaVu Sans"/>
              </a:rPr>
              <a:t>etiquetas</a:t>
            </a:r>
            <a:r>
              <a:rPr b="0" lang="es-ES" sz="1400" spc="-1" strike="noStrike">
                <a:solidFill>
                  <a:srgbClr val="000000"/>
                </a:solidFill>
                <a:latin typeface="Arial"/>
                <a:ea typeface="DejaVu Sans"/>
              </a:rPr>
              <a:t> (marcas) </a:t>
            </a:r>
            <a:r>
              <a:rPr b="1" lang="es-ES" sz="1400" spc="-1" strike="noStrike">
                <a:solidFill>
                  <a:srgbClr val="000000"/>
                </a:solidFill>
                <a:latin typeface="Arial"/>
                <a:ea typeface="DejaVu Sans"/>
              </a:rPr>
              <a:t>delimitan</a:t>
            </a:r>
            <a:r>
              <a:rPr b="0" lang="es-ES" sz="1400" spc="-1" strike="noStrike">
                <a:solidFill>
                  <a:srgbClr val="000000"/>
                </a:solidFill>
                <a:latin typeface="Arial"/>
                <a:ea typeface="DejaVu Sans"/>
              </a:rPr>
              <a:t> cada uno de los elementos que componen un documento HTML.</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El lenguaje HTML se basa en etiquetas, por eso es importante entender bien la </a:t>
            </a:r>
            <a:r>
              <a:rPr b="1" lang="es-ES" sz="1400" spc="-1" strike="noStrike">
                <a:solidFill>
                  <a:srgbClr val="000000"/>
                </a:solidFill>
                <a:latin typeface="Arial"/>
                <a:ea typeface="DejaVu Sans"/>
              </a:rPr>
              <a:t>sintaxis</a:t>
            </a:r>
            <a:r>
              <a:rPr b="0" lang="es-ES" sz="1400" spc="-1" strike="noStrike">
                <a:solidFill>
                  <a:srgbClr val="000000"/>
                </a:solidFill>
                <a:latin typeface="Arial"/>
                <a:ea typeface="DejaVu Sans"/>
              </a:rPr>
              <a:t> de las etiquetas. </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
        <p:nvSpPr>
          <p:cNvPr id="6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7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pic>
        <p:nvPicPr>
          <p:cNvPr id="72" name="Picture 7" descr=""/>
          <p:cNvPicPr/>
          <p:nvPr/>
        </p:nvPicPr>
        <p:blipFill>
          <a:blip r:embed="rId1"/>
          <a:stretch/>
        </p:blipFill>
        <p:spPr>
          <a:xfrm>
            <a:off x="3524400" y="1714320"/>
            <a:ext cx="4666680" cy="1637640"/>
          </a:xfrm>
          <a:prstGeom prst="rect">
            <a:avLst/>
          </a:prstGeom>
          <a:ln w="9360">
            <a:noFill/>
          </a:ln>
        </p:spPr>
      </p:pic>
      <p:sp>
        <p:nvSpPr>
          <p:cNvPr id="73" name="CustomShape 9"/>
          <p:cNvSpPr/>
          <p:nvPr/>
        </p:nvSpPr>
        <p:spPr>
          <a:xfrm>
            <a:off x="95040" y="3643200"/>
            <a:ext cx="10572120" cy="200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La </a:t>
            </a:r>
            <a:r>
              <a:rPr b="1" lang="es-ES" sz="1400" spc="-1" strike="noStrike">
                <a:solidFill>
                  <a:srgbClr val="000000"/>
                </a:solidFill>
                <a:latin typeface="Arial"/>
                <a:ea typeface="DejaVu Sans"/>
              </a:rPr>
              <a:t>etiqueta de apertura</a:t>
            </a:r>
            <a:r>
              <a:rPr b="0" lang="es-ES" sz="1400" spc="-1" strike="noStrike">
                <a:solidFill>
                  <a:srgbClr val="000000"/>
                </a:solidFill>
                <a:latin typeface="Arial"/>
                <a:ea typeface="DejaVu Sans"/>
              </a:rPr>
              <a:t> está delimitada por el signo &lt; "menor que", a continuación el propio </a:t>
            </a:r>
            <a:r>
              <a:rPr b="1" lang="es-ES" sz="1400" spc="-1" strike="noStrike">
                <a:solidFill>
                  <a:srgbClr val="000000"/>
                </a:solidFill>
                <a:latin typeface="Arial"/>
                <a:ea typeface="DejaVu Sans"/>
              </a:rPr>
              <a:t>nombre</a:t>
            </a:r>
            <a:r>
              <a:rPr b="0" lang="es-ES" sz="1400" spc="-1" strike="noStrike">
                <a:solidFill>
                  <a:srgbClr val="000000"/>
                </a:solidFill>
                <a:latin typeface="Arial"/>
                <a:ea typeface="DejaVu Sans"/>
              </a:rPr>
              <a:t> de la etiqueta (en este caso </a:t>
            </a:r>
            <a:r>
              <a:rPr b="1" lang="es-ES" sz="1400" spc="-1" strike="noStrike">
                <a:solidFill>
                  <a:srgbClr val="000000"/>
                </a:solidFill>
                <a:latin typeface="Arial"/>
                <a:ea typeface="DejaVu Sans"/>
              </a:rPr>
              <a:t>p</a:t>
            </a:r>
            <a:r>
              <a:rPr b="0" lang="es-ES" sz="1400" spc="-1" strike="noStrike">
                <a:solidFill>
                  <a:srgbClr val="000000"/>
                </a:solidFill>
                <a:latin typeface="Arial"/>
                <a:ea typeface="DejaVu Sans"/>
              </a:rPr>
              <a:t>), y opcionalmente, un atributo (en este caso </a:t>
            </a:r>
            <a:r>
              <a:rPr b="1" i="1" lang="es-ES" sz="1400" spc="-1" strike="noStrike">
                <a:solidFill>
                  <a:srgbClr val="000000"/>
                </a:solidFill>
                <a:latin typeface="Arial"/>
                <a:ea typeface="DejaVu Sans"/>
              </a:rPr>
              <a:t>class="fondo"</a:t>
            </a:r>
            <a:r>
              <a:rPr b="0" lang="es-ES" sz="1400" spc="-1" strike="noStrike">
                <a:solidFill>
                  <a:srgbClr val="000000"/>
                </a:solidFill>
                <a:latin typeface="Arial"/>
                <a:ea typeface="DejaVu Sans"/>
              </a:rPr>
              <a:t>), finalmente el signo &gt; "mayor que".</a:t>
            </a:r>
            <a:br>
              <a:rPr sz="1800"/>
            </a:br>
            <a:br>
              <a:rPr sz="1800"/>
            </a:br>
            <a:r>
              <a:rPr b="0" lang="es-ES" sz="1400" spc="-1" strike="noStrike">
                <a:solidFill>
                  <a:srgbClr val="000000"/>
                </a:solidFill>
                <a:latin typeface="Arial"/>
                <a:ea typeface="DejaVu Sans"/>
              </a:rPr>
              <a:t>&lt;HEAD&gt;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La </a:t>
            </a:r>
            <a:r>
              <a:rPr b="1" lang="es-ES" sz="1400" spc="-1" strike="noStrike">
                <a:solidFill>
                  <a:srgbClr val="000000"/>
                </a:solidFill>
                <a:latin typeface="Arial"/>
                <a:ea typeface="DejaVu Sans"/>
              </a:rPr>
              <a:t>etiqueta de cierre</a:t>
            </a:r>
            <a:r>
              <a:rPr b="0" lang="es-ES" sz="1400" spc="-1" strike="noStrike">
                <a:solidFill>
                  <a:srgbClr val="000000"/>
                </a:solidFill>
                <a:latin typeface="Arial"/>
                <a:ea typeface="DejaVu Sans"/>
              </a:rPr>
              <a:t> está delimitada por el signo &lt; "menor que", a continuación la barra inclinada /, el propio nombre de la etiqueta (en este caso </a:t>
            </a:r>
            <a:r>
              <a:rPr b="1" lang="es-ES" sz="1400" spc="-1" strike="noStrike">
                <a:solidFill>
                  <a:srgbClr val="000000"/>
                </a:solidFill>
                <a:latin typeface="Arial"/>
                <a:ea typeface="DejaVu Sans"/>
              </a:rPr>
              <a:t>p</a:t>
            </a:r>
            <a:r>
              <a:rPr b="0" lang="es-ES" sz="1400" spc="-1" strike="noStrike">
                <a:solidFill>
                  <a:srgbClr val="000000"/>
                </a:solidFill>
                <a:latin typeface="Arial"/>
                <a:ea typeface="DejaVu Sans"/>
              </a:rPr>
              <a:t>), y finalmente el signo &gt; "mayor que".</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&lt;/HEAD&gt;qs</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34"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35"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Posicionamiento en google</a:t>
            </a:r>
            <a:endParaRPr b="0" lang="es-ES" sz="2800" spc="-1" strike="noStrike">
              <a:solidFill>
                <a:srgbClr val="000000"/>
              </a:solidFill>
              <a:latin typeface="Arial"/>
            </a:endParaRPr>
          </a:p>
        </p:txBody>
      </p:sp>
      <p:sp>
        <p:nvSpPr>
          <p:cNvPr id="436"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37"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38"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39"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40"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41"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Cuando una persona introduce palabras claves en un buscador, éste realiza complejos procesos para obtener una lista de resultados con las páginas que mejor responden a esa búsqueda. Estos procesos son secretos y los buscadores sólo dan una información general de los factores que influyen en los resultados.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Existen robots que buscan nuevas páginas o crawlers, la mejor estrategia es en general facilitar el trabajo al robot.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Contenido de calidad</a:t>
            </a:r>
            <a:r>
              <a:rPr b="0" lang="es-ES" sz="1800" spc="-1" strike="noStrike">
                <a:solidFill>
                  <a:srgbClr val="000000"/>
                </a:solidFill>
                <a:latin typeface="Arial"/>
                <a:ea typeface="DejaVu Sans"/>
              </a:rPr>
              <a:t>. Una página con un buen contenido y mal posicionamiento tardará más en alcanzar una buena posición, pero lo conseguirá.</a:t>
            </a: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Sitio bien estructurado y sencillo</a:t>
            </a:r>
            <a:r>
              <a:rPr b="0" lang="es-ES" sz="1800" spc="-1" strike="noStrike">
                <a:solidFill>
                  <a:srgbClr val="000000"/>
                </a:solidFill>
                <a:latin typeface="Arial"/>
                <a:ea typeface="DejaVu Sans"/>
              </a:rPr>
              <a:t>. Para los robots de Google cuanto más fácil sea extraer la información de la página tanto mejor. Hay que colocar suficientes enlaces de texto y con las palabras clave adecuadas y huir de las excesivas florituras.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Lograr enlaces desde otros sitios web</a:t>
            </a:r>
            <a:r>
              <a:rPr b="0" lang="es-ES" sz="1800" spc="-1" strike="noStrike">
                <a:solidFill>
                  <a:srgbClr val="000000"/>
                </a:solidFill>
                <a:latin typeface="Arial"/>
                <a:ea typeface="DejaVu Sans"/>
              </a:rPr>
              <a:t>. El factor de más peso en el </a:t>
            </a:r>
            <a:r>
              <a:rPr b="0" lang="es-ES" sz="1800" spc="-1" strike="noStrike">
                <a:solidFill>
                  <a:srgbClr val="ff0000"/>
                </a:solidFill>
                <a:latin typeface="Arial"/>
                <a:ea typeface="DejaVu Sans"/>
              </a:rPr>
              <a:t>PageRank</a:t>
            </a:r>
            <a:r>
              <a:rPr b="0" lang="es-ES" sz="1800" spc="-1" strike="noStrike">
                <a:solidFill>
                  <a:srgbClr val="000000"/>
                </a:solidFill>
                <a:latin typeface="Arial"/>
                <a:ea typeface="DejaVu Sans"/>
              </a:rPr>
              <a:t> de Google es el número y la calidad de los enlaces que apuntan a nuestro sitio. Informa de la existencia de tu página a todo el mundo, principalmente a los sitios de temática similar.</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43"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44"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Posicionamiento en google</a:t>
            </a:r>
            <a:endParaRPr b="0" lang="es-ES" sz="2800" spc="-1" strike="noStrike">
              <a:solidFill>
                <a:srgbClr val="000000"/>
              </a:solidFill>
              <a:latin typeface="Arial"/>
            </a:endParaRPr>
          </a:p>
        </p:txBody>
      </p:sp>
      <p:sp>
        <p:nvSpPr>
          <p:cNvPr id="445"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46"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47"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48"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49"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50"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s-ES" sz="1800" spc="-1" strike="noStrike">
                <a:solidFill>
                  <a:srgbClr val="000000"/>
                </a:solidFill>
                <a:latin typeface="Arial"/>
                <a:ea typeface="DejaVu Sans"/>
              </a:rPr>
              <a:t>Alta en Google</a:t>
            </a:r>
            <a:r>
              <a:rPr b="0" lang="es-ES" sz="1800" spc="-1" strike="noStrike">
                <a:solidFill>
                  <a:srgbClr val="000000"/>
                </a:solidFill>
                <a:latin typeface="Arial"/>
                <a:ea typeface="DejaVu Sans"/>
              </a:rPr>
              <a:t>. El primer paso para conseguir una buena posición en Google es aparecer en el buscador. Para hacerlo visita esta página: http://www.google.com/addurl/?continue=/addurl</a:t>
            </a: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No te saltes las reglas de los buscadores, si lo haces y te penalizan perderás muchos meses para recuperar tu posicionamiento. </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En esta página tienes información sobre las directrices de calidad de Google.   https://support.google.com/webmasters/answer/35769?hl=es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1" lang="es-ES" sz="1800" spc="-1" strike="noStrike">
                <a:solidFill>
                  <a:srgbClr val="000000"/>
                </a:solidFill>
                <a:latin typeface="Arial"/>
                <a:ea typeface="DejaVu Sans"/>
              </a:rPr>
              <a:t>Sobre el diseño </a:t>
            </a:r>
            <a:r>
              <a:rPr b="0" lang="es-ES" sz="1800" spc="-1" strike="noStrike">
                <a:solidFill>
                  <a:srgbClr val="000000"/>
                </a:solidFill>
                <a:latin typeface="Arial"/>
                <a:ea typeface="DejaVu Sans"/>
              </a:rPr>
              <a:t>de la página ten en cuenta estas recomendaciones, si utilizas demasiado Flash, frames, DHTML, JavaScript y mucha programación web harás más difícil el trabajo de los robots.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Es conveniente utilizar títulos cortos y claros, con los estilos de encabezados (h1, h2). Los títulos son fundamentales en las búsquedas, procura utilizar el sinónimo más común, por ejemplo, coches, vehículos, autos, automóviles, carros. Hay herramientas para ver cuáles son las palabras más buscadas. Google no reconoce el texto incluido en imágenes, no utilices imágenes para los títulos ni para los enlaces principales del sitio web. Si utilizas imágenes, usa el atributo ALT para poner el texto relevante.</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1"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52"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53"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Posicionamiento en google</a:t>
            </a:r>
            <a:endParaRPr b="0" lang="es-ES" sz="2800" spc="-1" strike="noStrike">
              <a:solidFill>
                <a:srgbClr val="000000"/>
              </a:solidFill>
              <a:latin typeface="Arial"/>
            </a:endParaRPr>
          </a:p>
        </p:txBody>
      </p:sp>
      <p:sp>
        <p:nvSpPr>
          <p:cNvPr id="454"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455" name="CustomShape 5"/>
          <p:cNvSpPr/>
          <p:nvPr/>
        </p:nvSpPr>
        <p:spPr>
          <a:xfrm>
            <a:off x="0" y="107172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456"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57"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58"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459" name="CustomShape 9"/>
          <p:cNvSpPr/>
          <p:nvPr/>
        </p:nvSpPr>
        <p:spPr>
          <a:xfrm>
            <a:off x="216000" y="1071720"/>
            <a:ext cx="11429280" cy="912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0000"/>
                </a:solidFill>
                <a:latin typeface="Arial"/>
                <a:ea typeface="DejaVu Sans"/>
              </a:rPr>
              <a:t>Dar de alta en directorios importantes como Dmoz. (</a:t>
            </a:r>
            <a:r>
              <a:rPr b="0" lang="es-ES" sz="1800" spc="-1" strike="noStrike" u="sng">
                <a:solidFill>
                  <a:srgbClr val="0563c1"/>
                </a:solidFill>
                <a:uFillTx/>
                <a:latin typeface="Arial"/>
                <a:ea typeface="DejaVu Sans"/>
                <a:hlinkClick r:id="rId1"/>
              </a:rPr>
              <a:t>http://www.dmoz.org</a:t>
            </a:r>
            <a:r>
              <a:rPr b="0" lang="es-ES" sz="1800" spc="-1" strike="noStrike">
                <a:solidFill>
                  <a:srgbClr val="000000"/>
                </a:solidFill>
                <a:latin typeface="Arial"/>
                <a:ea typeface="DejaVu Sans"/>
              </a:rPr>
              <a:t>) Aunque han perdido importancia todavía son una forma de conseguir enlaces.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Para conocer las palabras clave más usadas hay herramientas como la proporcionada por Google AdWords. Con ella podemos ver la relevancia de palabras clave y las búsquedas que se han hecho con esas palabras.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Enlazar las páginas desde el propio sitio web de forma bien estructurada.</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800" spc="-1" strike="noStrike">
                <a:solidFill>
                  <a:srgbClr val="000000"/>
                </a:solidFill>
                <a:latin typeface="Arial"/>
                <a:ea typeface="DejaVu Sans"/>
              </a:rPr>
              <a:t>Informar a Google de la actualizaciones con Sitemaps.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461" name="CustomShape 2"/>
          <p:cNvSpPr/>
          <p:nvPr/>
        </p:nvSpPr>
        <p:spPr>
          <a:xfrm>
            <a:off x="4320" y="6448680"/>
            <a:ext cx="85536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p:txBody>
      </p:sp>
      <p:sp>
        <p:nvSpPr>
          <p:cNvPr id="462"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Práctica [Marcas_web]</a:t>
            </a:r>
            <a:endParaRPr b="0" lang="es-ES" sz="2800" spc="-1" strike="noStrike">
              <a:solidFill>
                <a:srgbClr val="000000"/>
              </a:solidFill>
              <a:latin typeface="Arial"/>
            </a:endParaRPr>
          </a:p>
        </p:txBody>
      </p:sp>
      <p:sp>
        <p:nvSpPr>
          <p:cNvPr id="463" name="CustomShape 4"/>
          <p:cNvSpPr/>
          <p:nvPr/>
        </p:nvSpPr>
        <p:spPr>
          <a:xfrm>
            <a:off x="9421560" y="6448680"/>
            <a:ext cx="188568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pic>
        <p:nvPicPr>
          <p:cNvPr id="464" name="Imagen 2" descr=""/>
          <p:cNvPicPr/>
          <p:nvPr/>
        </p:nvPicPr>
        <p:blipFill>
          <a:blip r:embed="rId1"/>
          <a:stretch/>
        </p:blipFill>
        <p:spPr>
          <a:xfrm>
            <a:off x="4106160" y="1713240"/>
            <a:ext cx="3064680" cy="30646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75"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76"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Reglas (Etiquetado)</a:t>
            </a:r>
            <a:endParaRPr b="0" lang="es-ES" sz="2800" spc="-1" strike="noStrike">
              <a:solidFill>
                <a:srgbClr val="000000"/>
              </a:solidFill>
              <a:latin typeface="Arial"/>
            </a:endParaRPr>
          </a:p>
        </p:txBody>
      </p:sp>
      <p:sp>
        <p:nvSpPr>
          <p:cNvPr id="77"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78" name="CustomShape 5"/>
          <p:cNvSpPr/>
          <p:nvPr/>
        </p:nvSpPr>
        <p:spPr>
          <a:xfrm>
            <a:off x="0" y="857160"/>
            <a:ext cx="11971800" cy="118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Algunas etiquetas no tienen contenido, y se cierran sobre sí mismas, no tienen etiqueta de cierre, se llaman </a:t>
            </a:r>
            <a:r>
              <a:rPr b="1" lang="es-ES" sz="1400" spc="-1" strike="noStrike">
                <a:solidFill>
                  <a:srgbClr val="000000"/>
                </a:solidFill>
                <a:latin typeface="Arial"/>
                <a:ea typeface="DejaVu Sans"/>
              </a:rPr>
              <a:t>etiquetas vacías</a:t>
            </a:r>
            <a:r>
              <a:rPr b="0" lang="es-ES" sz="1400" spc="-1" strike="noStrike">
                <a:solidFill>
                  <a:srgbClr val="000000"/>
                </a:solidFill>
                <a:latin typeface="Arial"/>
                <a:ea typeface="DejaVu Sans"/>
              </a:rPr>
              <a:t>, como la etiqueta &lt;br&gt;. En estas etiquetas opcionalmente se puede colocar una barra justo antes del signo &gt;, por ejemplo: &lt;br /&gt;.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
        <p:nvSpPr>
          <p:cNvPr id="79"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0"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1"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82" name="CustomShape 9"/>
          <p:cNvSpPr/>
          <p:nvPr/>
        </p:nvSpPr>
        <p:spPr>
          <a:xfrm>
            <a:off x="0" y="1785960"/>
            <a:ext cx="10572120" cy="303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En general las etiquetas se pueden anidar pero no se pueden 'cruzar'. </a:t>
            </a:r>
            <a:endParaRPr b="0" lang="es-ES" sz="1400" spc="-1" strike="noStrike">
              <a:solidFill>
                <a:srgbClr val="000000"/>
              </a:solidFill>
              <a:latin typeface="Arial"/>
            </a:endParaRPr>
          </a:p>
        </p:txBody>
      </p:sp>
      <p:pic>
        <p:nvPicPr>
          <p:cNvPr id="83" name="Picture 2" descr=""/>
          <p:cNvPicPr/>
          <p:nvPr/>
        </p:nvPicPr>
        <p:blipFill>
          <a:blip r:embed="rId1"/>
          <a:stretch/>
        </p:blipFill>
        <p:spPr>
          <a:xfrm>
            <a:off x="595440" y="2071800"/>
            <a:ext cx="2599560" cy="1313640"/>
          </a:xfrm>
          <a:prstGeom prst="rect">
            <a:avLst/>
          </a:prstGeom>
          <a:ln w="9360">
            <a:noFill/>
          </a:ln>
        </p:spPr>
      </p:pic>
      <p:sp>
        <p:nvSpPr>
          <p:cNvPr id="84" name="CustomShape 10"/>
          <p:cNvSpPr/>
          <p:nvPr/>
        </p:nvSpPr>
        <p:spPr>
          <a:xfrm>
            <a:off x="3166920" y="2500200"/>
            <a:ext cx="242820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00b050"/>
                </a:solidFill>
                <a:latin typeface="Arial"/>
                <a:ea typeface="DejaVu Sans"/>
              </a:rPr>
              <a:t>CORRECTO</a:t>
            </a:r>
            <a:endParaRPr b="0" lang="es-ES" sz="1800" spc="-1" strike="noStrike">
              <a:solidFill>
                <a:srgbClr val="000000"/>
              </a:solidFill>
              <a:latin typeface="Arial"/>
            </a:endParaRPr>
          </a:p>
        </p:txBody>
      </p:sp>
      <p:pic>
        <p:nvPicPr>
          <p:cNvPr id="85" name="Picture 3" descr=""/>
          <p:cNvPicPr/>
          <p:nvPr/>
        </p:nvPicPr>
        <p:blipFill>
          <a:blip r:embed="rId2"/>
          <a:stretch/>
        </p:blipFill>
        <p:spPr>
          <a:xfrm>
            <a:off x="7381800" y="2071800"/>
            <a:ext cx="2208960" cy="1227960"/>
          </a:xfrm>
          <a:prstGeom prst="rect">
            <a:avLst/>
          </a:prstGeom>
          <a:ln w="9360">
            <a:noFill/>
          </a:ln>
        </p:spPr>
      </p:pic>
      <p:sp>
        <p:nvSpPr>
          <p:cNvPr id="86" name="CustomShape 11"/>
          <p:cNvSpPr/>
          <p:nvPr/>
        </p:nvSpPr>
        <p:spPr>
          <a:xfrm>
            <a:off x="9596520" y="2428920"/>
            <a:ext cx="242820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800" spc="-1" strike="noStrike">
                <a:solidFill>
                  <a:srgbClr val="ff0000"/>
                </a:solidFill>
                <a:latin typeface="Arial"/>
                <a:ea typeface="DejaVu Sans"/>
              </a:rPr>
              <a:t>INCORRECTO</a:t>
            </a:r>
            <a:endParaRPr b="0" lang="es-ES" sz="1800" spc="-1" strike="noStrike">
              <a:solidFill>
                <a:srgbClr val="000000"/>
              </a:solidFill>
              <a:latin typeface="Arial"/>
            </a:endParaRPr>
          </a:p>
        </p:txBody>
      </p:sp>
      <p:sp>
        <p:nvSpPr>
          <p:cNvPr id="87" name="CustomShape 12"/>
          <p:cNvSpPr/>
          <p:nvPr/>
        </p:nvSpPr>
        <p:spPr>
          <a:xfrm>
            <a:off x="166680" y="4071960"/>
            <a:ext cx="11715120" cy="1794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La sintaxís de las etiquetas HTML ha sufido </a:t>
            </a:r>
            <a:r>
              <a:rPr b="1" lang="es-ES" sz="1400" spc="-1" strike="noStrike">
                <a:solidFill>
                  <a:srgbClr val="000000"/>
                </a:solidFill>
                <a:latin typeface="Arial"/>
                <a:ea typeface="DejaVu Sans"/>
              </a:rPr>
              <a:t>variaciones</a:t>
            </a:r>
            <a:r>
              <a:rPr b="0" lang="es-ES" sz="1400" spc="-1" strike="noStrike">
                <a:solidFill>
                  <a:srgbClr val="000000"/>
                </a:solidFill>
                <a:latin typeface="Arial"/>
                <a:ea typeface="DejaVu Sans"/>
              </a:rPr>
              <a:t> a lo largo del tiempo y hay etiquetas que ya no está recomendado su uso. Por esto se pueden encontrar páginas web antiguas cuyo código HTML no se considera correcto hoy en dia, sin embargo, esas páginas siguen funcionando y mostrando el contenido para el que fueron diseñadas.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Por otro lado, los navegadores pueden </a:t>
            </a:r>
            <a:r>
              <a:rPr b="1" lang="es-ES" sz="1400" spc="-1" strike="noStrike">
                <a:solidFill>
                  <a:srgbClr val="000000"/>
                </a:solidFill>
                <a:latin typeface="Arial"/>
                <a:ea typeface="DejaVu Sans"/>
              </a:rPr>
              <a:t>obviar pequeños errores</a:t>
            </a:r>
            <a:r>
              <a:rPr b="0" lang="es-ES" sz="1400" spc="-1" strike="noStrike">
                <a:solidFill>
                  <a:srgbClr val="000000"/>
                </a:solidFill>
                <a:latin typeface="Arial"/>
                <a:ea typeface="DejaVu Sans"/>
              </a:rPr>
              <a:t> y mostrar la página correctamente.</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Para ver los errores de una página web existen </a:t>
            </a:r>
            <a:r>
              <a:rPr b="1" lang="es-ES" sz="1400" spc="-1" strike="noStrike">
                <a:solidFill>
                  <a:srgbClr val="000000"/>
                </a:solidFill>
                <a:latin typeface="Arial"/>
                <a:ea typeface="DejaVu Sans"/>
              </a:rPr>
              <a:t>validadores</a:t>
            </a:r>
            <a:r>
              <a:rPr b="0" lang="es-ES" sz="1400" spc="-1" strike="noStrike">
                <a:solidFill>
                  <a:srgbClr val="000000"/>
                </a:solidFill>
                <a:latin typeface="Arial"/>
                <a:ea typeface="DejaVu Sans"/>
              </a:rPr>
              <a:t> de código HTML, como el de </a:t>
            </a:r>
            <a:r>
              <a:rPr b="0" lang="es-ES" sz="1400" spc="-1" strike="noStrike" u="sng">
                <a:solidFill>
                  <a:srgbClr val="0563c1"/>
                </a:solidFill>
                <a:uFillTx/>
                <a:latin typeface="Arial"/>
                <a:ea typeface="DejaVu Sans"/>
                <a:hlinkClick r:id="rId3"/>
              </a:rPr>
              <a:t>W3C</a:t>
            </a:r>
            <a:r>
              <a:rPr b="0" lang="es-ES" sz="1400" spc="-1" strike="noStrike">
                <a:solidFill>
                  <a:srgbClr val="000000"/>
                </a:solidFill>
                <a:latin typeface="Arial"/>
                <a:ea typeface="DejaVu Sans"/>
              </a:rPr>
              <a:t>, que nos muestran los errores indicando su grado de gravedad.</a:t>
            </a: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89"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90"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Atributos</a:t>
            </a:r>
            <a:endParaRPr b="0" lang="es-ES" sz="2800" spc="-1" strike="noStrike">
              <a:solidFill>
                <a:srgbClr val="000000"/>
              </a:solidFill>
              <a:latin typeface="Arial"/>
            </a:endParaRPr>
          </a:p>
        </p:txBody>
      </p:sp>
      <p:sp>
        <p:nvSpPr>
          <p:cNvPr id="91"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92" name="CustomShape 5"/>
          <p:cNvSpPr/>
          <p:nvPr/>
        </p:nvSpPr>
        <p:spPr>
          <a:xfrm>
            <a:off x="0" y="857160"/>
            <a:ext cx="11971800" cy="118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Además de etiquetas y contenido, un elemento puede tener </a:t>
            </a:r>
            <a:r>
              <a:rPr b="0" lang="es-ES" sz="1400" spc="-1" strike="noStrike">
                <a:solidFill>
                  <a:srgbClr val="ff0000"/>
                </a:solidFill>
                <a:latin typeface="Arial"/>
                <a:ea typeface="DejaVu Sans"/>
              </a:rPr>
              <a:t>atributos</a:t>
            </a:r>
            <a:r>
              <a:rPr b="0" lang="es-ES" sz="1400" spc="-1" strike="noStrike">
                <a:solidFill>
                  <a:srgbClr val="000000"/>
                </a:solidFill>
                <a:latin typeface="Arial"/>
                <a:ea typeface="DejaVu Sans"/>
              </a:rPr>
              <a:t> y eventos. </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Los atributos definen valores o propiedades para ser utilizadas por los navegadores en el procesamiento del documento, los eventos pueden ser empleados para especificar comportamientos o acciones a ser desempeñadas cuando ciertas condiciones se cumplen, como por ejemplo, cuando el usuario hace un clic sobre el elemento. </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Los atributos se deben insertar dentro de la etiqueta de apertura como una lista de items separados por espacios, luego del nombre del elemento y precedida por un espacio.</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Cada uno de estos ítems se compone de un nombre (para el atributo), el signo igual ("=") y el). valor o función (a veces opcionalmente) encerrado entre comillas.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
        <p:nvSpPr>
          <p:cNvPr id="93"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4"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95"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pic>
        <p:nvPicPr>
          <p:cNvPr id="96" name="Picture 2" descr=""/>
          <p:cNvPicPr/>
          <p:nvPr/>
        </p:nvPicPr>
        <p:blipFill>
          <a:blip r:embed="rId1"/>
          <a:stretch/>
        </p:blipFill>
        <p:spPr>
          <a:xfrm>
            <a:off x="1452600" y="4214880"/>
            <a:ext cx="8933760" cy="266040"/>
          </a:xfrm>
          <a:prstGeom prst="rect">
            <a:avLst/>
          </a:prstGeom>
          <a:ln w="936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98"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99"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Comentarios</a:t>
            </a:r>
            <a:endParaRPr b="0" lang="es-ES" sz="2800" spc="-1" strike="noStrike">
              <a:solidFill>
                <a:srgbClr val="000000"/>
              </a:solidFill>
              <a:latin typeface="Arial"/>
            </a:endParaRPr>
          </a:p>
        </p:txBody>
      </p:sp>
      <p:sp>
        <p:nvSpPr>
          <p:cNvPr id="100"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01" name="CustomShape 5"/>
          <p:cNvSpPr/>
          <p:nvPr/>
        </p:nvSpPr>
        <p:spPr>
          <a:xfrm>
            <a:off x="0" y="857160"/>
            <a:ext cx="11971800" cy="1186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ES" sz="1400" spc="-1" strike="noStrike">
                <a:solidFill>
                  <a:srgbClr val="000000"/>
                </a:solidFill>
                <a:latin typeface="Arial"/>
                <a:ea typeface="DejaVu Sans"/>
              </a:rPr>
              <a:t>Los comentarios son líneas que ignorará el navegador.</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El comentario empieza por &lt;!-- y finaliza por --&gt; Todo lo que pongas entre esas etiquetas está comentado.</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&lt;html&gt;</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&lt;head&gt;</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r>
              <a:rPr b="0" lang="es-ES" sz="1400" spc="-1" strike="noStrike">
                <a:solidFill>
                  <a:srgbClr val="000000"/>
                </a:solidFill>
                <a:latin typeface="Arial"/>
                <a:ea typeface="DejaVu Sans"/>
              </a:rPr>
              <a:t> </a:t>
            </a:r>
            <a:r>
              <a:rPr b="0" lang="es-ES" sz="1400" spc="-1" strike="noStrike">
                <a:solidFill>
                  <a:srgbClr val="000000"/>
                </a:solidFill>
                <a:latin typeface="Arial"/>
                <a:ea typeface="DejaVu Sans"/>
              </a:rPr>
              <a:t>&lt;title&gt;Página&lt;/title&gt;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&lt;/head&gt;</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&lt;body&gt;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r>
              <a:rPr b="0" lang="es-ES" sz="1400" spc="-1" strike="noStrike">
                <a:solidFill>
                  <a:srgbClr val="000000"/>
                </a:solidFill>
                <a:latin typeface="Arial"/>
                <a:ea typeface="DejaVu Sans"/>
              </a:rPr>
              <a:t>&lt;p&gt; Este texto está normal. &lt;/p&gt;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r>
              <a:rPr b="0" lang="es-ES" sz="1400" spc="-1" strike="noStrike">
                <a:solidFill>
                  <a:srgbClr val="000000"/>
                </a:solidFill>
                <a:latin typeface="Arial"/>
                <a:ea typeface="DejaVu Sans"/>
              </a:rPr>
              <a:t>&lt;p&gt; Este texto &lt;b&gt;también&lt;/b&gt; es normal &lt;/p&gt; </a:t>
            </a:r>
            <a:r>
              <a:rPr b="0" lang="es-ES" sz="1400" spc="-1" strike="noStrike">
                <a:solidFill>
                  <a:srgbClr val="ff0000"/>
                </a:solidFill>
                <a:latin typeface="Arial"/>
                <a:ea typeface="DejaVu Sans"/>
              </a:rPr>
              <a:t>&lt;!-- Esto es un comentario &lt;B&gt;Al ser un &lt;i&gt;comentario&lt;/i&gt;&lt;/B&gt; no aparecerá nada en la página &lt;p&gt;Ni las etiquetas HTML tendrán valor&lt;/p&gt; \--&gt;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	</a:t>
            </a:r>
            <a:r>
              <a:rPr b="0" lang="es-ES" sz="1400" spc="-1" strike="noStrike">
                <a:solidFill>
                  <a:srgbClr val="000000"/>
                </a:solidFill>
                <a:latin typeface="Arial"/>
                <a:ea typeface="DejaVu Sans"/>
              </a:rPr>
              <a:t>Esto está fuera del comentario.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&lt;/body&gt; </a:t>
            </a: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&lt;/html&gt;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
        <p:nvSpPr>
          <p:cNvPr id="102"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03"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04"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0" y="6409080"/>
            <a:ext cx="12191040" cy="44784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s-ES" sz="1800" spc="-1" strike="noStrike">
              <a:solidFill>
                <a:srgbClr val="000000"/>
              </a:solidFill>
              <a:latin typeface="Arial"/>
            </a:endParaRPr>
          </a:p>
        </p:txBody>
      </p:sp>
      <p:sp>
        <p:nvSpPr>
          <p:cNvPr id="106" name="CustomShape 2"/>
          <p:cNvSpPr/>
          <p:nvPr/>
        </p:nvSpPr>
        <p:spPr>
          <a:xfrm>
            <a:off x="4320" y="6448680"/>
            <a:ext cx="855360" cy="63828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Marcas</a:t>
            </a: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p:txBody>
      </p:sp>
      <p:sp>
        <p:nvSpPr>
          <p:cNvPr id="107" name="CustomShape 3"/>
          <p:cNvSpPr/>
          <p:nvPr/>
        </p:nvSpPr>
        <p:spPr>
          <a:xfrm>
            <a:off x="0" y="0"/>
            <a:ext cx="12191040" cy="709200"/>
          </a:xfrm>
          <a:prstGeom prst="rect">
            <a:avLst/>
          </a:prstGeom>
          <a:solidFill>
            <a:srgbClr val="00b0f0"/>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0" lang="es-ES" sz="2800" spc="-1" strike="noStrike">
                <a:solidFill>
                  <a:srgbClr val="ffffff"/>
                </a:solidFill>
                <a:latin typeface="Calibri"/>
                <a:ea typeface="DejaVu Sans"/>
              </a:rPr>
              <a:t>Estructura de un documento HTML</a:t>
            </a:r>
            <a:endParaRPr b="0" lang="es-ES" sz="2800" spc="-1" strike="noStrike">
              <a:solidFill>
                <a:srgbClr val="000000"/>
              </a:solidFill>
              <a:latin typeface="Arial"/>
            </a:endParaRPr>
          </a:p>
        </p:txBody>
      </p:sp>
      <p:sp>
        <p:nvSpPr>
          <p:cNvPr id="108" name="CustomShape 4"/>
          <p:cNvSpPr/>
          <p:nvPr/>
        </p:nvSpPr>
        <p:spPr>
          <a:xfrm>
            <a:off x="8721360" y="6448680"/>
            <a:ext cx="1308240" cy="363960"/>
          </a:xfrm>
          <a:prstGeom prst="rect">
            <a:avLst/>
          </a:prstGeom>
          <a:noFill/>
          <a:ln w="0">
            <a:noFill/>
          </a:ln>
        </p:spPr>
        <p:style>
          <a:lnRef idx="0"/>
          <a:fillRef idx="0"/>
          <a:effectRef idx="0"/>
          <a:fontRef idx="minor"/>
        </p:style>
        <p:txBody>
          <a:bodyPr wrap="none" lIns="90000" rIns="90000" tIns="45000" bIns="45000" anchor="t">
            <a:noAutofit/>
          </a:bodyPr>
          <a:p>
            <a:pPr>
              <a:lnSpc>
                <a:spcPct val="100000"/>
              </a:lnSpc>
            </a:pPr>
            <a:r>
              <a:rPr b="0" lang="es-ES" sz="1800" spc="-1" strike="noStrike">
                <a:solidFill>
                  <a:srgbClr val="000000"/>
                </a:solidFill>
                <a:latin typeface="Calibri"/>
                <a:ea typeface="DejaVu Sans"/>
              </a:rPr>
              <a:t>HTML</a:t>
            </a:r>
            <a:endParaRPr b="0" lang="es-ES" sz="1800" spc="-1" strike="noStrike">
              <a:solidFill>
                <a:srgbClr val="000000"/>
              </a:solidFill>
              <a:latin typeface="Arial"/>
            </a:endParaRPr>
          </a:p>
        </p:txBody>
      </p:sp>
      <p:sp>
        <p:nvSpPr>
          <p:cNvPr id="109" name="CustomShape 5"/>
          <p:cNvSpPr/>
          <p:nvPr/>
        </p:nvSpPr>
        <p:spPr>
          <a:xfrm>
            <a:off x="0" y="2071800"/>
            <a:ext cx="12191400" cy="2285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endParaRPr b="0" lang="es-ES" sz="18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La primera línea  &lt;!DOCTYPE ... &gt; no es propiamente una etiqueta de HTML, sino una declaración o instrucción al navegador sobre la versión de HTML que utiliza la página. Para la versión HTML 5, el tipo de documento es </a:t>
            </a:r>
            <a:r>
              <a:rPr b="1" lang="es-ES" sz="1400" spc="-1" strike="noStrike">
                <a:solidFill>
                  <a:srgbClr val="000000"/>
                </a:solidFill>
                <a:latin typeface="Arial"/>
                <a:ea typeface="DejaVu Sans"/>
              </a:rPr>
              <a:t>html</a:t>
            </a:r>
            <a:r>
              <a:rPr b="0" lang="es-ES" sz="1400" spc="-1" strike="noStrike">
                <a:solidFill>
                  <a:srgbClr val="000000"/>
                </a:solidFill>
                <a:latin typeface="Arial"/>
                <a:ea typeface="DejaVu Sans"/>
              </a:rPr>
              <a:t>: </a:t>
            </a:r>
            <a:r>
              <a:rPr b="0" i="1" lang="es-ES" sz="1400" spc="-1" strike="noStrike">
                <a:solidFill>
                  <a:srgbClr val="000000"/>
                </a:solidFill>
                <a:latin typeface="Arial"/>
                <a:ea typeface="DejaVu Sans"/>
              </a:rPr>
              <a:t>&lt;!DOCTYPE html&gt;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El resto del documento HTML está contenido dentro de la etiqueta &lt;html&gt;&lt;/html&gt;. Para indicar el idioma es conveniente añadir el atributo lang="es“</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&lt;html lang="es"&gt;….&lt;/html&gt;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r>
              <a:rPr b="0" lang="es-ES" sz="1400" spc="-1" strike="noStrike">
                <a:solidFill>
                  <a:srgbClr val="000000"/>
                </a:solidFill>
                <a:latin typeface="Arial"/>
                <a:ea typeface="DejaVu Sans"/>
              </a:rPr>
              <a:t>Dentro de la etiqueta &lt;html&gt;, encontramos dos subdivisiones, la cabecera, delimitada por las etiquetas &lt;head&gt;&lt;/head&gt; y el cuerpo, delimitado por las etiquetas &lt;body&gt;&lt;/body&gt;.</a:t>
            </a: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a:p>
            <a:pPr>
              <a:lnSpc>
                <a:spcPct val="100000"/>
              </a:lnSpc>
            </a:pPr>
            <a:endParaRPr b="0" lang="es-ES" sz="1400" spc="-1" strike="noStrike">
              <a:solidFill>
                <a:srgbClr val="000000"/>
              </a:solidFill>
              <a:latin typeface="Arial"/>
            </a:endParaRPr>
          </a:p>
        </p:txBody>
      </p:sp>
      <p:sp>
        <p:nvSpPr>
          <p:cNvPr id="110" name="CustomShape 6"/>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11" name="CustomShape 7"/>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sp>
        <p:nvSpPr>
          <p:cNvPr id="112" name="CustomShape 8"/>
          <p:cNvSpPr/>
          <p:nvPr/>
        </p:nvSpPr>
        <p:spPr>
          <a:xfrm>
            <a:off x="155520" y="-144360"/>
            <a:ext cx="304200" cy="304200"/>
          </a:xfrm>
          <a:prstGeom prst="rect">
            <a:avLst/>
          </a:prstGeom>
          <a:noFill/>
          <a:ln w="0">
            <a:noFill/>
          </a:ln>
        </p:spPr>
        <p:style>
          <a:lnRef idx="0"/>
          <a:fillRef idx="0"/>
          <a:effectRef idx="0"/>
          <a:fontRef idx="minor"/>
        </p:style>
        <p:txBody>
          <a:bodyPr lIns="90000" rIns="90000" tIns="45000" bIns="45000" anchor="t">
            <a:noAutofit/>
          </a:bodyPr>
          <a:p>
            <a:endParaRPr b="0" lang="es-ES" sz="1800" spc="-1" strike="noStrike">
              <a:solidFill>
                <a:srgbClr val="000000"/>
              </a:solidFill>
              <a:latin typeface="Arial"/>
            </a:endParaRPr>
          </a:p>
        </p:txBody>
      </p:sp>
      <p:pic>
        <p:nvPicPr>
          <p:cNvPr id="113" name="Picture 2" descr=""/>
          <p:cNvPicPr/>
          <p:nvPr/>
        </p:nvPicPr>
        <p:blipFill>
          <a:blip r:embed="rId1"/>
          <a:stretch/>
        </p:blipFill>
        <p:spPr>
          <a:xfrm>
            <a:off x="380880" y="1071720"/>
            <a:ext cx="1951920" cy="1370880"/>
          </a:xfrm>
          <a:prstGeom prst="rect">
            <a:avLst/>
          </a:prstGeom>
          <a:ln w="936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TM02900743[[fn=Orgánico]]</Template>
  <TotalTime>1435</TotalTime>
  <Application>LibreOffice/7.4.2.3$Linux_X86_64 LibreOffice_project/40$Build-3</Application>
  <AppVersion>15.0000</AppVersion>
  <Words>2415</Words>
  <Paragraphs>1010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2018-08-07T17:50:25Z</dcterms:created>
  <dc:creator>Enri</dc:creator>
  <dc:description/>
  <dc:language>es-ES</dc:language>
  <cp:lastModifiedBy/>
  <dcterms:modified xsi:type="dcterms:W3CDTF">2024-10-23T10:20:33Z</dcterms:modified>
  <cp:revision>318</cp:revision>
  <dc:subject/>
  <dc:title>Presentación de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5</vt:i4>
  </property>
  <property fmtid="{D5CDD505-2E9C-101B-9397-08002B2CF9AE}" pid="7" name="PresentationFormat">
    <vt:lpwstr>Personalizado</vt:lpwstr>
  </property>
  <property fmtid="{D5CDD505-2E9C-101B-9397-08002B2CF9AE}" pid="8" name="ScaleCrop">
    <vt:bool>0</vt:bool>
  </property>
  <property fmtid="{D5CDD505-2E9C-101B-9397-08002B2CF9AE}" pid="9" name="ShareDoc">
    <vt:bool>0</vt:bool>
  </property>
  <property fmtid="{D5CDD505-2E9C-101B-9397-08002B2CF9AE}" pid="10" name="Slides">
    <vt:i4>53</vt:i4>
  </property>
</Properties>
</file>