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37.jpg" ContentType="image/gif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936" y="108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dfdfdfdfdfdf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23 March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dfdfdfdfdfdfdfdf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AA336F4-0595-4125-A40D-42C83DB73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73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dfdfdfdfdfdf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23 March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dfdfdfdfdfdfdfdf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98D913-2BC7-4A1E-A31C-6ECE7BF7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5185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E2FF54-964B-4DFF-B2D1-831D52127E05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>
                <a:latin typeface="Arial" panose="020B0604020202020204" pitchFamily="34" charset="0"/>
              </a:rPr>
              <a:t>23 March 2015</a:t>
            </a:r>
          </a:p>
        </p:txBody>
      </p:sp>
      <p:sp>
        <p:nvSpPr>
          <p:cNvPr id="1639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>
                <a:latin typeface="Arial" panose="020B0604020202020204" pitchFamily="34" charset="0"/>
              </a:rPr>
              <a:t>dfdfdfdfdfdfdfdf</a:t>
            </a:r>
          </a:p>
        </p:txBody>
      </p:sp>
      <p:sp>
        <p:nvSpPr>
          <p:cNvPr id="16391" name="Header Placeholder 1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>
                <a:latin typeface="Arial" panose="020B0604020202020204" pitchFamily="34" charset="0"/>
              </a:rPr>
              <a:t>dfdfdfdfdfdf</a:t>
            </a:r>
          </a:p>
        </p:txBody>
      </p:sp>
    </p:spTree>
    <p:extLst>
      <p:ext uri="{BB962C8B-B14F-4D97-AF65-F5344CB8AC3E}">
        <p14:creationId xmlns:p14="http://schemas.microsoft.com/office/powerpoint/2010/main" val="98964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>
                <a:latin typeface="Arial" panose="020B0604020202020204" pitchFamily="34" charset="0"/>
              </a:rPr>
              <a:t>23 March 2015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>
                <a:latin typeface="Arial" panose="020B0604020202020204" pitchFamily="34" charset="0"/>
              </a:rPr>
              <a:t>dfdfdfdfdfdfdfdf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518BBD-DF7C-431A-A506-FC050040496D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8439" name="Header Placeholder 6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>
                <a:latin typeface="Arial" panose="020B0604020202020204" pitchFamily="34" charset="0"/>
              </a:rPr>
              <a:t>dfdfdfdfdfdf</a:t>
            </a:r>
          </a:p>
        </p:txBody>
      </p:sp>
    </p:spTree>
    <p:extLst>
      <p:ext uri="{BB962C8B-B14F-4D97-AF65-F5344CB8AC3E}">
        <p14:creationId xmlns:p14="http://schemas.microsoft.com/office/powerpoint/2010/main" val="85637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</a:t>
            </a:r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23 March 2015</a:t>
            </a:r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dfdfdfdfdfdfdfdf</a:t>
            </a:r>
          </a:p>
        </p:txBody>
      </p:sp>
      <p:sp>
        <p:nvSpPr>
          <p:cNvPr id="2560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E2E01A-F462-43E2-AF06-6F53594FD5ED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858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</a:t>
            </a:r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23 March 2015</a:t>
            </a:r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dfdfdfdfdfdfdfdf</a:t>
            </a:r>
          </a:p>
        </p:txBody>
      </p:sp>
      <p:sp>
        <p:nvSpPr>
          <p:cNvPr id="2765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CC67FF-595D-499A-BB80-236308529C08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604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</a:t>
            </a:r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23 March 2015</a:t>
            </a:r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dfdfdfdfdfdfdfdf</a:t>
            </a:r>
          </a:p>
        </p:txBody>
      </p:sp>
      <p:sp>
        <p:nvSpPr>
          <p:cNvPr id="2970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64383-0D14-443F-8E0C-79D6960311F6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955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</a:t>
            </a:r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23 March 2015</a:t>
            </a:r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dfdfdfdfdfdfdfdf</a:t>
            </a:r>
          </a:p>
        </p:txBody>
      </p:sp>
      <p:sp>
        <p:nvSpPr>
          <p:cNvPr id="2970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64383-0D14-443F-8E0C-79D6960311F6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398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</a:t>
            </a:r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23 March 2015</a:t>
            </a:r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dfdfdfdfdfdfdfdf</a:t>
            </a:r>
          </a:p>
        </p:txBody>
      </p:sp>
      <p:sp>
        <p:nvSpPr>
          <p:cNvPr id="2970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64383-0D14-443F-8E0C-79D6960311F6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534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</a:t>
            </a:r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23 March 2015</a:t>
            </a:r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dfdfdfdfdfdfdfdf</a:t>
            </a:r>
          </a:p>
        </p:txBody>
      </p:sp>
      <p:sp>
        <p:nvSpPr>
          <p:cNvPr id="2970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64383-0D14-443F-8E0C-79D6960311F6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206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lack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Aristeidis Athanasiou                   Privacy Preferences versus actual Behavior                      23 March 2015</a:t>
            </a:r>
          </a:p>
        </p:txBody>
      </p:sp>
    </p:spTree>
    <p:extLst>
      <p:ext uri="{BB962C8B-B14F-4D97-AF65-F5344CB8AC3E}">
        <p14:creationId xmlns:p14="http://schemas.microsoft.com/office/powerpoint/2010/main" val="37449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CC07D3-9226-4079-AAE2-224E3ECDC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D3432D3-4AE1-440B-A282-63DC3E0AF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5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16DAB1-7E4D-4C23-A686-1311CAE3D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Aristeidis Athanasiou                   Privacy Preferences versus actual Behavior                      23 March 2015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94A47F-8856-422B-9E27-09B80C2BB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4CA867-6D40-487B-B8F4-AB9BC7E28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B66CAE-F873-40EE-A0FB-C778883DC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0BF5CC-DB5C-4A82-AA7C-AAADA92B7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549447-12F9-42BE-ACBA-1024BBCC0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F8E4D0A-169A-41A0-B143-40718D08C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84F564-E4B0-4F8A-86C1-E06519D93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337300"/>
            <a:ext cx="8496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Aristeidis Athanasiou                   Privacy Preferences versus actual Behavior                      23 March 2015</a:t>
            </a:r>
          </a:p>
          <a:p>
            <a:pPr>
              <a:defRPr/>
            </a:pPr>
            <a:endParaRPr lang="en-US"/>
          </a:p>
        </p:txBody>
      </p:sp>
      <p:pic>
        <p:nvPicPr>
          <p:cNvPr id="1029" name="Picture 12" descr="Black102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6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11" Type="http://schemas.openxmlformats.org/officeDocument/2006/relationships/image" Target="../media/image52.png"/><Relationship Id="rId5" Type="http://schemas.openxmlformats.org/officeDocument/2006/relationships/image" Target="../media/image46.jpeg"/><Relationship Id="rId10" Type="http://schemas.openxmlformats.org/officeDocument/2006/relationships/image" Target="../media/image51.jpeg"/><Relationship Id="rId4" Type="http://schemas.openxmlformats.org/officeDocument/2006/relationships/image" Target="../media/image45.jpe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11" Type="http://schemas.openxmlformats.org/officeDocument/2006/relationships/image" Target="../media/image52.png"/><Relationship Id="rId5" Type="http://schemas.openxmlformats.org/officeDocument/2006/relationships/image" Target="../media/image46.jpeg"/><Relationship Id="rId10" Type="http://schemas.openxmlformats.org/officeDocument/2006/relationships/image" Target="../media/image51.jpeg"/><Relationship Id="rId4" Type="http://schemas.openxmlformats.org/officeDocument/2006/relationships/image" Target="../media/image45.jpe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12" Type="http://schemas.openxmlformats.org/officeDocument/2006/relationships/image" Target="../media/image3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jpe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10" Type="http://schemas.openxmlformats.org/officeDocument/2006/relationships/image" Target="../media/image41.jpg"/><Relationship Id="rId4" Type="http://schemas.openxmlformats.org/officeDocument/2006/relationships/image" Target="../media/image35.jpe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2800" smtClean="0">
                <a:solidFill>
                  <a:srgbClr val="002060"/>
                </a:solidFill>
                <a:latin typeface="Helvetica-Bold"/>
              </a:rPr>
              <a:t>The Malware Schism:</a:t>
            </a:r>
            <a:br>
              <a:rPr lang="en-US" sz="2800" smtClean="0">
                <a:solidFill>
                  <a:srgbClr val="002060"/>
                </a:solidFill>
                <a:latin typeface="Helvetica-Bold"/>
              </a:rPr>
            </a:br>
            <a:r>
              <a:rPr lang="en-US" sz="2200" smtClean="0">
                <a:solidFill>
                  <a:srgbClr val="002060"/>
                </a:solidFill>
                <a:latin typeface="Helvetica-Bold"/>
              </a:rPr>
              <a:t>Inferring Malware Types From Network Traffic</a:t>
            </a:r>
            <a:endParaRPr lang="en-GB" sz="22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9144000" cy="476250"/>
          </a:xfrm>
          <a:solidFill>
            <a:schemeClr val="tx2">
              <a:lumMod val="95000"/>
              <a:lumOff val="5000"/>
            </a:schemeClr>
          </a:solidFill>
        </p:spPr>
        <p:txBody>
          <a:bodyPr/>
          <a:lstStyle/>
          <a:p>
            <a:pPr algn="just">
              <a:defRPr/>
            </a:pPr>
            <a:r>
              <a:rPr lang="en-US" dirty="0" smtClean="0">
                <a:solidFill>
                  <a:schemeClr val="bg2"/>
                </a:solidFill>
              </a:rPr>
              <a:t>Aristeidis Athanasiou                	 	  The Malware Schism                      	15 September 2015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671763"/>
            <a:ext cx="8496300" cy="3494087"/>
          </a:xfrm>
        </p:spPr>
        <p:txBody>
          <a:bodyPr/>
          <a:lstStyle/>
          <a:p>
            <a:pPr algn="ctr" eaLnBrk="1" hangingPunct="1"/>
            <a:endParaRPr lang="en-US" smtClean="0">
              <a:latin typeface="Helvetica" panose="020B0604020202020204" pitchFamily="34" charset="0"/>
            </a:endParaRPr>
          </a:p>
          <a:p>
            <a:pPr algn="ctr" eaLnBrk="1" hangingPunct="1"/>
            <a:r>
              <a:rPr lang="en-US" sz="2400" smtClean="0">
                <a:latin typeface="Helvetica" panose="020B0604020202020204" pitchFamily="34" charset="0"/>
              </a:rPr>
              <a:t>Aristeidis Athanasiou</a:t>
            </a:r>
          </a:p>
          <a:p>
            <a:pPr algn="ctr" eaLnBrk="1" hangingPunct="1"/>
            <a:endParaRPr lang="en-US" sz="2400" smtClean="0">
              <a:latin typeface="Helvetica" panose="020B0604020202020204" pitchFamily="34" charset="0"/>
            </a:endParaRPr>
          </a:p>
          <a:p>
            <a:pPr algn="ctr" eaLnBrk="1" hangingPunct="1">
              <a:spcBef>
                <a:spcPts val="375"/>
              </a:spcBef>
            </a:pPr>
            <a:r>
              <a:rPr lang="en-US" sz="2000" smtClean="0">
                <a:latin typeface="Helvetica" panose="020B0604020202020204" pitchFamily="34" charset="0"/>
              </a:rPr>
              <a:t>Supervisor: Gianluca Stringhini </a:t>
            </a:r>
          </a:p>
          <a:p>
            <a:pPr algn="ctr" eaLnBrk="1" hangingPunct="1"/>
            <a:endParaRPr lang="en-US" sz="2400" smtClean="0">
              <a:latin typeface="Helvetica" panose="020B0604020202020204" pitchFamily="34" charset="0"/>
            </a:endParaRPr>
          </a:p>
          <a:p>
            <a:pPr algn="ctr" eaLnBrk="1" hangingPunct="1"/>
            <a:endParaRPr lang="en-US" sz="2400" smtClean="0">
              <a:latin typeface="Helvetica" panose="020B0604020202020204" pitchFamily="34" charset="0"/>
            </a:endParaRPr>
          </a:p>
          <a:p>
            <a:pPr algn="ctr" eaLnBrk="1" hangingPunct="1"/>
            <a:r>
              <a:rPr lang="en-US" sz="2000" smtClean="0">
                <a:latin typeface="Helvetica" panose="020B0604020202020204" pitchFamily="34" charset="0"/>
              </a:rPr>
              <a:t>September 15, 2015</a:t>
            </a:r>
            <a:endParaRPr lang="en-GB" sz="2000" smtClean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9388" y="908050"/>
            <a:ext cx="8785225" cy="10810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Spreading mechanism classifier</a:t>
            </a:r>
          </a:p>
        </p:txBody>
      </p:sp>
      <p:pic>
        <p:nvPicPr>
          <p:cNvPr id="28675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381750"/>
            <a:ext cx="916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4" y="2397620"/>
            <a:ext cx="3603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4" y="2750366"/>
            <a:ext cx="3476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33" y="3128834"/>
            <a:ext cx="3413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07227"/>
              </p:ext>
            </p:extLst>
          </p:nvPr>
        </p:nvGraphicFramePr>
        <p:xfrm>
          <a:off x="2051720" y="1720849"/>
          <a:ext cx="5383212" cy="2238817"/>
        </p:xfrm>
        <a:graphic>
          <a:graphicData uri="http://schemas.openxmlformats.org/drawingml/2006/table">
            <a:tbl>
              <a:tblPr firstRow="1" bandRow="1"/>
              <a:tblGrid>
                <a:gridCol w="881926"/>
                <a:gridCol w="854674"/>
                <a:gridCol w="931472"/>
                <a:gridCol w="644103"/>
                <a:gridCol w="961199"/>
                <a:gridCol w="475645"/>
                <a:gridCol w="634193"/>
              </a:tblGrid>
              <a:tr h="6052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TP Rate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 Rate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F-Measure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ROC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</a:tr>
              <a:tr h="4035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0.957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0.029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0.924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0.957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Virus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</a:tr>
              <a:tr h="410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0.862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0.012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0.875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0.862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0.868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Worm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</a:tr>
              <a:tr h="410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0.961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0.048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Trojan</a:t>
                      </a: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</a:tr>
              <a:tr h="410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0.951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21810"/>
              </p:ext>
            </p:extLst>
          </p:nvPr>
        </p:nvGraphicFramePr>
        <p:xfrm>
          <a:off x="2035987" y="4452938"/>
          <a:ext cx="5388836" cy="1263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7209"/>
                <a:gridCol w="1347209"/>
                <a:gridCol w="1347209"/>
                <a:gridCol w="1347209"/>
              </a:tblGrid>
              <a:tr h="3158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Virus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Worm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Trojan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58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1848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Virus</a:t>
                      </a:r>
                      <a:endParaRPr lang="en-US" sz="1400" b="1" dirty="0"/>
                    </a:p>
                  </a:txBody>
                  <a:tcPr/>
                </a:tc>
              </a:tr>
              <a:tr h="3158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561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Worm</a:t>
                      </a:r>
                      <a:endParaRPr lang="en-US" sz="1400" b="1" dirty="0"/>
                    </a:p>
                  </a:txBody>
                  <a:tcPr/>
                </a:tc>
              </a:tr>
              <a:tr h="3158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4436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Trojan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61" y="4452938"/>
            <a:ext cx="3603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797641"/>
            <a:ext cx="3476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85" y="5153241"/>
            <a:ext cx="3413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9388" y="908050"/>
            <a:ext cx="8785225" cy="10810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Behaviour and purpose-based classifier</a:t>
            </a:r>
          </a:p>
        </p:txBody>
      </p:sp>
      <p:pic>
        <p:nvPicPr>
          <p:cNvPr id="28675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381750"/>
            <a:ext cx="916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73566"/>
              </p:ext>
            </p:extLst>
          </p:nvPr>
        </p:nvGraphicFramePr>
        <p:xfrm>
          <a:off x="1475656" y="1628800"/>
          <a:ext cx="6120680" cy="4364705"/>
        </p:xfrm>
        <a:graphic>
          <a:graphicData uri="http://schemas.openxmlformats.org/drawingml/2006/table">
            <a:tbl>
              <a:tblPr firstRow="1" bandRow="1"/>
              <a:tblGrid>
                <a:gridCol w="1002745"/>
                <a:gridCol w="971759"/>
                <a:gridCol w="1059077"/>
                <a:gridCol w="732342"/>
                <a:gridCol w="1092878"/>
                <a:gridCol w="540806"/>
                <a:gridCol w="721073"/>
              </a:tblGrid>
              <a:tr h="619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TP Rate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 Rate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F-Measure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ROC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</a:tr>
              <a:tr h="413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0.959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0.072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Adware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</a:tr>
              <a:tr h="413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P2P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Bot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</a:tr>
              <a:tr h="413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0.719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0.004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Clicker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</a:tr>
              <a:tr h="413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0.835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0.048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Dropper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</a:tr>
              <a:tr h="413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0.734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0.002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Flooder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</a:tr>
              <a:tr h="4198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0.742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0.002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Coin Miner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</a:tr>
              <a:tr h="4198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0.927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0.009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Ransom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</a:tr>
              <a:tr h="4198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Spammer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</a:tr>
              <a:tr h="4198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0.914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0.005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76872"/>
            <a:ext cx="432048" cy="28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605" y="2587381"/>
            <a:ext cx="506384" cy="36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605" y="4869160"/>
            <a:ext cx="447675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98" y="5176341"/>
            <a:ext cx="362286" cy="39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710" y="4387558"/>
            <a:ext cx="511724" cy="35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98" y="3993879"/>
            <a:ext cx="280384" cy="36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100" y="3589565"/>
            <a:ext cx="383124" cy="35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711" y="3076290"/>
            <a:ext cx="511724" cy="5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3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9388" y="908050"/>
            <a:ext cx="8785225" cy="10810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Behaviour and purpose-based classifier </a:t>
            </a:r>
          </a:p>
        </p:txBody>
      </p:sp>
      <p:pic>
        <p:nvPicPr>
          <p:cNvPr id="28675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381750"/>
            <a:ext cx="916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21474"/>
              </p:ext>
            </p:extLst>
          </p:nvPr>
        </p:nvGraphicFramePr>
        <p:xfrm>
          <a:off x="1403648" y="1700808"/>
          <a:ext cx="6552729" cy="4157241"/>
        </p:xfrm>
        <a:graphic>
          <a:graphicData uri="http://schemas.openxmlformats.org/drawingml/2006/table">
            <a:tbl>
              <a:tblPr firstRow="1" bandRow="1"/>
              <a:tblGrid>
                <a:gridCol w="576066"/>
                <a:gridCol w="720080"/>
                <a:gridCol w="648072"/>
                <a:gridCol w="720080"/>
                <a:gridCol w="720080"/>
                <a:gridCol w="936104"/>
                <a:gridCol w="720080"/>
                <a:gridCol w="720080"/>
                <a:gridCol w="792087"/>
              </a:tblGrid>
              <a:tr h="6530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Adware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P2P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Bot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Clicker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Dropper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Flooder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Coin Miner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Ransom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Spammer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</a:p>
                  </a:txBody>
                  <a:tcPr marL="9527" marR="9527" marT="95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DD2"/>
                    </a:solidFill>
                  </a:tcPr>
                </a:tc>
              </a:tr>
              <a:tr h="435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1966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Adware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</a:tr>
              <a:tr h="435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P2P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Bot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</a:tr>
              <a:tr h="435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Clicker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</a:tr>
              <a:tr h="435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781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Dropper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</a:tr>
              <a:tr h="4353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Flooder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EE"/>
                    </a:solidFill>
                  </a:tcPr>
                </a:tc>
              </a:tr>
              <a:tr h="442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Coin Miner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DEE"/>
                    </a:solidFill>
                  </a:tcPr>
                </a:tc>
              </a:tr>
              <a:tr h="442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532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Ransom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</a:tr>
              <a:tr h="442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Spammer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7" marR="9527" marT="952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7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03" y="2481890"/>
            <a:ext cx="432048" cy="28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805" y="2816707"/>
            <a:ext cx="506384" cy="36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70" y="5005846"/>
            <a:ext cx="447675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63" y="5313027"/>
            <a:ext cx="362286" cy="39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5" y="4524244"/>
            <a:ext cx="511724" cy="35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63" y="4130565"/>
            <a:ext cx="280384" cy="36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65" y="3726251"/>
            <a:ext cx="383124" cy="35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12976"/>
            <a:ext cx="511724" cy="5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9388" y="908050"/>
            <a:ext cx="8785225" cy="10810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References</a:t>
            </a:r>
          </a:p>
        </p:txBody>
      </p:sp>
      <p:pic>
        <p:nvPicPr>
          <p:cNvPr id="28675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381750"/>
            <a:ext cx="916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526" y="1700808"/>
            <a:ext cx="81369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1) Number of the Month: 70K per Day, Eugene Kaspersky,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https://eugene.kaspersky.com/2011/10/28/number-of-the-month-70k-per-day/</a:t>
            </a:r>
          </a:p>
          <a:p>
            <a:endParaRPr lang="en-US" sz="1400" dirty="0"/>
          </a:p>
          <a:p>
            <a:r>
              <a:rPr lang="en-US" sz="1400" dirty="0" smtClean="0"/>
              <a:t>2) McAfee: Close To 100K New Malware Samples Per Day In Q2,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http://www.darkreading.com/attacks-breaches/mcafee-close-to-100k-new-  malware-samples-per-day-in-q2/d/d-id/1138321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/>
              <a:t>3)</a:t>
            </a:r>
            <a:r>
              <a:rPr lang="en-US" sz="1400" b="1" dirty="0" smtClean="0"/>
              <a:t> </a:t>
            </a:r>
            <a:r>
              <a:rPr lang="en-US" sz="1400" dirty="0" smtClean="0"/>
              <a:t>Malware still generated at a rate of 160,000 new samples a day in Q2 2014, Luis </a:t>
            </a:r>
            <a:r>
              <a:rPr lang="en-US" sz="1400" dirty="0" err="1" smtClean="0"/>
              <a:t>Corrons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70C0"/>
                </a:solidFill>
              </a:rPr>
              <a:t>http://www.pandasecurity.com/mediacenter/press-releases/malware-still-generated-rate-160000-new-samples-day-q2-2014/</a:t>
            </a:r>
          </a:p>
          <a:p>
            <a:endParaRPr lang="en-US" sz="1400" dirty="0" smtClean="0">
              <a:solidFill>
                <a:srgbClr val="0070C0"/>
              </a:solidFill>
            </a:endParaRPr>
          </a:p>
          <a:p>
            <a:r>
              <a:rPr lang="en-US" sz="1400" dirty="0" smtClean="0"/>
              <a:t>4) Panda Security detects over 225,000 new malware strains per day in the first quarter of the year, Marta Lopez,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http://www.pandasecurity.com/mediacenter/press-releases/panda-security-detects-over-225000-new-malware-strains-per-day-in-the-first-quarter-of-the-year/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Overview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>
          <a:xfrm>
            <a:off x="323850" y="1989138"/>
            <a:ext cx="8496300" cy="4176712"/>
          </a:xfrm>
        </p:spPr>
        <p:txBody>
          <a:bodyPr/>
          <a:lstStyle/>
          <a:p>
            <a:endParaRPr lang="en-US" sz="1600" smtClean="0"/>
          </a:p>
          <a:p>
            <a:r>
              <a:rPr lang="en-US" sz="2000" smtClean="0"/>
              <a:t>          The problem with existing malware taxonomies.</a:t>
            </a:r>
          </a:p>
          <a:p>
            <a:endParaRPr lang="en-US" sz="2000" smtClean="0"/>
          </a:p>
          <a:p>
            <a:r>
              <a:rPr lang="en-US" sz="2000" smtClean="0"/>
              <a:t>          Our approach in segregating the different malware types.</a:t>
            </a:r>
          </a:p>
          <a:p>
            <a:pPr>
              <a:spcAft>
                <a:spcPts val="200"/>
              </a:spcAft>
            </a:pPr>
            <a:r>
              <a:rPr lang="en-US" sz="1600" smtClean="0"/>
              <a:t>                   Spreading mechanism and self-containment taxonomy.</a:t>
            </a:r>
          </a:p>
          <a:p>
            <a:pPr>
              <a:spcBef>
                <a:spcPts val="1200"/>
              </a:spcBef>
            </a:pPr>
            <a:r>
              <a:rPr lang="en-US" sz="1600" smtClean="0"/>
              <a:t>                   Behaviour and Purpose-based Listing</a:t>
            </a:r>
          </a:p>
          <a:p>
            <a:endParaRPr lang="en-US" sz="1600" smtClean="0"/>
          </a:p>
          <a:p>
            <a:r>
              <a:rPr lang="en-US" sz="1600" smtClean="0"/>
              <a:t>             </a:t>
            </a:r>
            <a:r>
              <a:rPr lang="en-US" sz="2000" smtClean="0"/>
              <a:t>System Overview</a:t>
            </a:r>
            <a:endParaRPr lang="en-US" sz="1600" smtClean="0"/>
          </a:p>
          <a:p>
            <a:r>
              <a:rPr lang="en-US" sz="1600" smtClean="0"/>
              <a:t>                  Spreading Mechanism Classifier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600" smtClean="0"/>
              <a:t>                  Behaviour and Purpose-based Classifier</a:t>
            </a:r>
          </a:p>
          <a:p>
            <a:pPr>
              <a:spcBef>
                <a:spcPts val="1800"/>
              </a:spcBef>
            </a:pPr>
            <a:r>
              <a:rPr lang="en-US" sz="1600" smtClean="0"/>
              <a:t>              </a:t>
            </a:r>
            <a:r>
              <a:rPr lang="en-US" sz="2000" smtClean="0"/>
              <a:t>Conclusion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9144000" cy="476250"/>
          </a:xfrm>
          <a:solidFill>
            <a:schemeClr val="tx2">
              <a:lumMod val="95000"/>
              <a:lumOff val="5000"/>
            </a:schemeClr>
          </a:solidFill>
        </p:spPr>
        <p:txBody>
          <a:bodyPr/>
          <a:lstStyle/>
          <a:p>
            <a:pPr algn="just">
              <a:defRPr/>
            </a:pPr>
            <a:r>
              <a:rPr lang="en-US" dirty="0" smtClean="0">
                <a:solidFill>
                  <a:schemeClr val="bg2"/>
                </a:solidFill>
              </a:rPr>
              <a:t>Aristeidis Athanasiou                	 	  The Malware Schism                      	15 September 2015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741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91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749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4159250"/>
            <a:ext cx="6588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4737100"/>
            <a:ext cx="30321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5089525"/>
            <a:ext cx="30321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3390900"/>
            <a:ext cx="3032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760788"/>
            <a:ext cx="30321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5457825"/>
            <a:ext cx="65881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081088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002060"/>
                </a:solidFill>
              </a:rPr>
              <a:t>The problem with existing malware taxonomies</a:t>
            </a:r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EB2DAA8-ECE9-4C85-8E97-17E87ED14211}" type="slidenum">
              <a:rPr lang="en-US" sz="1400" smtClean="0"/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sz="1400" smtClean="0"/>
          </a:p>
        </p:txBody>
      </p:sp>
      <p:sp>
        <p:nvSpPr>
          <p:cNvPr id="19460" name="TextBox 8"/>
          <p:cNvSpPr txBox="1">
            <a:spLocks noChangeArrowheads="1"/>
          </p:cNvSpPr>
          <p:nvPr/>
        </p:nvSpPr>
        <p:spPr bwMode="auto">
          <a:xfrm>
            <a:off x="0" y="6011863"/>
            <a:ext cx="300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http://old-blog.aegislab.com</a:t>
            </a:r>
          </a:p>
        </p:txBody>
      </p:sp>
      <p:pic>
        <p:nvPicPr>
          <p:cNvPr id="1946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074863"/>
            <a:ext cx="626427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381750"/>
            <a:ext cx="916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081088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002060"/>
                </a:solidFill>
              </a:rPr>
              <a:t>The problem with existing malware taxonomies</a:t>
            </a:r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C229C2A-A1D2-4D1B-BA28-CBB94D82A0E5}" type="slidenum">
              <a:rPr lang="en-US" sz="1400" smtClean="0"/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sz="1400" smtClean="0"/>
          </a:p>
        </p:txBody>
      </p:sp>
      <p:sp>
        <p:nvSpPr>
          <p:cNvPr id="20484" name="TextBox 8"/>
          <p:cNvSpPr txBox="1">
            <a:spLocks noChangeArrowheads="1"/>
          </p:cNvSpPr>
          <p:nvPr/>
        </p:nvSpPr>
        <p:spPr bwMode="auto">
          <a:xfrm>
            <a:off x="0" y="6011863"/>
            <a:ext cx="274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http://antivirus.baidu.com</a:t>
            </a:r>
          </a:p>
        </p:txBody>
      </p:sp>
      <p:pic>
        <p:nvPicPr>
          <p:cNvPr id="20485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01838"/>
            <a:ext cx="6911975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381750"/>
            <a:ext cx="916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081088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002060"/>
                </a:solidFill>
              </a:rPr>
              <a:t>The problem with existing malware taxonomies</a:t>
            </a:r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658675B-B037-4A37-AECB-F64365059EDE}" type="slidenum">
              <a:rPr lang="en-US" sz="1400" smtClean="0"/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sz="1400" smtClean="0"/>
          </a:p>
        </p:txBody>
      </p:sp>
      <p:sp>
        <p:nvSpPr>
          <p:cNvPr id="21508" name="TextBox 8"/>
          <p:cNvSpPr txBox="1">
            <a:spLocks noChangeArrowheads="1"/>
          </p:cNvSpPr>
          <p:nvPr/>
        </p:nvSpPr>
        <p:spPr bwMode="auto">
          <a:xfrm>
            <a:off x="0" y="6011863"/>
            <a:ext cx="3297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http://www.pandasecurity.com/</a:t>
            </a:r>
          </a:p>
        </p:txBody>
      </p:sp>
      <p:pic>
        <p:nvPicPr>
          <p:cNvPr id="2150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2033588"/>
            <a:ext cx="6892925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381750"/>
            <a:ext cx="916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081088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002060"/>
                </a:solidFill>
              </a:rPr>
              <a:t>Different Malware Types</a:t>
            </a:r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1F093B7-D3ED-4336-AE97-58D073193B88}" type="slidenum">
              <a:rPr lang="en-US" sz="1400" smtClean="0"/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sz="1400" smtClean="0"/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652588"/>
            <a:ext cx="1855787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067050"/>
            <a:ext cx="138906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1527175"/>
            <a:ext cx="138112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1412875"/>
            <a:ext cx="14652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3200400"/>
            <a:ext cx="1800225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1498600"/>
            <a:ext cx="15367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4722812"/>
            <a:ext cx="19558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7063"/>
            <a:ext cx="191135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1" y="4806156"/>
            <a:ext cx="2690812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579563"/>
            <a:ext cx="9509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4518567"/>
            <a:ext cx="15001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206750"/>
            <a:ext cx="131445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09850" y="2787650"/>
            <a:ext cx="966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Flooder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084263" y="2846388"/>
            <a:ext cx="966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Adware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052513" y="4449763"/>
            <a:ext cx="1081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Spyware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767013" y="435133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Virus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113094" y="55689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Rootkit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89400" y="2846388"/>
            <a:ext cx="795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Worm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499100" y="2982913"/>
            <a:ext cx="1184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Spammer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997700" y="3055938"/>
            <a:ext cx="1471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Trojan horse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732338" y="4419600"/>
            <a:ext cx="531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Bot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221831" y="5997576"/>
            <a:ext cx="1287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Scareware</a:t>
            </a:r>
            <a:endParaRPr lang="en-US" dirty="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364413" y="5883275"/>
            <a:ext cx="1017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Dropper</a:t>
            </a:r>
          </a:p>
        </p:txBody>
      </p:sp>
      <p:pic>
        <p:nvPicPr>
          <p:cNvPr id="22555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381750"/>
            <a:ext cx="916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70" y="4586455"/>
            <a:ext cx="1452562" cy="1452562"/>
          </a:xfrm>
          <a:prstGeom prst="rect">
            <a:avLst/>
          </a:prstGeom>
        </p:spPr>
      </p:pic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643959" y="5898523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Clicker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0810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2060"/>
                </a:solidFill>
              </a:rPr>
              <a:t>Different Malware Types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FE42EA2-B62E-4646-A5C4-A7C457BD04C9}" type="slidenum">
              <a:rPr lang="en-US" sz="1400" smtClean="0"/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sz="14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31" y="2693772"/>
            <a:ext cx="8397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68" y="3579143"/>
            <a:ext cx="97313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80928"/>
            <a:ext cx="893763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78" y="2577728"/>
            <a:ext cx="10033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50" y="3602465"/>
            <a:ext cx="904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16" y="2877922"/>
            <a:ext cx="6778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88" y="4397881"/>
            <a:ext cx="8953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25" y="3685014"/>
            <a:ext cx="7413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02" y="4405407"/>
            <a:ext cx="16160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56" y="3159632"/>
            <a:ext cx="498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082" y="4275559"/>
            <a:ext cx="7413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717" y="3827969"/>
            <a:ext cx="5667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9388" y="1744663"/>
            <a:ext cx="8936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Spreading Mechanism                                                          </a:t>
            </a:r>
            <a:r>
              <a:rPr lang="en-US" b="1" dirty="0" smtClean="0"/>
              <a:t> </a:t>
            </a:r>
            <a:r>
              <a:rPr lang="en-US" b="1" dirty="0"/>
              <a:t>Behaviour and Purpose</a:t>
            </a:r>
          </a:p>
        </p:txBody>
      </p:sp>
      <p:pic>
        <p:nvPicPr>
          <p:cNvPr id="23569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381750"/>
            <a:ext cx="916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39" y="3338939"/>
            <a:ext cx="604043" cy="60404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051720" y="1989138"/>
            <a:ext cx="5112568" cy="360010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02 -0.0162 L 0.60642 -0.057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0" y="-20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25 -0.02963 L 0.44982 -0.0902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8" y="-303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0.34028 -0.1835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4" y="-919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12 -0.00139 L -0.35591 0.0958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486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139 L -0.52587 0.284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7" y="1428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58 -0.10672 L 0.57934 -0.1127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88" y="-30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8 -0.1007 L 0.28437 -0.042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291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14005 L 0.43038 -0.079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1" y="300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0.49705 0.2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00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0.28264 0.2574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1287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967 0.0689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344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3 0.00324 L 0.33246 0.0423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1" y="194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61163 0.2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73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79388" y="908050"/>
            <a:ext cx="8785225" cy="10810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Malware samples/day</a:t>
            </a:r>
          </a:p>
        </p:txBody>
      </p:sp>
      <p:pic>
        <p:nvPicPr>
          <p:cNvPr id="24579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381750"/>
            <a:ext cx="916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9388" y="3760788"/>
            <a:ext cx="7488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(2015) </a:t>
            </a:r>
            <a:r>
              <a:rPr lang="en-US" dirty="0"/>
              <a:t>Panda Security every day receives 225,000 malware samples.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9388" y="2997200"/>
            <a:ext cx="74882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/>
              <a:t>(2014) </a:t>
            </a:r>
            <a:r>
              <a:rPr lang="en-US"/>
              <a:t>Panda Security received an average of 160,000 malware samples per day.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79388" y="2505075"/>
            <a:ext cx="7488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/>
              <a:t>(2012) </a:t>
            </a:r>
            <a:r>
              <a:rPr lang="en-US" dirty="0"/>
              <a:t>McAfee reported receiving 100,000 malware samples/day. 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79388" y="2022475"/>
            <a:ext cx="7488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/>
              <a:t>(2011) </a:t>
            </a:r>
            <a:r>
              <a:rPr lang="en-US"/>
              <a:t>Kaspersky received 70,000 malware samples each day.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388" y="4584700"/>
            <a:ext cx="8640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/>
              <a:t>We expect the number of samples received by AV vendors to keep increasing.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79388" y="908050"/>
            <a:ext cx="8785225" cy="10810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Data collection and ground truth establishment</a:t>
            </a:r>
          </a:p>
        </p:txBody>
      </p:sp>
      <p:pic>
        <p:nvPicPr>
          <p:cNvPr id="26627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381750"/>
            <a:ext cx="9163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1957442"/>
            <a:ext cx="51126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000" b="1" dirty="0"/>
              <a:t>1. </a:t>
            </a:r>
            <a:r>
              <a:rPr lang="en-US" sz="2000" dirty="0"/>
              <a:t>Over </a:t>
            </a:r>
            <a:r>
              <a:rPr lang="en-US" sz="2000" dirty="0" smtClean="0"/>
              <a:t>15,000 malware </a:t>
            </a:r>
            <a:r>
              <a:rPr lang="en-US" sz="2000" dirty="0" err="1" smtClean="0"/>
              <a:t>pcaps</a:t>
            </a:r>
            <a:r>
              <a:rPr lang="en-US" sz="2000" dirty="0" smtClean="0"/>
              <a:t> downloaded </a:t>
            </a:r>
            <a:r>
              <a:rPr lang="en-US" sz="2000" dirty="0"/>
              <a:t>from Georgia Institute of Technology</a:t>
            </a:r>
            <a:r>
              <a:rPr lang="en-US" sz="2000" baseline="30000" dirty="0"/>
              <a:t>1</a:t>
            </a:r>
            <a:r>
              <a:rPr lang="en-US" sz="2000" dirty="0"/>
              <a:t>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1524" y="2814683"/>
            <a:ext cx="66960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000" b="1" dirty="0" smtClean="0"/>
              <a:t> 2</a:t>
            </a:r>
            <a:r>
              <a:rPr lang="en-US" sz="2000" b="1" dirty="0"/>
              <a:t>. </a:t>
            </a:r>
            <a:r>
              <a:rPr lang="en-US" sz="2000" dirty="0"/>
              <a:t>Labels retrieved from Eset </a:t>
            </a:r>
            <a:r>
              <a:rPr lang="en-US" sz="2000" dirty="0" smtClean="0"/>
              <a:t>by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querying Virus Total.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3160" y="3615123"/>
            <a:ext cx="40087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000" b="1" dirty="0"/>
              <a:t>3. </a:t>
            </a:r>
            <a:r>
              <a:rPr lang="en-US" sz="2000" dirty="0"/>
              <a:t>Grouping samples based on   their spreading </a:t>
            </a:r>
            <a:r>
              <a:rPr lang="en-US" sz="2000" dirty="0" smtClean="0"/>
              <a:t>mechanism as well as purpose and behaviour.</a:t>
            </a:r>
            <a:endParaRPr lang="en-US" sz="2000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3160" y="4815265"/>
            <a:ext cx="63357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000" b="1" dirty="0"/>
              <a:t>4. </a:t>
            </a:r>
            <a:r>
              <a:rPr lang="en-US" sz="2000" dirty="0"/>
              <a:t>Devising features.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73160" y="5402012"/>
            <a:ext cx="6335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b="1" dirty="0"/>
              <a:t>5. </a:t>
            </a:r>
            <a:r>
              <a:rPr lang="en-US" sz="2000" dirty="0"/>
              <a:t>Machine learning.</a:t>
            </a:r>
          </a:p>
        </p:txBody>
      </p:sp>
      <p:sp>
        <p:nvSpPr>
          <p:cNvPr id="26640" name="TextBox 55"/>
          <p:cNvSpPr txBox="1">
            <a:spLocks noChangeArrowheads="1"/>
          </p:cNvSpPr>
          <p:nvPr/>
        </p:nvSpPr>
        <p:spPr bwMode="auto">
          <a:xfrm>
            <a:off x="-19050" y="6026150"/>
            <a:ext cx="3960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aseline="30000" dirty="0"/>
              <a:t>1</a:t>
            </a:r>
            <a:r>
              <a:rPr lang="en-US" dirty="0"/>
              <a:t>http://panda.gtisc.gatech.edu/</a:t>
            </a:r>
            <a:r>
              <a:rPr lang="en-US" dirty="0" err="1"/>
              <a:t>malrec</a:t>
            </a:r>
            <a:r>
              <a:rPr lang="en-US" dirty="0"/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97856"/>
            <a:ext cx="782637" cy="782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08" y="2844649"/>
            <a:ext cx="1124365" cy="949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378" y="3051815"/>
            <a:ext cx="1357581" cy="539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6" y="4487002"/>
            <a:ext cx="1129729" cy="8329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4" y="4778295"/>
            <a:ext cx="1048555" cy="3053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83" y="4671469"/>
            <a:ext cx="514430" cy="514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431" y="5185899"/>
            <a:ext cx="928713" cy="928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1" grpId="0"/>
      <p:bldP spid="34" grpId="0"/>
      <p:bldP spid="35" grpId="0"/>
      <p:bldP spid="26640" grpId="0"/>
    </p:bldLst>
  </p:timing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5964</TotalTime>
  <Words>605</Words>
  <Application>Microsoft Office PowerPoint</Application>
  <PresentationFormat>On-screen Show (4:3)</PresentationFormat>
  <Paragraphs>307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Helvetica-Bold</vt:lpstr>
      <vt:lpstr>Custom Design</vt:lpstr>
      <vt:lpstr>The Malware Schism: Inferring Malware Types From Network Traffic</vt:lpstr>
      <vt:lpstr>Overview</vt:lpstr>
      <vt:lpstr>The problem with existing malware taxonomies</vt:lpstr>
      <vt:lpstr>The problem with existing malware taxonomies</vt:lpstr>
      <vt:lpstr>The problem with existing malware taxonomies</vt:lpstr>
      <vt:lpstr>Different Malware Types</vt:lpstr>
      <vt:lpstr>Different Malware Types</vt:lpstr>
      <vt:lpstr>Malware samples/day</vt:lpstr>
      <vt:lpstr>Data collection and ground truth establishment</vt:lpstr>
      <vt:lpstr>Spreading mechanism classifier</vt:lpstr>
      <vt:lpstr>Behaviour and purpose-based classifier</vt:lpstr>
      <vt:lpstr>Behaviour and purpose-based classifier </vt:lpstr>
      <vt:lpstr>References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Aris</cp:lastModifiedBy>
  <cp:revision>103</cp:revision>
  <dcterms:created xsi:type="dcterms:W3CDTF">2005-07-13T12:26:50Z</dcterms:created>
  <dcterms:modified xsi:type="dcterms:W3CDTF">2015-09-14T20:19:24Z</dcterms:modified>
</cp:coreProperties>
</file>