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B41E-6AB0-48FC-B3C0-048A64C4793C}" type="datetimeFigureOut">
              <a:rPr lang="id-ID" smtClean="0"/>
              <a:t>03/09/2017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3FB62-C811-495E-B9AD-05BB133AFEE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7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973-6479-434A-A9C9-CD5D351693C7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FCBF-A029-4E6C-A821-05C63B6AB455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3FDE-CD5A-45BD-A782-A1275D42E8EA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2483-CB4A-4475-A561-6506FA2EE4AA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5018-E034-4A48-8465-AEB2763C27E6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CA-DDE0-45E5-B9F0-D80B3378137F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0319-18AE-426A-9F3A-70FB050EB4FD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3F77-6D50-46FA-AFD2-BCDC2389427D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BC67-1AF7-4A79-AA22-B84F2555932F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0D17-0AB3-4957-8CE0-9C3F1C74BDD3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B0DF-C8C8-4D77-882D-8517DF05FD4B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70643E-7540-4C03-9C4F-EFFB117D53F0}" type="datetime1">
              <a:rPr lang="en-US" smtClean="0"/>
              <a:t>9/3/2017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Divide &amp; Conquer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Design Analysis Algorithm</a:t>
            </a:r>
          </a:p>
          <a:p>
            <a:r>
              <a:rPr lang="id-ID" dirty="0" smtClean="0"/>
              <a:t>S1 Teknik Informatika STIKOM PGRI Banyuwangi</a:t>
            </a:r>
          </a:p>
          <a:p>
            <a:r>
              <a:rPr lang="id-ID" smtClean="0"/>
              <a:t>Dosen Pengampu: </a:t>
            </a:r>
            <a:r>
              <a:rPr lang="id-ID" b="1" smtClean="0"/>
              <a:t>Khoirul Umam, M.Kom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409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Penyelesaian dengan Merge Sort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216" y="777675"/>
            <a:ext cx="6700244" cy="52931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Quick Sort</a:t>
            </a:r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30305" y="763211"/>
            <a:ext cx="7837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Quicksort(A[l..r])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//Urutkan subarray A dengan quicksort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Subarray A dengan (r-l+1)buah elemen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Subarray A dengan elemen-elemen yang telah diurutkan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 &lt; r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Partition(A[l..r])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Quicksort(A[l..s-1])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Quicksort(A[s+1..r])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9738" y="2224578"/>
            <a:ext cx="3029803" cy="1163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280478" y="338767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10" name="Elbow Connector 9"/>
          <p:cNvCxnSpPr>
            <a:stCxn id="9" idx="1"/>
            <a:endCxn id="8" idx="3"/>
          </p:cNvCxnSpPr>
          <p:nvPr/>
        </p:nvCxnSpPr>
        <p:spPr>
          <a:xfrm rot="10800000">
            <a:off x="7069542" y="2806127"/>
            <a:ext cx="2210937" cy="76621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Partition dalam Quick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30305" y="763211"/>
            <a:ext cx="82076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Partition(A[l..r])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//Partisi subarray dengan menggunakan elemen pertamanya sbg pivot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Subarray A dengan (r-l+1)buah elemen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Partisi subarray A dengan mengembalikan posisi split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A[l]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 l; j  r+1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i+1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A[i] ≥ p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j-1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A[j] ≤ p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swap(A[i],A[j])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≥ j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swap(A[i],A[j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// membatalkan swap terakhir ketika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≥ j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swap(A[l],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id-ID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94328" y="2975211"/>
            <a:ext cx="3821373" cy="5459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594376" y="28407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7" idx="1"/>
            <a:endCxn id="6" idx="3"/>
          </p:cNvCxnSpPr>
          <p:nvPr/>
        </p:nvCxnSpPr>
        <p:spPr>
          <a:xfrm rot="10800000" flipV="1">
            <a:off x="7915702" y="3025367"/>
            <a:ext cx="1678675" cy="2227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Quick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7630"/>
            <a:ext cx="3192844" cy="6148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16" y="1916421"/>
            <a:ext cx="4195568" cy="29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Quick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2165695"/>
              </a:xfrm>
            </p:spPr>
            <p:txBody>
              <a:bodyPr/>
              <a:lstStyle/>
              <a:p>
                <a:r>
                  <a:rPr lang="id-ID" dirty="0" smtClean="0"/>
                  <a:t>Scanning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d-ID" dirty="0" smtClean="0"/>
                  <a:t> dan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pada basic operation Partition berhenti pada 2 kemungkinan: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 looping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id-ID" dirty="0" smtClean="0"/>
                  <a:t> + looping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=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kali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</a:t>
                </a:r>
                <a:r>
                  <a:rPr lang="id-ID" dirty="0" smtClean="0">
                    <a:sym typeface="Wingdings" panose="05000000000000000000" pitchFamily="2" charset="2"/>
                  </a:rPr>
                  <a:t></a:t>
                </a:r>
                <a:r>
                  <a:rPr lang="id-ID" dirty="0">
                    <a:sym typeface="Wingdings" panose="05000000000000000000" pitchFamily="2" charset="2"/>
                  </a:rPr>
                  <a:t> looping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id-ID" dirty="0"/>
                  <a:t> + looping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id-ID" dirty="0" smtClean="0"/>
                  <a:t> kali</a:t>
                </a:r>
              </a:p>
              <a:p>
                <a:pPr lvl="2"/>
                <a:r>
                  <a:rPr lang="id-ID" dirty="0" smtClean="0"/>
                  <a:t>Maksimum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d-ID" dirty="0" smtClean="0"/>
                  <a:t> persis berada di sebelah kiri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d-ID" dirty="0" smtClean="0"/>
              </a:p>
              <a:p>
                <a:r>
                  <a:rPr lang="id-ID" dirty="0" smtClean="0"/>
                  <a:t>Best-case: split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d-ID" dirty="0" smtClean="0"/>
                  <a:t> selalu berada tepat di tengah-tengah subarray</a:t>
                </a:r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2165695"/>
              </a:xfrm>
              <a:blipFill>
                <a:blip r:embed="rId2"/>
                <a:stretch>
                  <a:fillRect l="-667" b="-16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01214" y="3029803"/>
                <a:ext cx="4505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𝒃𝒆𝒔𝒕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14" y="3029803"/>
                <a:ext cx="4505208" cy="276999"/>
              </a:xfrm>
              <a:prstGeom prst="rect">
                <a:avLst/>
              </a:prstGeom>
              <a:blipFill>
                <a:blip r:embed="rId3"/>
                <a:stretch>
                  <a:fillRect l="-1894" t="-175556" r="-1624" b="-26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1214" y="3424428"/>
                <a:ext cx="1987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𝒃𝒆𝒔𝒕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d-ID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14" y="3424428"/>
                <a:ext cx="1987852" cy="276999"/>
              </a:xfrm>
              <a:prstGeom prst="rect">
                <a:avLst/>
              </a:prstGeom>
              <a:blipFill>
                <a:blip r:embed="rId4"/>
                <a:stretch>
                  <a:fillRect l="-2761" t="-4444" r="-2761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93374" y="337826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Coba buktikan dengan telescoping</a:t>
            </a:r>
            <a:endParaRPr lang="id-ID" dirty="0"/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7389066" y="3562927"/>
            <a:ext cx="1004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5"/>
          <p:cNvSpPr txBox="1">
            <a:spLocks/>
          </p:cNvSpPr>
          <p:nvPr/>
        </p:nvSpPr>
        <p:spPr>
          <a:xfrm>
            <a:off x="3869268" y="3839926"/>
            <a:ext cx="7315200" cy="1355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Worst-case: subarray sudah terurut secara ascending</a:t>
            </a:r>
          </a:p>
          <a:p>
            <a:pPr lvl="1"/>
            <a:r>
              <a:rPr lang="id-ID" dirty="0" smtClean="0"/>
              <a:t>Salah satu subarray kosong</a:t>
            </a:r>
          </a:p>
          <a:p>
            <a:pPr lvl="1"/>
            <a:r>
              <a:rPr lang="id-ID" dirty="0" smtClean="0"/>
              <a:t>Subarray yang lain hanya berkurang 1 elemen dari array asalnya</a:t>
            </a:r>
          </a:p>
          <a:p>
            <a:pPr lvl="1"/>
            <a:r>
              <a:rPr lang="id-ID" dirty="0" smtClean="0"/>
              <a:t>Subarray yang diproses terakhir hanya memiliki 2 elemen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37825" y="5333997"/>
                <a:ext cx="7706790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𝒘𝒐𝒓𝒔𝒕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d-ID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num>
                        <m:den>
                          <m:r>
                            <a:rPr lang="id-ID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id-ID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d-ID" b="1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id-ID" b="1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id-ID" b="1" i="1" smtClean="0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25" y="5333997"/>
                <a:ext cx="7706790" cy="535724"/>
              </a:xfrm>
              <a:prstGeom prst="rect">
                <a:avLst/>
              </a:prstGeom>
              <a:blipFill>
                <a:blip r:embed="rId5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0306" y="763211"/>
                <a:ext cx="8215952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BinarySearch(A[0..n-1],K)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//Implementasi binary search secara nonrekursif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//Input: Array A dengan n buah elemen yang sudah terurut dan data yang dicari K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//Output: Indeks dimana K ditemukan atau (-1) jika K tidak ditemukan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0; r  n-1</a:t>
                </a:r>
              </a:p>
              <a:p>
                <a:endParaRPr lang="id-ID" sz="1600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while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l ≤ r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do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m 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𝑙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id-ID" sz="1600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</m:e>
                            </m:d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= A[m] 	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	return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if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&lt; A[m] 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 m-1</a:t>
                </a:r>
              </a:p>
              <a:p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else 					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l  m+1</a:t>
                </a:r>
              </a:p>
              <a:p>
                <a:endParaRPr lang="id-ID" sz="1600" b="1" dirty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return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-1</a:t>
                </a:r>
                <a:endParaRPr lang="id-ID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06" y="763211"/>
                <a:ext cx="8215952" cy="4278094"/>
              </a:xfrm>
              <a:prstGeom prst="rect">
                <a:avLst/>
              </a:prstGeom>
              <a:blipFill>
                <a:blip r:embed="rId2"/>
                <a:stretch>
                  <a:fillRect l="-445" t="-427" r="-891" b="-85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107976" y="3698548"/>
            <a:ext cx="1542197" cy="3138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909369" y="277914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9" name="Elbow Connector 8"/>
          <p:cNvCxnSpPr>
            <a:stCxn id="8" idx="1"/>
            <a:endCxn id="7" idx="3"/>
          </p:cNvCxnSpPr>
          <p:nvPr/>
        </p:nvCxnSpPr>
        <p:spPr>
          <a:xfrm rot="10800000" flipV="1">
            <a:off x="5650173" y="2963813"/>
            <a:ext cx="1259196" cy="89168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Binary Search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48115"/>
            <a:ext cx="6981825" cy="195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9268" y="140571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Data yang dicari = </a:t>
            </a:r>
            <a:r>
              <a:rPr lang="id-ID" b="1" dirty="0" smtClean="0"/>
              <a:t>70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88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Binary Search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3121038"/>
          </a:xfrm>
        </p:spPr>
        <p:txBody>
          <a:bodyPr/>
          <a:lstStyle/>
          <a:p>
            <a:r>
              <a:rPr lang="id-ID" dirty="0" smtClean="0"/>
              <a:t>Tiap iterasi pencarian selalu berkurang setengah dari iterasi sebelumnya</a:t>
            </a:r>
          </a:p>
          <a:p>
            <a:pPr lvl="1"/>
            <a:r>
              <a:rPr lang="id-ID" dirty="0" smtClean="0"/>
              <a:t>Hanya dilakukan pada setengah bagian saja</a:t>
            </a:r>
          </a:p>
          <a:p>
            <a:pPr lvl="1"/>
            <a:r>
              <a:rPr lang="id-ID" dirty="0" smtClean="0"/>
              <a:t>Setengah bagian yang lain dieliminasi</a:t>
            </a:r>
          </a:p>
          <a:p>
            <a:r>
              <a:rPr lang="id-ID" dirty="0" smtClean="0"/>
              <a:t>Jika hanya terdapat 1 data, maka basic operation hanya dilakukan 1 kali</a:t>
            </a:r>
          </a:p>
          <a:p>
            <a:r>
              <a:rPr lang="id-ID" dirty="0" smtClean="0"/>
              <a:t>Worst-case</a:t>
            </a:r>
          </a:p>
          <a:p>
            <a:pPr lvl="1"/>
            <a:r>
              <a:rPr lang="id-ID" dirty="0" smtClean="0"/>
              <a:t>Data yang dicari tidak ada</a:t>
            </a:r>
          </a:p>
          <a:p>
            <a:pPr lvl="1"/>
            <a:r>
              <a:rPr lang="id-ID" dirty="0" smtClean="0"/>
              <a:t>Data yang dicari baru ditemukan ketika hanya tersisa 1 elemen saja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5053" y="4083730"/>
                <a:ext cx="5063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053" y="4083730"/>
                <a:ext cx="5063630" cy="276999"/>
              </a:xfrm>
              <a:prstGeom prst="rect">
                <a:avLst/>
              </a:prstGeom>
              <a:blipFill>
                <a:blip r:embed="rId2"/>
                <a:stretch>
                  <a:fillRect l="-1685" t="-175556" r="-1805" b="-26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85259" y="4459312"/>
                <a:ext cx="3679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𝒘𝒐𝒓𝒔𝒕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id-ID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d-ID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d-ID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d-ID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d-ID" b="1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59" y="4459312"/>
                <a:ext cx="3679533" cy="276999"/>
              </a:xfrm>
              <a:prstGeom prst="rect">
                <a:avLst/>
              </a:prstGeom>
              <a:blipFill>
                <a:blip r:embed="rId3"/>
                <a:stretch>
                  <a:fillRect l="-2322" t="-4444" b="-4444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5"/>
          <p:cNvSpPr txBox="1">
            <a:spLocks/>
          </p:cNvSpPr>
          <p:nvPr/>
        </p:nvSpPr>
        <p:spPr>
          <a:xfrm>
            <a:off x="3869268" y="5036024"/>
            <a:ext cx="7315200" cy="112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b="1" dirty="0" smtClean="0">
                <a:solidFill>
                  <a:srgbClr val="FF0000"/>
                </a:solidFill>
              </a:rPr>
              <a:t>Kekurangan</a:t>
            </a:r>
            <a:r>
              <a:rPr lang="id-ID" dirty="0" smtClean="0"/>
              <a:t>: kumpulan data harus dalam kondisi terurut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4931" y="810659"/>
            <a:ext cx="10893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Divide &amp; Conquer</a:t>
            </a:r>
          </a:p>
          <a:p>
            <a:endParaRPr lang="id-ID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Bagi &amp; taklukkan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/>
              <a:t>Bagi masalah ke dalam beberapa submasalah yang berukuran lebih kecil kemudian selesaikan per submasalah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213446" y="2468154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6127846" y="2468154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237633" y="3423497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7042246" y="3399891"/>
            <a:ext cx="914400" cy="53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237633" y="4456700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7042246" y="4433094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5213446" y="5466297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6127846" y="5466297"/>
            <a:ext cx="914400" cy="53435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Elbow Connector 19"/>
          <p:cNvCxnSpPr>
            <a:stCxn id="9" idx="1"/>
            <a:endCxn id="10" idx="0"/>
          </p:cNvCxnSpPr>
          <p:nvPr/>
        </p:nvCxnSpPr>
        <p:spPr>
          <a:xfrm rot="10800000" flipV="1">
            <a:off x="4694834" y="2735331"/>
            <a:ext cx="1433013" cy="688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11" idx="0"/>
          </p:cNvCxnSpPr>
          <p:nvPr/>
        </p:nvCxnSpPr>
        <p:spPr>
          <a:xfrm>
            <a:off x="6127846" y="2735331"/>
            <a:ext cx="1371600" cy="664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>
            <a:off x="4694833" y="3957850"/>
            <a:ext cx="0" cy="4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3" idx="0"/>
          </p:cNvCxnSpPr>
          <p:nvPr/>
        </p:nvCxnSpPr>
        <p:spPr>
          <a:xfrm>
            <a:off x="7499446" y="3934244"/>
            <a:ext cx="0" cy="49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2"/>
            <a:endCxn id="14" idx="0"/>
          </p:cNvCxnSpPr>
          <p:nvPr/>
        </p:nvCxnSpPr>
        <p:spPr>
          <a:xfrm rot="16200000" flipH="1">
            <a:off x="4945117" y="4740768"/>
            <a:ext cx="475244" cy="975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15" idx="0"/>
          </p:cNvCxnSpPr>
          <p:nvPr/>
        </p:nvCxnSpPr>
        <p:spPr>
          <a:xfrm rot="5400000">
            <a:off x="6792821" y="4759672"/>
            <a:ext cx="49885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4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General Divide &amp; Conquer Recurrence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2893325"/>
                <a:ext cx="7315200" cy="19106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d-ID" dirty="0" smtClean="0"/>
                  <a:t> = jumlah submasalah yang harus dicari solusinya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= jumlah submasalah</a:t>
                </a:r>
              </a:p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d-ID" dirty="0" smtClean="0"/>
                  <a:t> = fungsi yang menunjukkan jumlah waktu yang dibutuhkan untuk membagi submasalah ke dalam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dirty="0" smtClean="0"/>
                  <a:t> bagian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2893325"/>
                <a:ext cx="7315200" cy="1910688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7253" y="1798223"/>
                <a:ext cx="3039230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id-ID" sz="24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id-ID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53" y="1798223"/>
                <a:ext cx="3039230" cy="637867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3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Sort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0305" y="763211"/>
                <a:ext cx="7467109" cy="3293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ALGORITHM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Mergesort(A[0..n-1])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//Urutkan array A secara rekursif dengan mergesort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//Input: Array A dengan n buah elemen yang dapat diurutkan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//Output: Array A dengan elemen-elemen yang telah diurutkan</a:t>
                </a:r>
              </a:p>
              <a:p>
                <a:endParaRPr lang="id-ID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 &gt; 1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then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copy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 </a:t>
                </a:r>
                <a:r>
                  <a:rPr lang="id-ID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copy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..n-1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id-ID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C[0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d-ID" sz="16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sz="16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</a:t>
                </a:r>
              </a:p>
              <a:p>
                <a:endParaRPr lang="id-ID" sz="1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Mergesort(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Mergesort(C[0</a:t>
                </a:r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id-ID" sz="16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sz="1600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-1])</a:t>
                </a:r>
              </a:p>
              <a:p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id-ID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id-ID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Merge(B,C,A)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05" y="763211"/>
                <a:ext cx="7467109" cy="3293209"/>
              </a:xfrm>
              <a:prstGeom prst="rect">
                <a:avLst/>
              </a:prstGeom>
              <a:blipFill>
                <a:blip r:embed="rId2"/>
                <a:stretch>
                  <a:fillRect l="-490" t="-556" b="-148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026090" y="2893325"/>
            <a:ext cx="3029803" cy="116309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9266830" y="40564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11" name="Elbow Connector 10"/>
          <p:cNvCxnSpPr>
            <a:stCxn id="9" idx="1"/>
            <a:endCxn id="8" idx="3"/>
          </p:cNvCxnSpPr>
          <p:nvPr/>
        </p:nvCxnSpPr>
        <p:spPr>
          <a:xfrm rot="10800000">
            <a:off x="7055894" y="3474874"/>
            <a:ext cx="2210937" cy="76621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Merging di Dalam Merge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8418" y="804154"/>
            <a:ext cx="81340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Merge(B[0..p-1],C[0..q-1],A[0..p+q-1])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//Gabungkan 2 array yang telah terurut ke dalam 1 array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//Input: Array B &amp; C yang telah diurutkan</a:t>
            </a: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//Output: Array A dengan elemen-elemen yang berasal dari B &amp; C serta telah diurutkan</a:t>
            </a:r>
          </a:p>
          <a:p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0; j  0; k  0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&lt; p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&lt; q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B[i] ≤ C[j]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A[k]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B[i]</a:t>
            </a: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i  i + 1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A[k]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C[j]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+ 1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k 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k + 1</a:t>
            </a:r>
          </a:p>
          <a:p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= p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C[j..q-1] 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A[k..p+1-1]</a:t>
            </a:r>
          </a:p>
          <a:p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id-ID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B[i..p-1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A[k..p+1-1]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1499" y="2797791"/>
            <a:ext cx="1869743" cy="25930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212239" y="396088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Basic operation</a:t>
            </a:r>
            <a:endParaRPr lang="id-ID" dirty="0"/>
          </a:p>
        </p:txBody>
      </p:sp>
      <p:cxnSp>
        <p:nvCxnSpPr>
          <p:cNvPr id="8" name="Elbow Connector 7"/>
          <p:cNvCxnSpPr>
            <a:stCxn id="7" idx="1"/>
            <a:endCxn id="6" idx="3"/>
          </p:cNvCxnSpPr>
          <p:nvPr/>
        </p:nvCxnSpPr>
        <p:spPr>
          <a:xfrm rot="10800000">
            <a:off x="5841243" y="2927446"/>
            <a:ext cx="3370997" cy="121810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Merge Sort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29" y="311002"/>
            <a:ext cx="4949478" cy="60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Merge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9"/>
                <a:ext cx="7936044" cy="1060226"/>
              </a:xfrm>
            </p:spPr>
            <p:txBody>
              <a:bodyPr/>
              <a:lstStyle/>
              <a:p>
                <a:r>
                  <a:rPr lang="id-ID" dirty="0" smtClean="0"/>
                  <a:t>Merge sort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d-ID" dirty="0" smtClean="0"/>
                  <a:t> buah elemen terdiri dari:</a:t>
                </a:r>
              </a:p>
              <a:p>
                <a:pPr lvl="1"/>
                <a:r>
                  <a:rPr lang="id-ID" dirty="0" smtClean="0"/>
                  <a:t>Merge sort 2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d-ID" dirty="0" smtClean="0"/>
                  <a:t> buah elemen</a:t>
                </a:r>
              </a:p>
              <a:p>
                <a:pPr lvl="1"/>
                <a:r>
                  <a:rPr lang="id-ID" dirty="0" smtClean="0"/>
                  <a:t>Merging kedua set</a:t>
                </a: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9"/>
                <a:ext cx="7936044" cy="1060226"/>
              </a:xfrm>
              <a:blipFill>
                <a:blip r:embed="rId2"/>
                <a:stretch>
                  <a:fillRect l="-614" t="-9770" b="-2758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31403" y="2082303"/>
                <a:ext cx="4790927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id-ID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𝒎𝒆𝒓𝒈𝒆</m:t>
                        </m:r>
                      </m:sub>
                    </m:sSub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id-ID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		</a:t>
                </a:r>
                <a14:m>
                  <m:oMath xmlns:m="http://schemas.openxmlformats.org/officeDocument/2006/math"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d-ID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03" y="2082303"/>
                <a:ext cx="4790927" cy="395621"/>
              </a:xfrm>
              <a:prstGeom prst="rect">
                <a:avLst/>
              </a:prstGeom>
              <a:blipFill>
                <a:blip r:embed="rId3"/>
                <a:stretch>
                  <a:fillRect t="-110938" b="-17031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3869267" y="2748666"/>
                <a:ext cx="7936045" cy="9498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d-ID" dirty="0" smtClean="0"/>
                  <a:t>Di dalam fungsi merge pada saat worst-case terjadi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d-ID" dirty="0" smtClean="0"/>
                  <a:t> kali perbandingan</a:t>
                </a:r>
              </a:p>
              <a:p>
                <a:pPr lvl="1"/>
                <a:r>
                  <a:rPr lang="id-ID" dirty="0" smtClean="0"/>
                  <a:t>Minimal tersisa 1 elemen terakhir yang belum diurutkan</a:t>
                </a: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267" y="2748666"/>
                <a:ext cx="7936045" cy="949879"/>
              </a:xfrm>
              <a:prstGeom prst="rect">
                <a:avLst/>
              </a:prstGeom>
              <a:blipFill>
                <a:blip r:embed="rId4"/>
                <a:stretch>
                  <a:fillRect l="-614" t="-5769" b="-89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1055" y="4004637"/>
                <a:ext cx="1951624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𝒎𝒆𝒓𝒈𝒆</m:t>
                          </m:r>
                        </m:sub>
                      </m:sSub>
                      <m:d>
                        <m:dPr>
                          <m:ctrlP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d-ID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55" y="4004637"/>
                <a:ext cx="1951624" cy="303288"/>
              </a:xfrm>
              <a:prstGeom prst="rect">
                <a:avLst/>
              </a:prstGeom>
              <a:blipFill>
                <a:blip r:embed="rId5"/>
                <a:stretch>
                  <a:fillRect l="-3125" r="-3750" b="-30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Telescoping Merge Sort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67912" y="745848"/>
                <a:ext cx="4388984" cy="18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b="0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2+1</m:t>
                        </m:r>
                      </m:e>
                    </m:d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67912" y="745848"/>
                <a:ext cx="4388984" cy="1872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256896" y="745848"/>
                <a:ext cx="3035944" cy="18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d-ID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id-ID" dirty="0" smtClean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256896" y="745848"/>
                <a:ext cx="3035944" cy="1872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867912" y="2738419"/>
                <a:ext cx="4388984" cy="17450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id-ID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id-ID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𝒌𝒏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d-ID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d-ID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id-ID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id-ID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id-ID" b="1" dirty="0" smtClean="0"/>
              </a:p>
              <a:p>
                <a14:m>
                  <m:oMath xmlns:m="http://schemas.openxmlformats.org/officeDocument/2006/math">
                    <m:r>
                      <a:rPr lang="id-ID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d-ID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id-ID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id-ID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𝒌𝒏</m:t>
                    </m:r>
                    <m:r>
                      <a:rPr lang="id-ID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d-ID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id-ID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id-ID" b="1" dirty="0" smtClean="0"/>
              </a:p>
              <a:p>
                <a:pPr lvl="1"/>
                <a:endParaRPr lang="id-ID" b="1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2738419"/>
                <a:ext cx="4388984" cy="1745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8256896" y="2738420"/>
                <a:ext cx="3035944" cy="13422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d-ID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d-ID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id-ID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id-ID" dirty="0" smtClean="0"/>
              </a:p>
            </p:txBody>
          </p:sp>
        </mc:Choice>
        <mc:Fallback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96" y="2738420"/>
                <a:ext cx="3035944" cy="1342262"/>
              </a:xfrm>
              <a:prstGeom prst="rect">
                <a:avLst/>
              </a:prstGeom>
              <a:blipFill>
                <a:blip r:embed="rId5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867912" y="4483449"/>
                <a:ext cx="5441554" cy="828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Font typeface="Wingdings 2" pitchFamily="18" charset="2"/>
                  <a:buChar char="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18288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250"/>
                  </a:spcBef>
                  <a:spcAft>
                    <a:spcPts val="25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d-ID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unc>
                          <m:funcPr>
                            <m:ctrlP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d-ID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d-ID" b="1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d-ID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d-ID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func>
                          <m:funcPr>
                            <m:ctrlP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d-ID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id-ID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id-ID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id-ID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12" y="4483449"/>
                <a:ext cx="5441554" cy="828000"/>
              </a:xfrm>
              <a:prstGeom prst="rect">
                <a:avLst/>
              </a:prstGeom>
              <a:blipFill>
                <a:blip r:embed="rId6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6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d-ID" dirty="0" smtClean="0"/>
                  <a:t>Urutkan huruf-huruf berikut menggunakan </a:t>
                </a:r>
                <a:r>
                  <a:rPr lang="id-ID" b="1" dirty="0" smtClean="0"/>
                  <a:t>merge </a:t>
                </a:r>
                <a:r>
                  <a:rPr lang="id-ID" b="1" dirty="0" smtClean="0"/>
                  <a:t>sort</a:t>
                </a:r>
                <a:r>
                  <a:rPr lang="id-ID" dirty="0" smtClean="0"/>
                  <a:t>! </a:t>
                </a:r>
                <a:r>
                  <a:rPr lang="id-ID" dirty="0" smtClean="0"/>
                  <a:t>Gambarkan pohon rekursifnya!</a:t>
                </a:r>
              </a:p>
              <a:p>
                <a:endParaRPr lang="id-ID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d-ID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id-ID" sz="28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DAA 4 - Divide &amp; Conquer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493</TotalTime>
  <Words>664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Frame</vt:lpstr>
      <vt:lpstr>Divide &amp; Conquer</vt:lpstr>
      <vt:lpstr>PowerPoint Presentation</vt:lpstr>
      <vt:lpstr>General Divide &amp; Conquer Recurrence</vt:lpstr>
      <vt:lpstr>Merge Sort</vt:lpstr>
      <vt:lpstr>Merging di Dalam Merge Sort</vt:lpstr>
      <vt:lpstr>Contoh Merge Sort</vt:lpstr>
      <vt:lpstr>Analisis Merge Sort</vt:lpstr>
      <vt:lpstr>Telescoping Merge Sort</vt:lpstr>
      <vt:lpstr>Latihan!</vt:lpstr>
      <vt:lpstr>Penyelesaian dengan Merge Sort</vt:lpstr>
      <vt:lpstr>Quick Sort</vt:lpstr>
      <vt:lpstr>Partition dalam Quick Sort</vt:lpstr>
      <vt:lpstr>Contoh Quick Sort</vt:lpstr>
      <vt:lpstr>Analisis Quick Sort</vt:lpstr>
      <vt:lpstr>Binary Search</vt:lpstr>
      <vt:lpstr>Contoh Binary Search</vt:lpstr>
      <vt:lpstr>Analisis Binary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&amp; Conquer</dc:title>
  <dc:creator>Khoirul Umam</dc:creator>
  <cp:lastModifiedBy>Khoirul Umam</cp:lastModifiedBy>
  <cp:revision>68</cp:revision>
  <dcterms:created xsi:type="dcterms:W3CDTF">2017-09-02T11:43:17Z</dcterms:created>
  <dcterms:modified xsi:type="dcterms:W3CDTF">2017-09-03T16:45:20Z</dcterms:modified>
</cp:coreProperties>
</file>