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Lst>
  <p:sldSz cy="5143500" cx="9144000"/>
  <p:notesSz cx="6858000" cy="9144000"/>
  <p:embeddedFontLst>
    <p:embeddedFont>
      <p:font typeface="Roboto"/>
      <p:regular r:id="rId74"/>
      <p:bold r:id="rId75"/>
      <p:italic r:id="rId76"/>
      <p:boldItalic r:id="rId7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78" roundtripDataSignature="AMtx7miFBx7IChh0atvM99nvRfvol1EC7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11FEC86-107A-471D-A730-D93C2EBFC9BD}">
  <a:tblStyle styleId="{511FEC86-107A-471D-A730-D93C2EBFC9BD}"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font" Target="fonts/Roboto-bold.fntdata"/><Relationship Id="rId30" Type="http://schemas.openxmlformats.org/officeDocument/2006/relationships/slide" Target="slides/slide24.xml"/><Relationship Id="rId74" Type="http://schemas.openxmlformats.org/officeDocument/2006/relationships/font" Target="fonts/Roboto-regular.fntdata"/><Relationship Id="rId33" Type="http://schemas.openxmlformats.org/officeDocument/2006/relationships/slide" Target="slides/slide27.xml"/><Relationship Id="rId77" Type="http://schemas.openxmlformats.org/officeDocument/2006/relationships/font" Target="fonts/Roboto-boldItalic.fntdata"/><Relationship Id="rId32" Type="http://schemas.openxmlformats.org/officeDocument/2006/relationships/slide" Target="slides/slide26.xml"/><Relationship Id="rId76" Type="http://schemas.openxmlformats.org/officeDocument/2006/relationships/font" Target="fonts/Roboto-italic.fntdata"/><Relationship Id="rId35" Type="http://schemas.openxmlformats.org/officeDocument/2006/relationships/slide" Target="slides/slide29.xml"/><Relationship Id="rId34" Type="http://schemas.openxmlformats.org/officeDocument/2006/relationships/slide" Target="slides/slide28.xml"/><Relationship Id="rId78" Type="http://customschemas.google.com/relationships/presentationmetadata" Target="meta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Apply log transformation to fare amount ( Assign new column ) before we investigate further about outlier.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More coordinates on notebook. Sources : https://www.gps-coordinates.net/ &amp; https://www.openstreetmap.org</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After clustered each observation data using KMeans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These 5 Observation data could be outlier.</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It is a very good start. Continue to compare from another Airport</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Best rmse : 3.17</a:t>
            </a:r>
            <a:br>
              <a:rPr lang="en"/>
            </a:br>
            <a:br>
              <a:rPr lang="en"/>
            </a:br>
            <a:r>
              <a:rPr lang="en"/>
              <a:t>Can be improved to 2.9 if we could able to select the training data better.</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1" name="Google Shape;471;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1" name="Google Shape;501;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 can not process a huge of data since I don’t have the access to production environment to digest a lot of month and perform randomization there for better data training.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69"/>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69"/>
          <p:cNvSpPr/>
          <p:nvPr/>
        </p:nvSpPr>
        <p:spPr>
          <a:xfrm flipH="1">
            <a:off x="8246400" y="4245875"/>
            <a:ext cx="897600" cy="897600"/>
          </a:xfrm>
          <a:prstGeom prst="round1Rect">
            <a:avLst>
              <a:gd fmla="val 16667" name="adj"/>
            </a:avLst>
          </a:prstGeom>
          <a:solidFill>
            <a:schemeClr val="lt1">
              <a:alpha val="6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69"/>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 name="Google Shape;13;p69"/>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6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78"/>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9" name="Google Shape;59;p78"/>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0" name="Google Shape;60;p7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7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70"/>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7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7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9" name="Google Shape;19;p70"/>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7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71"/>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23" name="Google Shape;23;p7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72"/>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72"/>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7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8" name="Google Shape;28;p72"/>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72"/>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7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73"/>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7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73"/>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5" name="Google Shape;35;p7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4"/>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7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74"/>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74"/>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41" name="Google Shape;41;p7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75"/>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44" name="Google Shape;44;p7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76"/>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76"/>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7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49" name="Google Shape;49;p76"/>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7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1" name="Google Shape;51;p7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77"/>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77"/>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77"/>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7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68"/>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7" name="Google Shape;7;p68"/>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8" name="Google Shape;8;p6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drive.google.com/drive/folders/1YqZ1ob1wsreCNQB6Fnpw_5iTTFepNydO?usp=shar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8.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2.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3.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6.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3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3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4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3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t>New York Taxi</a:t>
            </a:r>
            <a:endParaRPr/>
          </a:p>
        </p:txBody>
      </p:sp>
      <p:sp>
        <p:nvSpPr>
          <p:cNvPr id="68" name="Google Shape;68;p1"/>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Aris Fernando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Plotting the obvious - fare distribution</a:t>
            </a:r>
            <a:endParaRPr/>
          </a:p>
        </p:txBody>
      </p:sp>
      <p:sp>
        <p:nvSpPr>
          <p:cNvPr id="124" name="Google Shape;124;p10"/>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Let’s plot the fare distribution among our data set.</a:t>
            </a:r>
            <a:endParaRPr/>
          </a:p>
        </p:txBody>
      </p:sp>
      <p:pic>
        <p:nvPicPr>
          <p:cNvPr id="125" name="Google Shape;125;p10"/>
          <p:cNvPicPr preferRelativeResize="0"/>
          <p:nvPr/>
        </p:nvPicPr>
        <p:blipFill rotWithShape="1">
          <a:blip r:embed="rId3">
            <a:alphaModFix/>
          </a:blip>
          <a:srcRect b="0" l="0" r="0" t="0"/>
          <a:stretch/>
        </p:blipFill>
        <p:spPr>
          <a:xfrm>
            <a:off x="6175" y="2286038"/>
            <a:ext cx="9001125" cy="2124075"/>
          </a:xfrm>
          <a:prstGeom prst="rect">
            <a:avLst/>
          </a:prstGeom>
          <a:noFill/>
          <a:ln>
            <a:noFill/>
          </a:ln>
        </p:spPr>
      </p:pic>
      <p:sp>
        <p:nvSpPr>
          <p:cNvPr id="126" name="Google Shape;126;p10"/>
          <p:cNvSpPr txBox="1"/>
          <p:nvPr/>
        </p:nvSpPr>
        <p:spPr>
          <a:xfrm>
            <a:off x="2304925" y="4377100"/>
            <a:ext cx="4269000" cy="49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Heavily right - positive skewed. This is power law / exponential distribution. Take a look at the fare bin difference</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Plotting the obvious - log(fare) distribution</a:t>
            </a:r>
            <a:endParaRPr/>
          </a:p>
        </p:txBody>
      </p:sp>
      <p:pic>
        <p:nvPicPr>
          <p:cNvPr id="132" name="Google Shape;132;p11"/>
          <p:cNvPicPr preferRelativeResize="0"/>
          <p:nvPr/>
        </p:nvPicPr>
        <p:blipFill rotWithShape="1">
          <a:blip r:embed="rId3">
            <a:alphaModFix/>
          </a:blip>
          <a:srcRect b="0" l="0" r="0" t="0"/>
          <a:stretch/>
        </p:blipFill>
        <p:spPr>
          <a:xfrm>
            <a:off x="2298113" y="1848050"/>
            <a:ext cx="4295775" cy="2667000"/>
          </a:xfrm>
          <a:prstGeom prst="rect">
            <a:avLst/>
          </a:prstGeom>
          <a:noFill/>
          <a:ln>
            <a:noFill/>
          </a:ln>
        </p:spPr>
      </p:pic>
      <p:sp>
        <p:nvSpPr>
          <p:cNvPr id="133" name="Google Shape;133;p11"/>
          <p:cNvSpPr txBox="1"/>
          <p:nvPr/>
        </p:nvSpPr>
        <p:spPr>
          <a:xfrm>
            <a:off x="2379050" y="4569300"/>
            <a:ext cx="4269000" cy="49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Many outlier or invalid observation detected. Let us take a look for another variable distribution : Hour</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Answering - Question Set 1</a:t>
            </a:r>
            <a:endParaRPr/>
          </a:p>
        </p:txBody>
      </p:sp>
      <p:sp>
        <p:nvSpPr>
          <p:cNvPr id="139" name="Google Shape;139;p12"/>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What are the top 5 busiest hours of the day?</a:t>
            </a:r>
            <a:endParaRPr/>
          </a:p>
          <a:p>
            <a:pPr indent="-342900" lvl="0" marL="457200" rtl="0" algn="l">
              <a:lnSpc>
                <a:spcPct val="115000"/>
              </a:lnSpc>
              <a:spcBef>
                <a:spcPts val="0"/>
              </a:spcBef>
              <a:spcAft>
                <a:spcPts val="0"/>
              </a:spcAft>
              <a:buSzPts val="1800"/>
              <a:buChar char="●"/>
            </a:pPr>
            <a:r>
              <a:rPr lang="en"/>
              <a:t>What are the top 10 busiest locations of the city?</a:t>
            </a:r>
            <a:endParaRPr/>
          </a:p>
          <a:p>
            <a:pPr indent="-342900" lvl="0" marL="457200" rtl="0" algn="l">
              <a:lnSpc>
                <a:spcPct val="115000"/>
              </a:lnSpc>
              <a:spcBef>
                <a:spcPts val="0"/>
              </a:spcBef>
              <a:spcAft>
                <a:spcPts val="0"/>
              </a:spcAft>
              <a:buSzPts val="1800"/>
              <a:buChar char="●"/>
            </a:pPr>
            <a:r>
              <a:rPr lang="en"/>
              <a:t>Which trip has the highest standard deviation of travel time?</a:t>
            </a:r>
            <a:endParaRPr/>
          </a:p>
          <a:p>
            <a:pPr indent="-342900" lvl="0" marL="457200" rtl="0" algn="l">
              <a:lnSpc>
                <a:spcPct val="115000"/>
              </a:lnSpc>
              <a:spcBef>
                <a:spcPts val="0"/>
              </a:spcBef>
              <a:spcAft>
                <a:spcPts val="0"/>
              </a:spcAft>
              <a:buSzPts val="1800"/>
              <a:buChar char="●"/>
            </a:pPr>
            <a:r>
              <a:rPr lang="en"/>
              <a:t>Which trip has most consistent fares?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We have field </a:t>
            </a:r>
            <a:r>
              <a:rPr b="1" lang="en"/>
              <a:t>pickup_datetime </a:t>
            </a:r>
            <a:r>
              <a:rPr lang="en"/>
              <a:t>to</a:t>
            </a:r>
            <a:endParaRPr/>
          </a:p>
          <a:p>
            <a:pPr indent="0" lvl="0" marL="0" rtl="0" algn="l">
              <a:lnSpc>
                <a:spcPct val="115000"/>
              </a:lnSpc>
              <a:spcBef>
                <a:spcPts val="1600"/>
              </a:spcBef>
              <a:spcAft>
                <a:spcPts val="0"/>
              </a:spcAft>
              <a:buSzPts val="1800"/>
              <a:buNone/>
            </a:pPr>
            <a:r>
              <a:rPr lang="en"/>
              <a:t>Extract hour information for each</a:t>
            </a:r>
            <a:endParaRPr/>
          </a:p>
          <a:p>
            <a:pPr indent="0" lvl="0" marL="0" rtl="0" algn="l">
              <a:lnSpc>
                <a:spcPct val="115000"/>
              </a:lnSpc>
              <a:spcBef>
                <a:spcPts val="1600"/>
              </a:spcBef>
              <a:spcAft>
                <a:spcPts val="1600"/>
              </a:spcAft>
              <a:buSzPts val="1800"/>
              <a:buNone/>
            </a:pPr>
            <a:r>
              <a:rPr lang="en"/>
              <a:t>trip. </a:t>
            </a:r>
            <a:endParaRPr/>
          </a:p>
        </p:txBody>
      </p:sp>
      <p:sp>
        <p:nvSpPr>
          <p:cNvPr id="145" name="Google Shape;145;p1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Answering [a] - Hour Distribution</a:t>
            </a:r>
            <a:endParaRPr/>
          </a:p>
        </p:txBody>
      </p:sp>
      <p:pic>
        <p:nvPicPr>
          <p:cNvPr id="146" name="Google Shape;146;p13"/>
          <p:cNvPicPr preferRelativeResize="0"/>
          <p:nvPr/>
        </p:nvPicPr>
        <p:blipFill rotWithShape="1">
          <a:blip r:embed="rId3">
            <a:alphaModFix/>
          </a:blip>
          <a:srcRect b="0" l="0" r="0" t="0"/>
          <a:stretch/>
        </p:blipFill>
        <p:spPr>
          <a:xfrm>
            <a:off x="4217250" y="1919075"/>
            <a:ext cx="4019550" cy="3067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4"/>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After extracting hour data from</a:t>
            </a:r>
            <a:endParaRPr/>
          </a:p>
          <a:p>
            <a:pPr indent="0" lvl="0" marL="0" rtl="0" algn="l">
              <a:lnSpc>
                <a:spcPct val="115000"/>
              </a:lnSpc>
              <a:spcBef>
                <a:spcPts val="1600"/>
              </a:spcBef>
              <a:spcAft>
                <a:spcPts val="0"/>
              </a:spcAft>
              <a:buSzPts val="1800"/>
              <a:buNone/>
            </a:pPr>
            <a:r>
              <a:rPr b="1" lang="en"/>
              <a:t>pickup_datetime</a:t>
            </a:r>
            <a:r>
              <a:rPr lang="en"/>
              <a:t>, we could</a:t>
            </a:r>
            <a:endParaRPr/>
          </a:p>
          <a:p>
            <a:pPr indent="0" lvl="0" marL="0" rtl="0" algn="l">
              <a:lnSpc>
                <a:spcPct val="115000"/>
              </a:lnSpc>
              <a:spcBef>
                <a:spcPts val="1600"/>
              </a:spcBef>
              <a:spcAft>
                <a:spcPts val="0"/>
              </a:spcAft>
              <a:buSzPts val="1800"/>
              <a:buNone/>
            </a:pPr>
            <a:r>
              <a:rPr lang="en"/>
              <a:t>Plot the hour distribution for</a:t>
            </a:r>
            <a:endParaRPr/>
          </a:p>
          <a:p>
            <a:pPr indent="0" lvl="0" marL="0" rtl="0" algn="l">
              <a:lnSpc>
                <a:spcPct val="115000"/>
              </a:lnSpc>
              <a:spcBef>
                <a:spcPts val="1600"/>
              </a:spcBef>
              <a:spcAft>
                <a:spcPts val="1600"/>
              </a:spcAft>
              <a:buSzPts val="1800"/>
              <a:buNone/>
            </a:pPr>
            <a:r>
              <a:rPr lang="en"/>
              <a:t>All trip observation data.</a:t>
            </a:r>
            <a:endParaRPr/>
          </a:p>
        </p:txBody>
      </p:sp>
      <p:sp>
        <p:nvSpPr>
          <p:cNvPr id="152" name="Google Shape;152;p1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Answering [a] - Hour Distribution</a:t>
            </a:r>
            <a:endParaRPr/>
          </a:p>
        </p:txBody>
      </p:sp>
      <p:pic>
        <p:nvPicPr>
          <p:cNvPr id="153" name="Google Shape;153;p14"/>
          <p:cNvPicPr preferRelativeResize="0"/>
          <p:nvPr/>
        </p:nvPicPr>
        <p:blipFill rotWithShape="1">
          <a:blip r:embed="rId3">
            <a:alphaModFix/>
          </a:blip>
          <a:srcRect b="0" l="0" r="0" t="0"/>
          <a:stretch/>
        </p:blipFill>
        <p:spPr>
          <a:xfrm>
            <a:off x="3941013" y="2028563"/>
            <a:ext cx="4981575" cy="2543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Answering [a] - Hour Distribution</a:t>
            </a:r>
            <a:endParaRPr/>
          </a:p>
        </p:txBody>
      </p:sp>
      <p:pic>
        <p:nvPicPr>
          <p:cNvPr id="159" name="Google Shape;159;p15"/>
          <p:cNvPicPr preferRelativeResize="0"/>
          <p:nvPr/>
        </p:nvPicPr>
        <p:blipFill rotWithShape="1">
          <a:blip r:embed="rId3">
            <a:alphaModFix/>
          </a:blip>
          <a:srcRect b="0" l="0" r="0" t="0"/>
          <a:stretch/>
        </p:blipFill>
        <p:spPr>
          <a:xfrm>
            <a:off x="471900" y="1985513"/>
            <a:ext cx="4381500" cy="2638425"/>
          </a:xfrm>
          <a:prstGeom prst="rect">
            <a:avLst/>
          </a:prstGeom>
          <a:noFill/>
          <a:ln>
            <a:noFill/>
          </a:ln>
        </p:spPr>
      </p:pic>
      <p:sp>
        <p:nvSpPr>
          <p:cNvPr id="160" name="Google Shape;160;p15"/>
          <p:cNvSpPr txBox="1"/>
          <p:nvPr/>
        </p:nvSpPr>
        <p:spPr>
          <a:xfrm>
            <a:off x="4875000" y="2073750"/>
            <a:ext cx="4269000" cy="49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61" name="Google Shape;161;p15"/>
          <p:cNvSpPr txBox="1"/>
          <p:nvPr/>
        </p:nvSpPr>
        <p:spPr>
          <a:xfrm>
            <a:off x="4872000" y="2073300"/>
            <a:ext cx="4275000" cy="4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Busy hour spiked from 6AM to 12 AM. Second peak hour is spiked from 16PM to 19PM. After 20PM, the peak goes down until next morning at 5AM.</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How to measure the traffic density per location?</a:t>
            </a:r>
            <a:endParaRPr/>
          </a:p>
        </p:txBody>
      </p:sp>
      <p:sp>
        <p:nvSpPr>
          <p:cNvPr id="167" name="Google Shape;167;p16"/>
          <p:cNvSpPr txBox="1"/>
          <p:nvPr>
            <p:ph idx="1" type="body"/>
          </p:nvPr>
        </p:nvSpPr>
        <p:spPr>
          <a:xfrm>
            <a:off x="471900" y="1690475"/>
            <a:ext cx="8222100" cy="2710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All we have is longitudinal &amp; latitudinal coordinates</a:t>
            </a:r>
            <a:endParaRPr/>
          </a:p>
          <a:p>
            <a:pPr indent="-342900" lvl="0" marL="457200" rtl="0" algn="l">
              <a:lnSpc>
                <a:spcPct val="115000"/>
              </a:lnSpc>
              <a:spcBef>
                <a:spcPts val="0"/>
              </a:spcBef>
              <a:spcAft>
                <a:spcPts val="0"/>
              </a:spcAft>
              <a:buSzPts val="1800"/>
              <a:buChar char="●"/>
            </a:pPr>
            <a:r>
              <a:rPr lang="en"/>
              <a:t>We need coordinates dictionary for our cluster coordinate guidance</a:t>
            </a:r>
            <a:endParaRPr/>
          </a:p>
          <a:p>
            <a:pPr indent="-342900" lvl="0" marL="457200" rtl="0" algn="l">
              <a:lnSpc>
                <a:spcPct val="115000"/>
              </a:lnSpc>
              <a:spcBef>
                <a:spcPts val="0"/>
              </a:spcBef>
              <a:spcAft>
                <a:spcPts val="0"/>
              </a:spcAft>
              <a:buSzPts val="1800"/>
              <a:buChar char="●"/>
            </a:pPr>
            <a:r>
              <a:rPr lang="en"/>
              <a:t>Cluster the location (pickup - dropoff) based on the coordinates dictionary</a:t>
            </a:r>
            <a:endParaRPr/>
          </a:p>
          <a:p>
            <a:pPr indent="-342900" lvl="0" marL="457200" rtl="0" algn="l">
              <a:lnSpc>
                <a:spcPct val="115000"/>
              </a:lnSpc>
              <a:spcBef>
                <a:spcPts val="0"/>
              </a:spcBef>
              <a:spcAft>
                <a:spcPts val="0"/>
              </a:spcAft>
              <a:buSzPts val="1800"/>
              <a:buChar char="●"/>
            </a:pPr>
            <a:r>
              <a:rPr lang="en"/>
              <a:t>Use the heatmap plotting with our new label (location - after clustering) to determine which location have the highest density traffic</a:t>
            </a:r>
            <a:endParaRPr/>
          </a:p>
        </p:txBody>
      </p:sp>
      <p:pic>
        <p:nvPicPr>
          <p:cNvPr id="168" name="Google Shape;168;p16"/>
          <p:cNvPicPr preferRelativeResize="0"/>
          <p:nvPr/>
        </p:nvPicPr>
        <p:blipFill rotWithShape="1">
          <a:blip r:embed="rId3">
            <a:alphaModFix/>
          </a:blip>
          <a:srcRect b="0" l="0" r="0" t="0"/>
          <a:stretch/>
        </p:blipFill>
        <p:spPr>
          <a:xfrm>
            <a:off x="471900" y="3423148"/>
            <a:ext cx="7950774" cy="1720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Coordinate Location Dictionary</a:t>
            </a:r>
            <a:endParaRPr/>
          </a:p>
        </p:txBody>
      </p:sp>
      <p:sp>
        <p:nvSpPr>
          <p:cNvPr id="174" name="Google Shape;174;p17"/>
          <p:cNvSpPr txBox="1"/>
          <p:nvPr>
            <p:ph idx="1" type="body"/>
          </p:nvPr>
        </p:nvSpPr>
        <p:spPr>
          <a:xfrm>
            <a:off x="471900" y="16904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1400"/>
              <a:t>Neighborhood Coordinate Dictionary :</a:t>
            </a:r>
            <a:endParaRPr sz="1400"/>
          </a:p>
        </p:txBody>
      </p:sp>
      <p:graphicFrame>
        <p:nvGraphicFramePr>
          <p:cNvPr id="175" name="Google Shape;175;p17"/>
          <p:cNvGraphicFramePr/>
          <p:nvPr/>
        </p:nvGraphicFramePr>
        <p:xfrm>
          <a:off x="241000" y="2050600"/>
          <a:ext cx="3000000" cy="3000000"/>
        </p:xfrm>
        <a:graphic>
          <a:graphicData uri="http://schemas.openxmlformats.org/drawingml/2006/table">
            <a:tbl>
              <a:tblPr>
                <a:noFill/>
                <a:tableStyleId>{511FEC86-107A-471D-A730-D93C2EBFC9BD}</a:tableStyleId>
              </a:tblPr>
              <a:tblGrid>
                <a:gridCol w="3619500"/>
                <a:gridCol w="36195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-74.0019368351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Chelsea</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-73.837549761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Queens</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-73.7854240738</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JFK</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-73.9810421975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Midtown-North-West</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-73.9862336241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East Village</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-73.971273324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Midtown-North-East</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-73.9866739677</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Brooklyn-parkslope</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-73.8690098118</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LaGuardia</a:t>
                      </a:r>
                      <a:endParaRPr sz="1400" u="none" cap="none" strike="noStrike"/>
                    </a:p>
                  </a:txBody>
                  <a:tcPr marT="91425" marB="91425" marR="91425" marL="91425"/>
                </a:tc>
              </a:tr>
            </a:tbl>
          </a:graphicData>
        </a:graphic>
      </p:graphicFrame>
      <p:sp>
        <p:nvSpPr>
          <p:cNvPr id="176" name="Google Shape;176;p17"/>
          <p:cNvSpPr txBox="1"/>
          <p:nvPr/>
        </p:nvSpPr>
        <p:spPr>
          <a:xfrm>
            <a:off x="7552200" y="1945000"/>
            <a:ext cx="1591800" cy="140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Cluster each pick-up &amp; drop-off location based on this coordinates</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8"/>
          <p:cNvSpPr txBox="1"/>
          <p:nvPr>
            <p:ph type="title"/>
          </p:nvPr>
        </p:nvSpPr>
        <p:spPr>
          <a:xfrm>
            <a:off x="308850" y="1754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Neighborhood Set</a:t>
            </a:r>
            <a:endParaRPr/>
          </a:p>
        </p:txBody>
      </p:sp>
      <p:sp>
        <p:nvSpPr>
          <p:cNvPr id="182" name="Google Shape;182;p18"/>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83" name="Google Shape;183;p18"/>
          <p:cNvPicPr preferRelativeResize="0"/>
          <p:nvPr/>
        </p:nvPicPr>
        <p:blipFill rotWithShape="1">
          <a:blip r:embed="rId3">
            <a:alphaModFix/>
          </a:blip>
          <a:srcRect b="0" l="0" r="0" t="0"/>
          <a:stretch/>
        </p:blipFill>
        <p:spPr>
          <a:xfrm>
            <a:off x="308850" y="943175"/>
            <a:ext cx="8434601" cy="4213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9"/>
          <p:cNvSpPr txBox="1"/>
          <p:nvPr>
            <p:ph type="title"/>
          </p:nvPr>
        </p:nvSpPr>
        <p:spPr>
          <a:xfrm>
            <a:off x="471900" y="8911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Plot Neighborhood interaction using heatmap to measure the density per location</a:t>
            </a:r>
            <a:endParaRPr/>
          </a:p>
        </p:txBody>
      </p:sp>
      <p:sp>
        <p:nvSpPr>
          <p:cNvPr id="189" name="Google Shape;189;p19"/>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Plotly packages;</a:t>
            </a:r>
            <a:endParaRPr/>
          </a:p>
          <a:p>
            <a:pPr indent="0" lvl="0" marL="0" rtl="0" algn="l">
              <a:lnSpc>
                <a:spcPct val="115000"/>
              </a:lnSpc>
              <a:spcBef>
                <a:spcPts val="1600"/>
              </a:spcBef>
              <a:spcAft>
                <a:spcPts val="0"/>
              </a:spcAft>
              <a:buSzPts val="1800"/>
              <a:buNone/>
            </a:pPr>
            <a:r>
              <a:rPr lang="en"/>
              <a:t>Plotly.offline for init and showing the plotting,</a:t>
            </a:r>
            <a:endParaRPr/>
          </a:p>
          <a:p>
            <a:pPr indent="0" lvl="0" marL="0" rtl="0" algn="l">
              <a:lnSpc>
                <a:spcPct val="115000"/>
              </a:lnSpc>
              <a:spcBef>
                <a:spcPts val="1600"/>
              </a:spcBef>
              <a:spcAft>
                <a:spcPts val="1600"/>
              </a:spcAft>
              <a:buSzPts val="1800"/>
              <a:buNone/>
            </a:pPr>
            <a:r>
              <a:rPr lang="en"/>
              <a:t>Plotly.graph_objs to setup the layout dimension on heatmap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Brief Information</a:t>
            </a:r>
            <a:endParaRPr/>
          </a:p>
        </p:txBody>
      </p:sp>
      <p:sp>
        <p:nvSpPr>
          <p:cNvPr id="74" name="Google Shape;74;p2"/>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All material all available in google shared drive : </a:t>
            </a:r>
            <a:r>
              <a:rPr lang="en" u="sng">
                <a:solidFill>
                  <a:schemeClr val="hlink"/>
                </a:solidFill>
                <a:hlinkClick r:id="rId3"/>
              </a:rPr>
              <a:t>https://drive.google.com/drive/folders/1YqZ1ob1wsreCNQB6Fnpw_5iTTFepNydO?usp=sharing</a:t>
            </a:r>
            <a:endParaRPr/>
          </a:p>
          <a:p>
            <a:pPr indent="0" lvl="0" marL="0" rtl="0" algn="l">
              <a:lnSpc>
                <a:spcPct val="115000"/>
              </a:lnSpc>
              <a:spcBef>
                <a:spcPts val="1600"/>
              </a:spcBef>
              <a:spcAft>
                <a:spcPts val="0"/>
              </a:spcAft>
              <a:buSzPts val="1800"/>
              <a:buNone/>
            </a:pPr>
            <a:r>
              <a:rPr lang="en"/>
              <a:t>All codes are in default anaconda environment, except for several lib such -</a:t>
            </a:r>
            <a:endParaRPr/>
          </a:p>
          <a:p>
            <a:pPr indent="0" lvl="0" marL="0" rtl="0" algn="l">
              <a:lnSpc>
                <a:spcPct val="115000"/>
              </a:lnSpc>
              <a:spcBef>
                <a:spcPts val="1600"/>
              </a:spcBef>
              <a:spcAft>
                <a:spcPts val="0"/>
              </a:spcAft>
              <a:buSzPts val="1800"/>
              <a:buNone/>
            </a:pPr>
            <a:r>
              <a:rPr lang="en"/>
              <a:t>Library Used for EDA : matplotlib.pyplot, plotly.offline &amp; plotly.graph_objs</a:t>
            </a:r>
            <a:endParaRPr/>
          </a:p>
          <a:p>
            <a:pPr indent="0" lvl="0" marL="0" rtl="0" algn="l">
              <a:lnSpc>
                <a:spcPct val="115000"/>
              </a:lnSpc>
              <a:spcBef>
                <a:spcPts val="1600"/>
              </a:spcBef>
              <a:spcAft>
                <a:spcPts val="1600"/>
              </a:spcAft>
              <a:buSzPts val="1800"/>
              <a:buNone/>
            </a:pPr>
            <a:r>
              <a:rPr lang="en"/>
              <a:t>Library Used for Predicting Model : lightgbm. Why another gbm? Explained later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0"/>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sp>
        <p:nvSpPr>
          <p:cNvPr id="195" name="Google Shape;195;p20"/>
          <p:cNvSpPr txBox="1"/>
          <p:nvPr>
            <p:ph type="title"/>
          </p:nvPr>
        </p:nvSpPr>
        <p:spPr>
          <a:xfrm>
            <a:off x="471900" y="-994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Answering [b] - Top busiest 10 location</a:t>
            </a:r>
            <a:endParaRPr/>
          </a:p>
        </p:txBody>
      </p:sp>
      <p:pic>
        <p:nvPicPr>
          <p:cNvPr id="196" name="Google Shape;196;p20"/>
          <p:cNvPicPr preferRelativeResize="0"/>
          <p:nvPr/>
        </p:nvPicPr>
        <p:blipFill rotWithShape="1">
          <a:blip r:embed="rId3">
            <a:alphaModFix/>
          </a:blip>
          <a:srcRect b="0" l="0" r="0" t="0"/>
          <a:stretch/>
        </p:blipFill>
        <p:spPr>
          <a:xfrm>
            <a:off x="0" y="727433"/>
            <a:ext cx="9143999" cy="457633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1"/>
          <p:cNvSpPr txBox="1"/>
          <p:nvPr>
            <p:ph idx="1" type="body"/>
          </p:nvPr>
        </p:nvSpPr>
        <p:spPr>
          <a:xfrm>
            <a:off x="471900" y="16904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The most density based on inbound - outbound traffic per location, which are :</a:t>
            </a:r>
            <a:endParaRPr/>
          </a:p>
          <a:p>
            <a:pPr indent="-342900" lvl="0" marL="457200" rtl="0" algn="l">
              <a:lnSpc>
                <a:spcPct val="115000"/>
              </a:lnSpc>
              <a:spcBef>
                <a:spcPts val="1600"/>
              </a:spcBef>
              <a:spcAft>
                <a:spcPts val="0"/>
              </a:spcAft>
              <a:buSzPts val="1800"/>
              <a:buAutoNum type="arabicPeriod"/>
            </a:pPr>
            <a:r>
              <a:rPr lang="en"/>
              <a:t>Midtown - Midtown</a:t>
            </a:r>
            <a:endParaRPr/>
          </a:p>
          <a:p>
            <a:pPr indent="-342900" lvl="0" marL="457200" rtl="0" algn="l">
              <a:lnSpc>
                <a:spcPct val="115000"/>
              </a:lnSpc>
              <a:spcBef>
                <a:spcPts val="0"/>
              </a:spcBef>
              <a:spcAft>
                <a:spcPts val="0"/>
              </a:spcAft>
              <a:buSzPts val="1800"/>
              <a:buAutoNum type="arabicPeriod"/>
            </a:pPr>
            <a:r>
              <a:rPr lang="en"/>
              <a:t>Upper East Side - Upper East side</a:t>
            </a:r>
            <a:endParaRPr/>
          </a:p>
          <a:p>
            <a:pPr indent="-342900" lvl="0" marL="457200" rtl="0" algn="l">
              <a:lnSpc>
                <a:spcPct val="115000"/>
              </a:lnSpc>
              <a:spcBef>
                <a:spcPts val="0"/>
              </a:spcBef>
              <a:spcAft>
                <a:spcPts val="0"/>
              </a:spcAft>
              <a:buSzPts val="1800"/>
              <a:buAutoNum type="arabicPeriod"/>
            </a:pPr>
            <a:r>
              <a:rPr lang="en"/>
              <a:t>Midtown North West - Midtown</a:t>
            </a:r>
            <a:endParaRPr/>
          </a:p>
          <a:p>
            <a:pPr indent="-342900" lvl="0" marL="457200" rtl="0" algn="l">
              <a:lnSpc>
                <a:spcPct val="115000"/>
              </a:lnSpc>
              <a:spcBef>
                <a:spcPts val="0"/>
              </a:spcBef>
              <a:spcAft>
                <a:spcPts val="0"/>
              </a:spcAft>
              <a:buSzPts val="1800"/>
              <a:buAutoNum type="arabicPeriod"/>
            </a:pPr>
            <a:r>
              <a:rPr lang="en"/>
              <a:t>Chelsea - Midtown</a:t>
            </a:r>
            <a:endParaRPr/>
          </a:p>
          <a:p>
            <a:pPr indent="-342900" lvl="0" marL="457200" rtl="0" algn="l">
              <a:lnSpc>
                <a:spcPct val="115000"/>
              </a:lnSpc>
              <a:spcBef>
                <a:spcPts val="0"/>
              </a:spcBef>
              <a:spcAft>
                <a:spcPts val="0"/>
              </a:spcAft>
              <a:buSzPts val="1800"/>
              <a:buAutoNum type="arabicPeriod"/>
            </a:pPr>
            <a:r>
              <a:rPr lang="en"/>
              <a:t>Midtown - Chelsea</a:t>
            </a:r>
            <a:endParaRPr/>
          </a:p>
          <a:p>
            <a:pPr indent="-342900" lvl="0" marL="457200" rtl="0" algn="l">
              <a:lnSpc>
                <a:spcPct val="115000"/>
              </a:lnSpc>
              <a:spcBef>
                <a:spcPts val="0"/>
              </a:spcBef>
              <a:spcAft>
                <a:spcPts val="0"/>
              </a:spcAft>
              <a:buSzPts val="1800"/>
              <a:buAutoNum type="arabicPeriod"/>
            </a:pPr>
            <a:r>
              <a:rPr lang="en"/>
              <a:t>Upper East Side - Midtown North East</a:t>
            </a:r>
            <a:endParaRPr/>
          </a:p>
          <a:p>
            <a:pPr indent="-342900" lvl="0" marL="457200" rtl="0" algn="l">
              <a:lnSpc>
                <a:spcPct val="115000"/>
              </a:lnSpc>
              <a:spcBef>
                <a:spcPts val="0"/>
              </a:spcBef>
              <a:spcAft>
                <a:spcPts val="0"/>
              </a:spcAft>
              <a:buSzPts val="1800"/>
              <a:buAutoNum type="arabicPeriod"/>
            </a:pPr>
            <a:r>
              <a:rPr lang="en"/>
              <a:t>Midtown - Midtown North West</a:t>
            </a:r>
            <a:endParaRPr/>
          </a:p>
          <a:p>
            <a:pPr indent="-342900" lvl="0" marL="457200" rtl="0" algn="l">
              <a:lnSpc>
                <a:spcPct val="115000"/>
              </a:lnSpc>
              <a:spcBef>
                <a:spcPts val="0"/>
              </a:spcBef>
              <a:spcAft>
                <a:spcPts val="0"/>
              </a:spcAft>
              <a:buSzPts val="1800"/>
              <a:buAutoNum type="arabicPeriod"/>
            </a:pPr>
            <a:r>
              <a:rPr lang="en"/>
              <a:t>Chelsea - Chelsea</a:t>
            </a:r>
            <a:endParaRPr/>
          </a:p>
        </p:txBody>
      </p:sp>
      <p:sp>
        <p:nvSpPr>
          <p:cNvPr id="202" name="Google Shape;202;p21"/>
          <p:cNvSpPr txBox="1"/>
          <p:nvPr>
            <p:ph type="title"/>
          </p:nvPr>
        </p:nvSpPr>
        <p:spPr>
          <a:xfrm>
            <a:off x="319500" y="357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Answering [b] - Top busiest 10 location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Check Statistic value of Trip Time</a:t>
            </a:r>
            <a:endParaRPr/>
          </a:p>
        </p:txBody>
      </p:sp>
      <p:sp>
        <p:nvSpPr>
          <p:cNvPr id="208" name="Google Shape;208;p22"/>
          <p:cNvSpPr txBox="1"/>
          <p:nvPr>
            <p:ph idx="1" type="body"/>
          </p:nvPr>
        </p:nvSpPr>
        <p:spPr>
          <a:xfrm>
            <a:off x="471900" y="16904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1400"/>
              <a:t>Recalculate all trip time by </a:t>
            </a:r>
            <a:r>
              <a:rPr b="1" lang="en" sz="1400"/>
              <a:t>subtracting drop-off time to pick-up time</a:t>
            </a:r>
            <a:r>
              <a:rPr lang="en" sz="1400"/>
              <a:t>, found a lot of negative (invalid data). This is causing our std dev is bias to negative. </a:t>
            </a:r>
            <a:endParaRPr sz="1400"/>
          </a:p>
        </p:txBody>
      </p:sp>
      <p:pic>
        <p:nvPicPr>
          <p:cNvPr id="209" name="Google Shape;209;p22"/>
          <p:cNvPicPr preferRelativeResize="0"/>
          <p:nvPr/>
        </p:nvPicPr>
        <p:blipFill rotWithShape="1">
          <a:blip r:embed="rId3">
            <a:alphaModFix/>
          </a:blip>
          <a:srcRect b="0" l="0" r="0" t="0"/>
          <a:stretch/>
        </p:blipFill>
        <p:spPr>
          <a:xfrm>
            <a:off x="-251975" y="2525921"/>
            <a:ext cx="9143999" cy="287835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Perform Sanity Checking &amp; Normalizing Trip Time</a:t>
            </a:r>
            <a:endParaRPr/>
          </a:p>
        </p:txBody>
      </p:sp>
      <p:sp>
        <p:nvSpPr>
          <p:cNvPr id="215" name="Google Shape;215;p2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Minus trip travel is already gone. Let’s check the distribution.</a:t>
            </a:r>
            <a:endParaRPr/>
          </a:p>
        </p:txBody>
      </p:sp>
      <p:pic>
        <p:nvPicPr>
          <p:cNvPr id="216" name="Google Shape;216;p23"/>
          <p:cNvPicPr preferRelativeResize="0"/>
          <p:nvPr/>
        </p:nvPicPr>
        <p:blipFill rotWithShape="1">
          <a:blip r:embed="rId3">
            <a:alphaModFix/>
          </a:blip>
          <a:srcRect b="0" l="0" r="0" t="0"/>
          <a:stretch/>
        </p:blipFill>
        <p:spPr>
          <a:xfrm>
            <a:off x="471900" y="2430925"/>
            <a:ext cx="8135701" cy="2827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4"/>
          <p:cNvSpPr txBox="1"/>
          <p:nvPr>
            <p:ph idx="1" type="body"/>
          </p:nvPr>
        </p:nvSpPr>
        <p:spPr>
          <a:xfrm>
            <a:off x="147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Variance in Travel Time in</a:t>
            </a:r>
            <a:endParaRPr/>
          </a:p>
          <a:p>
            <a:pPr indent="0" lvl="0" marL="0" rtl="0" algn="l">
              <a:lnSpc>
                <a:spcPct val="115000"/>
              </a:lnSpc>
              <a:spcBef>
                <a:spcPts val="1600"/>
              </a:spcBef>
              <a:spcAft>
                <a:spcPts val="0"/>
              </a:spcAft>
              <a:buSzPts val="1800"/>
              <a:buNone/>
            </a:pPr>
            <a:r>
              <a:rPr lang="en"/>
              <a:t>second are very high, we need</a:t>
            </a:r>
            <a:endParaRPr/>
          </a:p>
          <a:p>
            <a:pPr indent="0" lvl="0" marL="0" rtl="0" algn="l">
              <a:lnSpc>
                <a:spcPct val="115000"/>
              </a:lnSpc>
              <a:spcBef>
                <a:spcPts val="1600"/>
              </a:spcBef>
              <a:spcAft>
                <a:spcPts val="0"/>
              </a:spcAft>
              <a:buSzPts val="1800"/>
              <a:buNone/>
            </a:pPr>
            <a:r>
              <a:rPr lang="en"/>
              <a:t>To standardizing the number as</a:t>
            </a:r>
            <a:endParaRPr/>
          </a:p>
          <a:p>
            <a:pPr indent="0" lvl="0" marL="0" rtl="0" algn="l">
              <a:lnSpc>
                <a:spcPct val="115000"/>
              </a:lnSpc>
              <a:spcBef>
                <a:spcPts val="1600"/>
              </a:spcBef>
              <a:spcAft>
                <a:spcPts val="0"/>
              </a:spcAft>
              <a:buSzPts val="1800"/>
              <a:buNone/>
            </a:pPr>
            <a:r>
              <a:rPr lang="en"/>
              <a:t>time in second are too much of </a:t>
            </a:r>
            <a:endParaRPr/>
          </a:p>
          <a:p>
            <a:pPr indent="0" lvl="0" marL="0" rtl="0" algn="l">
              <a:lnSpc>
                <a:spcPct val="115000"/>
              </a:lnSpc>
              <a:spcBef>
                <a:spcPts val="1600"/>
              </a:spcBef>
              <a:spcAft>
                <a:spcPts val="1600"/>
              </a:spcAft>
              <a:buSzPts val="1800"/>
              <a:buNone/>
            </a:pPr>
            <a:r>
              <a:rPr lang="en"/>
              <a:t>Granular data.</a:t>
            </a:r>
            <a:endParaRPr/>
          </a:p>
        </p:txBody>
      </p:sp>
      <p:sp>
        <p:nvSpPr>
          <p:cNvPr id="222" name="Google Shape;222;p2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Normalizing Trip Time</a:t>
            </a:r>
            <a:endParaRPr/>
          </a:p>
        </p:txBody>
      </p:sp>
      <p:pic>
        <p:nvPicPr>
          <p:cNvPr id="223" name="Google Shape;223;p24"/>
          <p:cNvPicPr preferRelativeResize="0"/>
          <p:nvPr/>
        </p:nvPicPr>
        <p:blipFill rotWithShape="1">
          <a:blip r:embed="rId3">
            <a:alphaModFix/>
          </a:blip>
          <a:srcRect b="0" l="0" r="0" t="0"/>
          <a:stretch/>
        </p:blipFill>
        <p:spPr>
          <a:xfrm>
            <a:off x="3340425" y="1724013"/>
            <a:ext cx="6400800" cy="35718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Normalizing Trip Time</a:t>
            </a:r>
            <a:endParaRPr/>
          </a:p>
        </p:txBody>
      </p:sp>
      <p:sp>
        <p:nvSpPr>
          <p:cNvPr id="229" name="Google Shape;229;p25"/>
          <p:cNvSpPr txBox="1"/>
          <p:nvPr/>
        </p:nvSpPr>
        <p:spPr>
          <a:xfrm>
            <a:off x="771400" y="4525500"/>
            <a:ext cx="4275000" cy="4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Check the dispersion number of trip_minute by plotting the distribution again</a:t>
            </a:r>
            <a:endParaRPr b="0" i="0" sz="1400" u="none" cap="none" strike="noStrike">
              <a:solidFill>
                <a:srgbClr val="000000"/>
              </a:solidFill>
              <a:latin typeface="Roboto"/>
              <a:ea typeface="Roboto"/>
              <a:cs typeface="Roboto"/>
              <a:sym typeface="Roboto"/>
            </a:endParaRPr>
          </a:p>
        </p:txBody>
      </p:sp>
      <p:pic>
        <p:nvPicPr>
          <p:cNvPr id="230" name="Google Shape;230;p25"/>
          <p:cNvPicPr preferRelativeResize="0"/>
          <p:nvPr/>
        </p:nvPicPr>
        <p:blipFill rotWithShape="1">
          <a:blip r:embed="rId3">
            <a:alphaModFix/>
          </a:blip>
          <a:srcRect b="0" l="0" r="0" t="0"/>
          <a:stretch/>
        </p:blipFill>
        <p:spPr>
          <a:xfrm>
            <a:off x="381000" y="1735025"/>
            <a:ext cx="7445455" cy="2714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Normalizing Trip Time</a:t>
            </a:r>
            <a:endParaRPr/>
          </a:p>
        </p:txBody>
      </p:sp>
      <p:pic>
        <p:nvPicPr>
          <p:cNvPr id="236" name="Google Shape;236;p26"/>
          <p:cNvPicPr preferRelativeResize="0"/>
          <p:nvPr/>
        </p:nvPicPr>
        <p:blipFill rotWithShape="1">
          <a:blip r:embed="rId3">
            <a:alphaModFix/>
          </a:blip>
          <a:srcRect b="0" l="0" r="0" t="0"/>
          <a:stretch/>
        </p:blipFill>
        <p:spPr>
          <a:xfrm>
            <a:off x="471900" y="1777450"/>
            <a:ext cx="5107975" cy="2957675"/>
          </a:xfrm>
          <a:prstGeom prst="rect">
            <a:avLst/>
          </a:prstGeom>
          <a:noFill/>
          <a:ln>
            <a:noFill/>
          </a:ln>
        </p:spPr>
      </p:pic>
      <p:sp>
        <p:nvSpPr>
          <p:cNvPr id="237" name="Google Shape;237;p26"/>
          <p:cNvSpPr txBox="1"/>
          <p:nvPr/>
        </p:nvSpPr>
        <p:spPr>
          <a:xfrm>
            <a:off x="4555175" y="2897575"/>
            <a:ext cx="4275000" cy="4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Dispersion among travel time is indeed reduced but still heavily spread below 100 minute. Log-power distributed. Let’s apply log transformation to trip_travel_minute</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sp>
        <p:nvSpPr>
          <p:cNvPr id="243" name="Google Shape;243;p2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Normalizing Trip Time</a:t>
            </a:r>
            <a:endParaRPr/>
          </a:p>
        </p:txBody>
      </p:sp>
      <p:pic>
        <p:nvPicPr>
          <p:cNvPr id="244" name="Google Shape;244;p27"/>
          <p:cNvPicPr preferRelativeResize="0"/>
          <p:nvPr/>
        </p:nvPicPr>
        <p:blipFill rotWithShape="1">
          <a:blip r:embed="rId3">
            <a:alphaModFix/>
          </a:blip>
          <a:srcRect b="0" l="0" r="0" t="0"/>
          <a:stretch/>
        </p:blipFill>
        <p:spPr>
          <a:xfrm>
            <a:off x="10950" y="1919067"/>
            <a:ext cx="9143999" cy="285696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8"/>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Answering [c] - Use log (minute) instead of second</a:t>
            </a:r>
            <a:endParaRPr/>
          </a:p>
        </p:txBody>
      </p:sp>
      <p:sp>
        <p:nvSpPr>
          <p:cNvPr id="250" name="Google Shape;250;p28"/>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Plot the log(traveltime_minute) distribution</a:t>
            </a:r>
            <a:endParaRPr/>
          </a:p>
        </p:txBody>
      </p:sp>
      <p:pic>
        <p:nvPicPr>
          <p:cNvPr id="251" name="Google Shape;251;p28"/>
          <p:cNvPicPr preferRelativeResize="0"/>
          <p:nvPr/>
        </p:nvPicPr>
        <p:blipFill rotWithShape="1">
          <a:blip r:embed="rId3">
            <a:alphaModFix/>
          </a:blip>
          <a:srcRect b="0" l="0" r="0" t="0"/>
          <a:stretch/>
        </p:blipFill>
        <p:spPr>
          <a:xfrm>
            <a:off x="256100" y="2787388"/>
            <a:ext cx="8572500" cy="22002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9"/>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Answering [c] - Trip with the highest sd of travel time</a:t>
            </a:r>
            <a:endParaRPr/>
          </a:p>
        </p:txBody>
      </p:sp>
      <p:sp>
        <p:nvSpPr>
          <p:cNvPr id="257" name="Google Shape;257;p29"/>
          <p:cNvSpPr txBox="1"/>
          <p:nvPr>
            <p:ph idx="1" type="body"/>
          </p:nvPr>
        </p:nvSpPr>
        <p:spPr>
          <a:xfrm>
            <a:off x="471900" y="16904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Trip with the furthest from stddev value based on log(trip minute) Time.</a:t>
            </a:r>
            <a:endParaRPr/>
          </a:p>
        </p:txBody>
      </p:sp>
      <p:pic>
        <p:nvPicPr>
          <p:cNvPr id="258" name="Google Shape;258;p29"/>
          <p:cNvPicPr preferRelativeResize="0"/>
          <p:nvPr/>
        </p:nvPicPr>
        <p:blipFill rotWithShape="1">
          <a:blip r:embed="rId3">
            <a:alphaModFix/>
          </a:blip>
          <a:srcRect b="0" l="0" r="0" t="0"/>
          <a:stretch/>
        </p:blipFill>
        <p:spPr>
          <a:xfrm>
            <a:off x="-366312" y="2338788"/>
            <a:ext cx="5000625" cy="2028825"/>
          </a:xfrm>
          <a:prstGeom prst="rect">
            <a:avLst/>
          </a:prstGeom>
          <a:noFill/>
          <a:ln>
            <a:noFill/>
          </a:ln>
        </p:spPr>
      </p:pic>
      <p:pic>
        <p:nvPicPr>
          <p:cNvPr id="259" name="Google Shape;259;p29"/>
          <p:cNvPicPr preferRelativeResize="0"/>
          <p:nvPr/>
        </p:nvPicPr>
        <p:blipFill rotWithShape="1">
          <a:blip r:embed="rId4">
            <a:alphaModFix/>
          </a:blip>
          <a:srcRect b="0" l="0" r="0" t="0"/>
          <a:stretch/>
        </p:blipFill>
        <p:spPr>
          <a:xfrm>
            <a:off x="4727425" y="2338800"/>
            <a:ext cx="4853676" cy="2061875"/>
          </a:xfrm>
          <a:prstGeom prst="rect">
            <a:avLst/>
          </a:prstGeom>
          <a:noFill/>
          <a:ln>
            <a:noFill/>
          </a:ln>
        </p:spPr>
      </p:pic>
      <p:sp>
        <p:nvSpPr>
          <p:cNvPr id="260" name="Google Shape;260;p29"/>
          <p:cNvSpPr txBox="1"/>
          <p:nvPr/>
        </p:nvSpPr>
        <p:spPr>
          <a:xfrm>
            <a:off x="365325" y="4528350"/>
            <a:ext cx="4269000" cy="49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There are a lot of short trip travel time and very long travel trip (above 4 log_trip_inminute</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Data Sources</a:t>
            </a:r>
            <a:endParaRPr/>
          </a:p>
        </p:txBody>
      </p:sp>
      <p:sp>
        <p:nvSpPr>
          <p:cNvPr id="80" name="Google Shape;80;p3"/>
          <p:cNvSpPr txBox="1"/>
          <p:nvPr>
            <p:ph idx="1" type="body"/>
          </p:nvPr>
        </p:nvSpPr>
        <p:spPr>
          <a:xfrm>
            <a:off x="471900" y="1919075"/>
            <a:ext cx="8222100" cy="138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There are 2 (two) main Data Sources, bulk file which contain trip ---- detail information.</a:t>
            </a:r>
            <a:endParaRPr/>
          </a:p>
          <a:p>
            <a:pPr indent="0" lvl="0" marL="0" rtl="0" algn="l">
              <a:lnSpc>
                <a:spcPct val="115000"/>
              </a:lnSpc>
              <a:spcBef>
                <a:spcPts val="1600"/>
              </a:spcBef>
              <a:spcAft>
                <a:spcPts val="1600"/>
              </a:spcAft>
              <a:buSzPts val="1800"/>
              <a:buNone/>
            </a:pPr>
            <a:r>
              <a:rPr lang="en"/>
              <a:t>Relationship among those two sources are 1 …… 1 ( 1 to 1) relationship</a:t>
            </a:r>
            <a:endParaRPr/>
          </a:p>
        </p:txBody>
      </p:sp>
      <p:sp>
        <p:nvSpPr>
          <p:cNvPr id="81" name="Google Shape;81;p3"/>
          <p:cNvSpPr txBox="1"/>
          <p:nvPr/>
        </p:nvSpPr>
        <p:spPr>
          <a:xfrm>
            <a:off x="150600" y="3362700"/>
            <a:ext cx="4269000" cy="49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Trip fare data:</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medallion, hack_license, vendor_id, pickup_datetime, payment_type, </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fare_amount, surcharge,</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mta_tax, tip_amount, tolls_amount, total_amount</a:t>
            </a:r>
            <a:endParaRPr b="1" i="0" sz="1400" u="none" cap="none" strike="noStrike">
              <a:solidFill>
                <a:srgbClr val="000000"/>
              </a:solidFill>
              <a:latin typeface="Roboto"/>
              <a:ea typeface="Roboto"/>
              <a:cs typeface="Roboto"/>
              <a:sym typeface="Roboto"/>
            </a:endParaRPr>
          </a:p>
        </p:txBody>
      </p:sp>
      <p:sp>
        <p:nvSpPr>
          <p:cNvPr id="82" name="Google Shape;82;p3"/>
          <p:cNvSpPr txBox="1"/>
          <p:nvPr/>
        </p:nvSpPr>
        <p:spPr>
          <a:xfrm>
            <a:off x="4958275" y="3340475"/>
            <a:ext cx="4269000" cy="49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Trip detail data:</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medallion, hack_license, vendor_id, rate_code, store_and_fwd_flag, pickup_datetime,</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dropoff_datetime, passenger_count, trip_time_in_secs, trip_distance, pickup_longitude, pickup_latitude,</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dropoff_longitude, dropoff_latitude</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a:ea typeface="Roboto"/>
              <a:cs typeface="Roboto"/>
              <a:sym typeface="Roboto"/>
            </a:endParaRPr>
          </a:p>
        </p:txBody>
      </p:sp>
      <p:cxnSp>
        <p:nvCxnSpPr>
          <p:cNvPr id="83" name="Google Shape;83;p3"/>
          <p:cNvCxnSpPr/>
          <p:nvPr/>
        </p:nvCxnSpPr>
        <p:spPr>
          <a:xfrm>
            <a:off x="3184800" y="4061225"/>
            <a:ext cx="1721700" cy="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0"/>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sp>
        <p:nvSpPr>
          <p:cNvPr id="266" name="Google Shape;266;p3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Answering [c] - Trip with the highest sd of travel time</a:t>
            </a:r>
            <a:endParaRPr/>
          </a:p>
        </p:txBody>
      </p:sp>
      <p:pic>
        <p:nvPicPr>
          <p:cNvPr id="267" name="Google Shape;267;p30"/>
          <p:cNvPicPr preferRelativeResize="0"/>
          <p:nvPr/>
        </p:nvPicPr>
        <p:blipFill rotWithShape="1">
          <a:blip r:embed="rId3">
            <a:alphaModFix/>
          </a:blip>
          <a:srcRect b="0" l="0" r="0" t="0"/>
          <a:stretch/>
        </p:blipFill>
        <p:spPr>
          <a:xfrm>
            <a:off x="3356450" y="1956625"/>
            <a:ext cx="6780699" cy="2070500"/>
          </a:xfrm>
          <a:prstGeom prst="rect">
            <a:avLst/>
          </a:prstGeom>
          <a:noFill/>
          <a:ln>
            <a:noFill/>
          </a:ln>
        </p:spPr>
      </p:pic>
      <p:pic>
        <p:nvPicPr>
          <p:cNvPr id="268" name="Google Shape;268;p30"/>
          <p:cNvPicPr preferRelativeResize="0"/>
          <p:nvPr/>
        </p:nvPicPr>
        <p:blipFill rotWithShape="1">
          <a:blip r:embed="rId4">
            <a:alphaModFix/>
          </a:blip>
          <a:srcRect b="0" l="0" r="0" t="0"/>
          <a:stretch/>
        </p:blipFill>
        <p:spPr>
          <a:xfrm>
            <a:off x="-933825" y="1652275"/>
            <a:ext cx="5121251" cy="29423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 - Trip with most consistent fare</a:t>
            </a:r>
            <a:endParaRPr/>
          </a:p>
        </p:txBody>
      </p:sp>
      <p:sp>
        <p:nvSpPr>
          <p:cNvPr id="274" name="Google Shape;274;p31"/>
          <p:cNvSpPr txBox="1"/>
          <p:nvPr>
            <p:ph idx="1" type="body"/>
          </p:nvPr>
        </p:nvSpPr>
        <p:spPr>
          <a:xfrm>
            <a:off x="471900" y="16904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Trip that fall in SD range based on the fare amount variable</a:t>
            </a:r>
            <a:endParaRPr/>
          </a:p>
        </p:txBody>
      </p:sp>
      <p:pic>
        <p:nvPicPr>
          <p:cNvPr id="275" name="Google Shape;275;p31"/>
          <p:cNvPicPr preferRelativeResize="0"/>
          <p:nvPr/>
        </p:nvPicPr>
        <p:blipFill rotWithShape="1">
          <a:blip r:embed="rId3">
            <a:alphaModFix/>
          </a:blip>
          <a:srcRect b="0" l="0" r="0" t="0"/>
          <a:stretch/>
        </p:blipFill>
        <p:spPr>
          <a:xfrm>
            <a:off x="167100" y="2220338"/>
            <a:ext cx="4629150" cy="1933575"/>
          </a:xfrm>
          <a:prstGeom prst="rect">
            <a:avLst/>
          </a:prstGeom>
          <a:noFill/>
          <a:ln>
            <a:noFill/>
          </a:ln>
        </p:spPr>
      </p:pic>
      <p:sp>
        <p:nvSpPr>
          <p:cNvPr id="276" name="Google Shape;276;p31"/>
          <p:cNvSpPr txBox="1"/>
          <p:nvPr/>
        </p:nvSpPr>
        <p:spPr>
          <a:xfrm>
            <a:off x="4729800" y="2948975"/>
            <a:ext cx="4269000" cy="49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Minimum fare amount is 2.5, it is fit with the constraint of taxi booking as 2.5 is the cancellation fee for Taxi in New York</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Answering [d] - Trip with most consistent fare</a:t>
            </a:r>
            <a:endParaRPr/>
          </a:p>
        </p:txBody>
      </p:sp>
      <p:pic>
        <p:nvPicPr>
          <p:cNvPr id="282" name="Google Shape;282;p32"/>
          <p:cNvPicPr preferRelativeResize="0"/>
          <p:nvPr/>
        </p:nvPicPr>
        <p:blipFill rotWithShape="1">
          <a:blip r:embed="rId3">
            <a:alphaModFix/>
          </a:blip>
          <a:srcRect b="0" l="0" r="0" t="0"/>
          <a:stretch/>
        </p:blipFill>
        <p:spPr>
          <a:xfrm>
            <a:off x="-194462" y="1756538"/>
            <a:ext cx="5076825" cy="2619375"/>
          </a:xfrm>
          <a:prstGeom prst="rect">
            <a:avLst/>
          </a:prstGeom>
          <a:noFill/>
          <a:ln>
            <a:noFill/>
          </a:ln>
        </p:spPr>
      </p:pic>
      <p:pic>
        <p:nvPicPr>
          <p:cNvPr id="283" name="Google Shape;283;p32"/>
          <p:cNvPicPr preferRelativeResize="0"/>
          <p:nvPr/>
        </p:nvPicPr>
        <p:blipFill rotWithShape="1">
          <a:blip r:embed="rId4">
            <a:alphaModFix/>
          </a:blip>
          <a:srcRect b="0" l="0" r="0" t="0"/>
          <a:stretch/>
        </p:blipFill>
        <p:spPr>
          <a:xfrm>
            <a:off x="4679013" y="1830263"/>
            <a:ext cx="3956838" cy="247195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sp>
        <p:nvSpPr>
          <p:cNvPr id="289" name="Google Shape;289;p3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Answering [d] - Trip with most consistent fare</a:t>
            </a:r>
            <a:endParaRPr/>
          </a:p>
        </p:txBody>
      </p:sp>
      <p:pic>
        <p:nvPicPr>
          <p:cNvPr id="290" name="Google Shape;290;p33"/>
          <p:cNvPicPr preferRelativeResize="0"/>
          <p:nvPr/>
        </p:nvPicPr>
        <p:blipFill rotWithShape="1">
          <a:blip r:embed="rId3">
            <a:alphaModFix/>
          </a:blip>
          <a:srcRect b="0" l="0" r="0" t="0"/>
          <a:stretch/>
        </p:blipFill>
        <p:spPr>
          <a:xfrm>
            <a:off x="46025" y="1690991"/>
            <a:ext cx="9144000" cy="318156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4"/>
          <p:cNvSpPr txBox="1"/>
          <p:nvPr>
            <p:ph idx="1" type="body"/>
          </p:nvPr>
        </p:nvSpPr>
        <p:spPr>
          <a:xfrm>
            <a:off x="471900" y="1766675"/>
            <a:ext cx="8222100" cy="2710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In what trips can you confidently use respective means as measures of central tendency to estimate fare, time taken</a:t>
            </a:r>
            <a:endParaRPr/>
          </a:p>
          <a:p>
            <a:pPr indent="-342900" lvl="0" marL="457200" rtl="0" algn="l">
              <a:lnSpc>
                <a:spcPct val="115000"/>
              </a:lnSpc>
              <a:spcBef>
                <a:spcPts val="0"/>
              </a:spcBef>
              <a:spcAft>
                <a:spcPts val="0"/>
              </a:spcAft>
              <a:buSzPts val="1800"/>
              <a:buChar char="●"/>
            </a:pPr>
            <a:r>
              <a:rPr lang="en"/>
              <a:t>How will you build a model to predict fare and tip amount with the given data?</a:t>
            </a:r>
            <a:endParaRPr/>
          </a:p>
          <a:p>
            <a:pPr indent="-342900" lvl="0" marL="457200" rtl="0" algn="l">
              <a:lnSpc>
                <a:spcPct val="115000"/>
              </a:lnSpc>
              <a:spcBef>
                <a:spcPts val="0"/>
              </a:spcBef>
              <a:spcAft>
                <a:spcPts val="0"/>
              </a:spcAft>
              <a:buSzPts val="1800"/>
              <a:buChar char="●"/>
            </a:pPr>
            <a:r>
              <a:rPr lang="en"/>
              <a:t>If you were a taxi driver, how would you maximize your earnings in a day?</a:t>
            </a:r>
            <a:endParaRPr/>
          </a:p>
          <a:p>
            <a:pPr indent="-342900" lvl="0" marL="457200" rtl="0" algn="l">
              <a:lnSpc>
                <a:spcPct val="115000"/>
              </a:lnSpc>
              <a:spcBef>
                <a:spcPts val="0"/>
              </a:spcBef>
              <a:spcAft>
                <a:spcPts val="0"/>
              </a:spcAft>
              <a:buSzPts val="1800"/>
              <a:buChar char="●"/>
            </a:pPr>
            <a:r>
              <a:rPr lang="en"/>
              <a:t>If you were a taxi driver, how would you minimize your work time while retaining the average wages earned by a typical taxi in the dataset?</a:t>
            </a:r>
            <a:endParaRPr/>
          </a:p>
          <a:p>
            <a:pPr indent="-342900" lvl="0" marL="457200" rtl="0" algn="l">
              <a:lnSpc>
                <a:spcPct val="115000"/>
              </a:lnSpc>
              <a:spcBef>
                <a:spcPts val="0"/>
              </a:spcBef>
              <a:spcAft>
                <a:spcPts val="0"/>
              </a:spcAft>
              <a:buSzPts val="1800"/>
              <a:buChar char="●"/>
            </a:pPr>
            <a:r>
              <a:rPr lang="en"/>
              <a:t>If you run a taxi company with 10 taxis, how would you maximize your earnings?</a:t>
            </a:r>
            <a:endParaRPr/>
          </a:p>
          <a:p>
            <a:pPr indent="-342900" lvl="0" marL="457200" rtl="0" algn="l">
              <a:lnSpc>
                <a:spcPct val="115000"/>
              </a:lnSpc>
              <a:spcBef>
                <a:spcPts val="0"/>
              </a:spcBef>
              <a:spcAft>
                <a:spcPts val="0"/>
              </a:spcAft>
              <a:buSzPts val="1800"/>
              <a:buChar char="●"/>
            </a:pPr>
            <a:r>
              <a:rPr lang="en"/>
              <a:t>Recode modelling script into Pyspark</a:t>
            </a:r>
            <a:endParaRPr/>
          </a:p>
          <a:p>
            <a:pPr indent="0" lvl="0" marL="0" rtl="0" algn="l">
              <a:lnSpc>
                <a:spcPct val="115000"/>
              </a:lnSpc>
              <a:spcBef>
                <a:spcPts val="1600"/>
              </a:spcBef>
              <a:spcAft>
                <a:spcPts val="1600"/>
              </a:spcAft>
              <a:buSzPts val="1800"/>
              <a:buNone/>
            </a:pPr>
            <a:r>
              <a:t/>
            </a:r>
            <a:endParaRPr/>
          </a:p>
        </p:txBody>
      </p:sp>
      <p:sp>
        <p:nvSpPr>
          <p:cNvPr id="296" name="Google Shape;296;p3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Question Set 2</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Central Tendency</a:t>
            </a:r>
            <a:endParaRPr/>
          </a:p>
        </p:txBody>
      </p:sp>
      <p:sp>
        <p:nvSpPr>
          <p:cNvPr id="302" name="Google Shape;302;p35"/>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rgbClr val="000000"/>
                </a:solidFill>
              </a:rPr>
              <a:t>Central tendency is a number which represents the </a:t>
            </a:r>
            <a:r>
              <a:rPr b="1" lang="en">
                <a:solidFill>
                  <a:srgbClr val="000000"/>
                </a:solidFill>
              </a:rPr>
              <a:t>center</a:t>
            </a:r>
            <a:r>
              <a:rPr lang="en">
                <a:solidFill>
                  <a:srgbClr val="000000"/>
                </a:solidFill>
              </a:rPr>
              <a:t> of a distribution. This can be represented in mean, mode, or median.</a:t>
            </a:r>
            <a:endParaRPr>
              <a:solidFill>
                <a:srgbClr val="000000"/>
              </a:solidFill>
            </a:endParaRPr>
          </a:p>
          <a:p>
            <a:pPr indent="0" lvl="0" marL="0" rtl="0" algn="l">
              <a:lnSpc>
                <a:spcPct val="100000"/>
              </a:lnSpc>
              <a:spcBef>
                <a:spcPts val="0"/>
              </a:spcBef>
              <a:spcAft>
                <a:spcPts val="0"/>
              </a:spcAft>
              <a:buSzPts val="1800"/>
              <a:buNone/>
            </a:pPr>
            <a:r>
              <a:t/>
            </a:r>
            <a:endParaRPr>
              <a:solidFill>
                <a:srgbClr val="000000"/>
              </a:solidFill>
            </a:endParaRPr>
          </a:p>
          <a:p>
            <a:pPr indent="0" lvl="0" marL="0" rtl="0" algn="l">
              <a:lnSpc>
                <a:spcPct val="100000"/>
              </a:lnSpc>
              <a:spcBef>
                <a:spcPts val="0"/>
              </a:spcBef>
              <a:spcAft>
                <a:spcPts val="0"/>
              </a:spcAft>
              <a:buSzPts val="1800"/>
              <a:buNone/>
            </a:pPr>
            <a:r>
              <a:t/>
            </a:r>
            <a:endParaRPr>
              <a:solidFill>
                <a:srgbClr val="000000"/>
              </a:solidFill>
            </a:endParaRPr>
          </a:p>
          <a:p>
            <a:pPr indent="0" lvl="0" marL="0" rtl="0" algn="l">
              <a:lnSpc>
                <a:spcPct val="100000"/>
              </a:lnSpc>
              <a:spcBef>
                <a:spcPts val="0"/>
              </a:spcBef>
              <a:spcAft>
                <a:spcPts val="0"/>
              </a:spcAft>
              <a:buSzPts val="1800"/>
              <a:buNone/>
            </a:pPr>
            <a:r>
              <a:t/>
            </a:r>
            <a:endParaRPr>
              <a:solidFill>
                <a:srgbClr val="000000"/>
              </a:solidFill>
            </a:endParaRPr>
          </a:p>
          <a:p>
            <a:pPr indent="0" lvl="0" marL="0" rtl="0" algn="l">
              <a:lnSpc>
                <a:spcPct val="100000"/>
              </a:lnSpc>
              <a:spcBef>
                <a:spcPts val="0"/>
              </a:spcBef>
              <a:spcAft>
                <a:spcPts val="0"/>
              </a:spcAft>
              <a:buSzPts val="1800"/>
              <a:buNone/>
            </a:pPr>
            <a:r>
              <a:rPr lang="en">
                <a:solidFill>
                  <a:srgbClr val="000000"/>
                </a:solidFill>
              </a:rPr>
              <a:t>But,</a:t>
            </a:r>
            <a:endParaRPr>
              <a:solidFill>
                <a:srgbClr val="0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36"/>
          <p:cNvPicPr preferRelativeResize="0"/>
          <p:nvPr/>
        </p:nvPicPr>
        <p:blipFill rotWithShape="1">
          <a:blip r:embed="rId3">
            <a:alphaModFix/>
          </a:blip>
          <a:srcRect b="0" l="0" r="0" t="0"/>
          <a:stretch/>
        </p:blipFill>
        <p:spPr>
          <a:xfrm>
            <a:off x="600325" y="0"/>
            <a:ext cx="7730074" cy="504555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If the distribution is not normal or skewed data -</a:t>
            </a:r>
            <a:endParaRPr/>
          </a:p>
        </p:txBody>
      </p:sp>
      <p:sp>
        <p:nvSpPr>
          <p:cNvPr id="313" name="Google Shape;313;p3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Both mean and mode will not be representable as the tendency since mean value will bias toward the outlier. Let us check distribution of each variable.</a:t>
            </a:r>
            <a:endParaRPr/>
          </a:p>
          <a:p>
            <a:pPr indent="-342900" lvl="0" marL="457200" rtl="0" algn="l">
              <a:lnSpc>
                <a:spcPct val="115000"/>
              </a:lnSpc>
              <a:spcBef>
                <a:spcPts val="0"/>
              </a:spcBef>
              <a:spcAft>
                <a:spcPts val="0"/>
              </a:spcAft>
              <a:buSzPts val="1800"/>
              <a:buChar char="●"/>
            </a:pPr>
            <a:r>
              <a:rPr lang="en"/>
              <a:t>Median is safe measurement for central tendency even though distributions are skewed.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8"/>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Answering [a] - Central Tendency Fare</a:t>
            </a:r>
            <a:endParaRPr/>
          </a:p>
        </p:txBody>
      </p:sp>
      <p:sp>
        <p:nvSpPr>
          <p:cNvPr id="319" name="Google Shape;319;p38"/>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320" name="Google Shape;320;p38"/>
          <p:cNvPicPr preferRelativeResize="0"/>
          <p:nvPr/>
        </p:nvPicPr>
        <p:blipFill rotWithShape="1">
          <a:blip r:embed="rId3">
            <a:alphaModFix/>
          </a:blip>
          <a:srcRect b="0" l="0" r="0" t="0"/>
          <a:stretch/>
        </p:blipFill>
        <p:spPr>
          <a:xfrm>
            <a:off x="471888" y="1919063"/>
            <a:ext cx="5419725" cy="1990725"/>
          </a:xfrm>
          <a:prstGeom prst="rect">
            <a:avLst/>
          </a:prstGeom>
          <a:noFill/>
          <a:ln>
            <a:noFill/>
          </a:ln>
        </p:spPr>
      </p:pic>
      <p:sp>
        <p:nvSpPr>
          <p:cNvPr id="321" name="Google Shape;321;p38"/>
          <p:cNvSpPr txBox="1"/>
          <p:nvPr/>
        </p:nvSpPr>
        <p:spPr>
          <a:xfrm>
            <a:off x="5891625" y="1919075"/>
            <a:ext cx="4269000" cy="49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Trip with Fare on range 9.5</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9"/>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Answering [a] Central Tendency Fare</a:t>
            </a:r>
            <a:endParaRPr/>
          </a:p>
        </p:txBody>
      </p:sp>
      <p:sp>
        <p:nvSpPr>
          <p:cNvPr id="327" name="Google Shape;327;p39"/>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328" name="Google Shape;328;p39"/>
          <p:cNvPicPr preferRelativeResize="0"/>
          <p:nvPr/>
        </p:nvPicPr>
        <p:blipFill rotWithShape="1">
          <a:blip r:embed="rId3">
            <a:alphaModFix/>
          </a:blip>
          <a:srcRect b="0" l="0" r="0" t="0"/>
          <a:stretch/>
        </p:blipFill>
        <p:spPr>
          <a:xfrm>
            <a:off x="10950" y="1790220"/>
            <a:ext cx="9144001" cy="299146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Data Prep &amp; Wrangling</a:t>
            </a:r>
            <a:endParaRPr/>
          </a:p>
        </p:txBody>
      </p:sp>
      <p:sp>
        <p:nvSpPr>
          <p:cNvPr id="89" name="Google Shape;89;p4"/>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Before doing EDA &amp; Extrapolation information from dataset, joined those two sources into single dataframe as the relationship is 1 to 1 already.</a:t>
            </a:r>
            <a:endParaRPr/>
          </a:p>
          <a:p>
            <a:pPr indent="0" lvl="0" marL="0" rtl="0" algn="l">
              <a:lnSpc>
                <a:spcPct val="115000"/>
              </a:lnSpc>
              <a:spcBef>
                <a:spcPts val="1600"/>
              </a:spcBef>
              <a:spcAft>
                <a:spcPts val="1600"/>
              </a:spcAft>
              <a:buSzPts val="1800"/>
              <a:buNone/>
            </a:pPr>
            <a:r>
              <a:rPr lang="en"/>
              <a:t>After that, then check for general statistic information for a little sanity checking.</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0"/>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sp>
        <p:nvSpPr>
          <p:cNvPr id="334" name="Google Shape;334;p40"/>
          <p:cNvSpPr txBox="1"/>
          <p:nvPr>
            <p:ph type="title"/>
          </p:nvPr>
        </p:nvSpPr>
        <p:spPr>
          <a:xfrm>
            <a:off x="395700" y="2815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Answering [a] - Central Tendency Trip Travel Time</a:t>
            </a:r>
            <a:endParaRPr/>
          </a:p>
        </p:txBody>
      </p:sp>
      <p:pic>
        <p:nvPicPr>
          <p:cNvPr id="335" name="Google Shape;335;p40"/>
          <p:cNvPicPr preferRelativeResize="0"/>
          <p:nvPr/>
        </p:nvPicPr>
        <p:blipFill rotWithShape="1">
          <a:blip r:embed="rId3">
            <a:alphaModFix/>
          </a:blip>
          <a:srcRect b="0" l="0" r="0" t="0"/>
          <a:stretch/>
        </p:blipFill>
        <p:spPr>
          <a:xfrm>
            <a:off x="-49650" y="875325"/>
            <a:ext cx="9198124" cy="42944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sp>
        <p:nvSpPr>
          <p:cNvPr id="341" name="Google Shape;341;p41"/>
          <p:cNvSpPr txBox="1"/>
          <p:nvPr>
            <p:ph type="title"/>
          </p:nvPr>
        </p:nvSpPr>
        <p:spPr>
          <a:xfrm>
            <a:off x="319500" y="4339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Answering [a] - Central Tendency Trip Travel Time</a:t>
            </a:r>
            <a:endParaRPr/>
          </a:p>
        </p:txBody>
      </p:sp>
      <p:pic>
        <p:nvPicPr>
          <p:cNvPr id="342" name="Google Shape;342;p41"/>
          <p:cNvPicPr preferRelativeResize="0"/>
          <p:nvPr/>
        </p:nvPicPr>
        <p:blipFill rotWithShape="1">
          <a:blip r:embed="rId3">
            <a:alphaModFix/>
          </a:blip>
          <a:srcRect b="0" l="0" r="0" t="0"/>
          <a:stretch/>
        </p:blipFill>
        <p:spPr>
          <a:xfrm>
            <a:off x="-59375" y="1530754"/>
            <a:ext cx="9144000" cy="3032042"/>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Build the model to predict fare amount</a:t>
            </a:r>
            <a:endParaRPr/>
          </a:p>
        </p:txBody>
      </p:sp>
      <p:sp>
        <p:nvSpPr>
          <p:cNvPr id="348" name="Google Shape;348;p42"/>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This is regression problem as the target variable is amount variable. There are 3 main things that need to be do :</a:t>
            </a:r>
            <a:endParaRPr/>
          </a:p>
          <a:p>
            <a:pPr indent="-342900" lvl="0" marL="457200" rtl="0" algn="l">
              <a:lnSpc>
                <a:spcPct val="115000"/>
              </a:lnSpc>
              <a:spcBef>
                <a:spcPts val="1600"/>
              </a:spcBef>
              <a:spcAft>
                <a:spcPts val="0"/>
              </a:spcAft>
              <a:buSzPts val="1800"/>
              <a:buAutoNum type="arabicPeriod"/>
            </a:pPr>
            <a:r>
              <a:rPr lang="en"/>
              <a:t>Investigate Variable</a:t>
            </a:r>
            <a:endParaRPr/>
          </a:p>
          <a:p>
            <a:pPr indent="-342900" lvl="0" marL="457200" rtl="0" algn="l">
              <a:lnSpc>
                <a:spcPct val="115000"/>
              </a:lnSpc>
              <a:spcBef>
                <a:spcPts val="0"/>
              </a:spcBef>
              <a:spcAft>
                <a:spcPts val="0"/>
              </a:spcAft>
              <a:buSzPts val="1800"/>
              <a:buAutoNum type="arabicPeriod"/>
            </a:pPr>
            <a:r>
              <a:rPr lang="en"/>
              <a:t>Model Selection for this problem set</a:t>
            </a:r>
            <a:endParaRPr/>
          </a:p>
          <a:p>
            <a:pPr indent="-342900" lvl="0" marL="457200" rtl="0" algn="l">
              <a:lnSpc>
                <a:spcPct val="115000"/>
              </a:lnSpc>
              <a:spcBef>
                <a:spcPts val="0"/>
              </a:spcBef>
              <a:spcAft>
                <a:spcPts val="0"/>
              </a:spcAft>
              <a:buSzPts val="1800"/>
              <a:buAutoNum type="arabicPeriod"/>
            </a:pPr>
            <a:r>
              <a:rPr lang="en"/>
              <a:t>Train &amp; Test the model</a:t>
            </a:r>
            <a:endParaRPr/>
          </a:p>
          <a:p>
            <a:pPr indent="-342900" lvl="0" marL="457200" rtl="0" algn="l">
              <a:lnSpc>
                <a:spcPct val="115000"/>
              </a:lnSpc>
              <a:spcBef>
                <a:spcPts val="0"/>
              </a:spcBef>
              <a:spcAft>
                <a:spcPts val="0"/>
              </a:spcAft>
              <a:buSzPts val="1800"/>
              <a:buAutoNum type="arabicPeriod"/>
            </a:pPr>
            <a:r>
              <a:rPr lang="en"/>
              <a:t>Report on Model Importance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Investigate Variable - Extrapolate Information</a:t>
            </a:r>
            <a:endParaRPr/>
          </a:p>
        </p:txBody>
      </p:sp>
      <p:sp>
        <p:nvSpPr>
          <p:cNvPr id="354" name="Google Shape;354;p43"/>
          <p:cNvSpPr txBox="1"/>
          <p:nvPr>
            <p:ph idx="1" type="body"/>
          </p:nvPr>
        </p:nvSpPr>
        <p:spPr>
          <a:xfrm>
            <a:off x="471900" y="1690475"/>
            <a:ext cx="8222100" cy="42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Does the distance affecting the fares? Test our hypothesis </a:t>
            </a:r>
            <a:endParaRPr/>
          </a:p>
        </p:txBody>
      </p:sp>
      <p:pic>
        <p:nvPicPr>
          <p:cNvPr id="355" name="Google Shape;355;p43"/>
          <p:cNvPicPr preferRelativeResize="0"/>
          <p:nvPr/>
        </p:nvPicPr>
        <p:blipFill rotWithShape="1">
          <a:blip r:embed="rId3">
            <a:alphaModFix/>
          </a:blip>
          <a:srcRect b="0" l="0" r="0" t="0"/>
          <a:stretch/>
        </p:blipFill>
        <p:spPr>
          <a:xfrm>
            <a:off x="520849" y="2133400"/>
            <a:ext cx="8096950" cy="37213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4"/>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Generally the longer the distance is the more expensive the fare, but there are few trips that cost less even though the distance is longer.</a:t>
            </a:r>
            <a:endParaRPr/>
          </a:p>
          <a:p>
            <a:pPr indent="-342900" lvl="0" marL="457200" rtl="0" algn="l">
              <a:lnSpc>
                <a:spcPct val="115000"/>
              </a:lnSpc>
              <a:spcBef>
                <a:spcPts val="0"/>
              </a:spcBef>
              <a:spcAft>
                <a:spcPts val="0"/>
              </a:spcAft>
              <a:buSzPts val="1800"/>
              <a:buChar char="●"/>
            </a:pPr>
            <a:r>
              <a:rPr lang="en"/>
              <a:t>There are a lot of short trips that cost more than 100 $ below 20 miles distance. This potentially could describe us some rules for the taxi pricing.</a:t>
            </a:r>
            <a:endParaRPr/>
          </a:p>
        </p:txBody>
      </p:sp>
      <p:sp>
        <p:nvSpPr>
          <p:cNvPr id="361" name="Google Shape;361;p4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Investigate Variable - Extrapolate Information</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5"/>
          <p:cNvSpPr txBox="1"/>
          <p:nvPr>
            <p:ph idx="1" type="body"/>
          </p:nvPr>
        </p:nvSpPr>
        <p:spPr>
          <a:xfrm>
            <a:off x="471900" y="16142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Does the count of passengers affecting the fares? Test our hypothesis </a:t>
            </a:r>
            <a:endParaRPr/>
          </a:p>
        </p:txBody>
      </p:sp>
      <p:sp>
        <p:nvSpPr>
          <p:cNvPr id="367" name="Google Shape;367;p4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Investigate Variable - Extrapolate Information</a:t>
            </a:r>
            <a:endParaRPr/>
          </a:p>
        </p:txBody>
      </p:sp>
      <p:pic>
        <p:nvPicPr>
          <p:cNvPr id="368" name="Google Shape;368;p45"/>
          <p:cNvPicPr preferRelativeResize="0"/>
          <p:nvPr/>
        </p:nvPicPr>
        <p:blipFill rotWithShape="1">
          <a:blip r:embed="rId3">
            <a:alphaModFix/>
          </a:blip>
          <a:srcRect b="0" l="0" r="0" t="0"/>
          <a:stretch/>
        </p:blipFill>
        <p:spPr>
          <a:xfrm>
            <a:off x="1005300" y="2118675"/>
            <a:ext cx="6747700" cy="30615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6"/>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Does the count of passengers affecting the fares? It is clearly not as even the most expensive fares are those with one (1) passenger only. </a:t>
            </a:r>
            <a:endParaRPr/>
          </a:p>
        </p:txBody>
      </p:sp>
      <p:sp>
        <p:nvSpPr>
          <p:cNvPr id="374" name="Google Shape;374;p4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Investigate Variable - Extrapolate Information</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7"/>
          <p:cNvSpPr txBox="1"/>
          <p:nvPr>
            <p:ph idx="1" type="body"/>
          </p:nvPr>
        </p:nvSpPr>
        <p:spPr>
          <a:xfrm>
            <a:off x="471900" y="1690475"/>
            <a:ext cx="8222100" cy="2710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How about other certain famous location based on our findings from answering the busiest location. Note that busiest location does not always mean the most expensive fares, but we will take the approach with that.</a:t>
            </a:r>
            <a:endParaRPr/>
          </a:p>
          <a:p>
            <a:pPr indent="-342900" lvl="0" marL="457200" rtl="0" algn="l">
              <a:lnSpc>
                <a:spcPct val="115000"/>
              </a:lnSpc>
              <a:spcBef>
                <a:spcPts val="0"/>
              </a:spcBef>
              <a:spcAft>
                <a:spcPts val="0"/>
              </a:spcAft>
              <a:buSzPts val="1800"/>
              <a:buChar char="●"/>
            </a:pPr>
            <a:r>
              <a:rPr lang="en"/>
              <a:t>How about the airport? Let’s take a look at which airport available on NY</a:t>
            </a:r>
            <a:endParaRPr/>
          </a:p>
          <a:p>
            <a:pPr indent="-342900" lvl="0" marL="457200" rtl="0" algn="l">
              <a:lnSpc>
                <a:spcPct val="115000"/>
              </a:lnSpc>
              <a:spcBef>
                <a:spcPts val="0"/>
              </a:spcBef>
              <a:spcAft>
                <a:spcPts val="0"/>
              </a:spcAft>
              <a:buSzPts val="1800"/>
              <a:buChar char="●"/>
            </a:pPr>
            <a:r>
              <a:rPr lang="en"/>
              <a:t>After long finding ( I don’t aware of famous location until last minute ), let’s compare the trip based from nearest airport location</a:t>
            </a:r>
            <a:endParaRPr/>
          </a:p>
          <a:p>
            <a:pPr indent="0" lvl="0" marL="0" rtl="0" algn="l">
              <a:lnSpc>
                <a:spcPct val="115000"/>
              </a:lnSpc>
              <a:spcBef>
                <a:spcPts val="1600"/>
              </a:spcBef>
              <a:spcAft>
                <a:spcPts val="0"/>
              </a:spcAft>
              <a:buSzPts val="1800"/>
              <a:buNone/>
            </a:pPr>
            <a:r>
              <a:rPr lang="en"/>
              <a:t>jfk = (-73.7822222222, 40.6441666667)</a:t>
            </a:r>
            <a:endParaRPr/>
          </a:p>
          <a:p>
            <a:pPr indent="0" lvl="0" marL="0" rtl="0" algn="l">
              <a:lnSpc>
                <a:spcPct val="115000"/>
              </a:lnSpc>
              <a:spcBef>
                <a:spcPts val="1600"/>
              </a:spcBef>
              <a:spcAft>
                <a:spcPts val="0"/>
              </a:spcAft>
              <a:buSzPts val="1800"/>
              <a:buNone/>
            </a:pPr>
            <a:r>
              <a:rPr lang="en"/>
              <a:t>Newark Airport = (-74.175, 40.69)</a:t>
            </a:r>
            <a:endParaRPr/>
          </a:p>
          <a:p>
            <a:pPr indent="0" lvl="0" marL="0" rtl="0" algn="l">
              <a:lnSpc>
                <a:spcPct val="115000"/>
              </a:lnSpc>
              <a:spcBef>
                <a:spcPts val="1600"/>
              </a:spcBef>
              <a:spcAft>
                <a:spcPts val="1600"/>
              </a:spcAft>
              <a:buSzPts val="1800"/>
              <a:buNone/>
            </a:pPr>
            <a:r>
              <a:rPr lang="en"/>
              <a:t>LaGuardia Airport = (-73.87, 40.77)</a:t>
            </a:r>
            <a:endParaRPr/>
          </a:p>
        </p:txBody>
      </p:sp>
      <p:sp>
        <p:nvSpPr>
          <p:cNvPr id="380" name="Google Shape;380;p4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Investigate Variable - Extrapolate Information</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8"/>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First, we need to measure the distance of each trip observation to our predefined location. There are several type of distance measurement for this : haversince, law of cosins, and another. </a:t>
            </a:r>
            <a:endParaRPr/>
          </a:p>
          <a:p>
            <a:pPr indent="-342900" lvl="0" marL="457200" rtl="0" algn="l">
              <a:lnSpc>
                <a:spcPct val="115000"/>
              </a:lnSpc>
              <a:spcBef>
                <a:spcPts val="0"/>
              </a:spcBef>
              <a:spcAft>
                <a:spcPts val="0"/>
              </a:spcAft>
              <a:buSzPts val="1800"/>
              <a:buChar char="●"/>
            </a:pPr>
            <a:r>
              <a:rPr lang="en"/>
              <a:t>After calculating the distance, we can plot the fare amount toward distance to the predefined location (airports or many famous location)</a:t>
            </a:r>
            <a:endParaRPr/>
          </a:p>
        </p:txBody>
      </p:sp>
      <p:sp>
        <p:nvSpPr>
          <p:cNvPr id="386" name="Google Shape;386;p48"/>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Investigate Variable - Extrapolate Information</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9"/>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Investigate Variable - Extrapolate Information</a:t>
            </a:r>
            <a:endParaRPr/>
          </a:p>
        </p:txBody>
      </p:sp>
      <p:pic>
        <p:nvPicPr>
          <p:cNvPr id="392" name="Google Shape;392;p49"/>
          <p:cNvPicPr preferRelativeResize="0"/>
          <p:nvPr/>
        </p:nvPicPr>
        <p:blipFill rotWithShape="1">
          <a:blip r:embed="rId3">
            <a:alphaModFix/>
          </a:blip>
          <a:srcRect b="0" l="0" r="0" t="0"/>
          <a:stretch/>
        </p:blipFill>
        <p:spPr>
          <a:xfrm>
            <a:off x="471900" y="1845000"/>
            <a:ext cx="7948875" cy="3138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5"/>
          <p:cNvPicPr preferRelativeResize="0"/>
          <p:nvPr/>
        </p:nvPicPr>
        <p:blipFill rotWithShape="1">
          <a:blip r:embed="rId3">
            <a:alphaModFix/>
          </a:blip>
          <a:srcRect b="0" l="0" r="0" t="0"/>
          <a:stretch/>
        </p:blipFill>
        <p:spPr>
          <a:xfrm>
            <a:off x="374350" y="141450"/>
            <a:ext cx="8221701" cy="4832199"/>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Investigate Variable - Extrapolate Information</a:t>
            </a:r>
            <a:endParaRPr/>
          </a:p>
        </p:txBody>
      </p:sp>
      <p:pic>
        <p:nvPicPr>
          <p:cNvPr id="398" name="Google Shape;398;p50"/>
          <p:cNvPicPr preferRelativeResize="0"/>
          <p:nvPr/>
        </p:nvPicPr>
        <p:blipFill rotWithShape="1">
          <a:blip r:embed="rId3">
            <a:alphaModFix/>
          </a:blip>
          <a:srcRect b="0" l="0" r="0" t="0"/>
          <a:stretch/>
        </p:blipFill>
        <p:spPr>
          <a:xfrm>
            <a:off x="504700" y="1948474"/>
            <a:ext cx="8006676" cy="29631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Investigate Variable - Extrapolate Information</a:t>
            </a:r>
            <a:endParaRPr/>
          </a:p>
        </p:txBody>
      </p:sp>
      <p:pic>
        <p:nvPicPr>
          <p:cNvPr id="404" name="Google Shape;404;p51"/>
          <p:cNvPicPr preferRelativeResize="0"/>
          <p:nvPr/>
        </p:nvPicPr>
        <p:blipFill rotWithShape="1">
          <a:blip r:embed="rId3">
            <a:alphaModFix/>
          </a:blip>
          <a:srcRect b="0" l="0" r="0" t="0"/>
          <a:stretch/>
        </p:blipFill>
        <p:spPr>
          <a:xfrm>
            <a:off x="471900" y="1790500"/>
            <a:ext cx="7716050" cy="30380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Investigate Variable - Extrapolate Information</a:t>
            </a:r>
            <a:endParaRPr/>
          </a:p>
        </p:txBody>
      </p:sp>
      <p:pic>
        <p:nvPicPr>
          <p:cNvPr id="410" name="Google Shape;410;p52"/>
          <p:cNvPicPr preferRelativeResize="0"/>
          <p:nvPr/>
        </p:nvPicPr>
        <p:blipFill rotWithShape="1">
          <a:blip r:embed="rId3">
            <a:alphaModFix/>
          </a:blip>
          <a:srcRect b="0" l="0" r="0" t="0"/>
          <a:stretch/>
        </p:blipFill>
        <p:spPr>
          <a:xfrm>
            <a:off x="228600" y="1735025"/>
            <a:ext cx="8582025" cy="33242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Finally!</a:t>
            </a:r>
            <a:endParaRPr/>
          </a:p>
          <a:p>
            <a:pPr indent="-342900" lvl="0" marL="457200" rtl="0" algn="l">
              <a:lnSpc>
                <a:spcPct val="115000"/>
              </a:lnSpc>
              <a:spcBef>
                <a:spcPts val="1600"/>
              </a:spcBef>
              <a:spcAft>
                <a:spcPts val="0"/>
              </a:spcAft>
              <a:buSzPts val="1800"/>
              <a:buChar char="●"/>
            </a:pPr>
            <a:r>
              <a:rPr lang="en"/>
              <a:t>It is indeed that famous location like airport affecting the fare taxi pricing. Note that.</a:t>
            </a:r>
            <a:endParaRPr/>
          </a:p>
          <a:p>
            <a:pPr indent="-342900" lvl="0" marL="457200" rtl="0" algn="l">
              <a:lnSpc>
                <a:spcPct val="115000"/>
              </a:lnSpc>
              <a:spcBef>
                <a:spcPts val="0"/>
              </a:spcBef>
              <a:spcAft>
                <a:spcPts val="0"/>
              </a:spcAft>
              <a:buSzPts val="1800"/>
              <a:buChar char="●"/>
            </a:pPr>
            <a:r>
              <a:rPr lang="en"/>
              <a:t>That we can say there are certain minimum amount no matter how long the distance if we take trips from that location, regardless the passenger.</a:t>
            </a:r>
            <a:endParaRPr/>
          </a:p>
          <a:p>
            <a:pPr indent="0" lvl="0" marL="0" rtl="0" algn="l">
              <a:lnSpc>
                <a:spcPct val="115000"/>
              </a:lnSpc>
              <a:spcBef>
                <a:spcPts val="1600"/>
              </a:spcBef>
              <a:spcAft>
                <a:spcPts val="1600"/>
              </a:spcAft>
              <a:buSzPts val="1800"/>
              <a:buNone/>
            </a:pPr>
            <a:r>
              <a:rPr lang="en"/>
              <a:t>At this point, I think that is only feature engineered that I could thought of from longitude-latitude pickup and dropoff location.</a:t>
            </a:r>
            <a:endParaRPr/>
          </a:p>
        </p:txBody>
      </p:sp>
      <p:sp>
        <p:nvSpPr>
          <p:cNvPr id="416" name="Google Shape;416;p5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Investigate Variable - Extrapolate Information</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Model Selection</a:t>
            </a:r>
            <a:endParaRPr/>
          </a:p>
        </p:txBody>
      </p:sp>
      <p:sp>
        <p:nvSpPr>
          <p:cNvPr id="422" name="Google Shape;422;p54"/>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Based on our EDA previously, clearly some variable are not regressing positively with the fare pricing. It means that linear regression will not work well with some pre-rules based pricing in this case.</a:t>
            </a:r>
            <a:endParaRPr/>
          </a:p>
          <a:p>
            <a:pPr indent="-342900" lvl="0" marL="457200" rtl="0" algn="l">
              <a:lnSpc>
                <a:spcPct val="115000"/>
              </a:lnSpc>
              <a:spcBef>
                <a:spcPts val="0"/>
              </a:spcBef>
              <a:spcAft>
                <a:spcPts val="0"/>
              </a:spcAft>
              <a:buSzPts val="1800"/>
              <a:buChar char="●"/>
            </a:pPr>
            <a:r>
              <a:rPr lang="en"/>
              <a:t>There is no risk that we should mitigate for taxi pricing model like LGD (Loss Given Default) on Default Credit Risk modelling, we have much reason to be able to use non Linear model.</a:t>
            </a:r>
            <a:endParaRPr/>
          </a:p>
          <a:p>
            <a:pPr indent="-342900" lvl="0" marL="457200" rtl="0" algn="l">
              <a:lnSpc>
                <a:spcPct val="115000"/>
              </a:lnSpc>
              <a:spcBef>
                <a:spcPts val="0"/>
              </a:spcBef>
              <a:spcAft>
                <a:spcPts val="0"/>
              </a:spcAft>
              <a:buSzPts val="1800"/>
              <a:buChar char="●"/>
            </a:pPr>
            <a:r>
              <a:rPr lang="en"/>
              <a:t>We left with NN or Tree Based Model. I am choosing Tree Based model as this pricing have some rule-based criteria.</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5"/>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With Tree based model, we may not need to standardizing the variable value.</a:t>
            </a:r>
            <a:endParaRPr/>
          </a:p>
          <a:p>
            <a:pPr indent="-342900" lvl="0" marL="457200" rtl="0" algn="l">
              <a:lnSpc>
                <a:spcPct val="115000"/>
              </a:lnSpc>
              <a:spcBef>
                <a:spcPts val="0"/>
              </a:spcBef>
              <a:spcAft>
                <a:spcPts val="0"/>
              </a:spcAft>
              <a:buSzPts val="1800"/>
              <a:buChar char="●"/>
            </a:pPr>
            <a:r>
              <a:rPr lang="en"/>
              <a:t>I have less time to do the modelling, so will feature engineer-ed the location predictor variable and let the model learn the rule with high iteration modelling.</a:t>
            </a:r>
            <a:endParaRPr/>
          </a:p>
        </p:txBody>
      </p:sp>
      <p:sp>
        <p:nvSpPr>
          <p:cNvPr id="428" name="Google Shape;428;p5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Model Selection</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6"/>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sp>
        <p:nvSpPr>
          <p:cNvPr id="434" name="Google Shape;434;p5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Feature Engineering</a:t>
            </a:r>
            <a:endParaRPr/>
          </a:p>
        </p:txBody>
      </p:sp>
      <p:pic>
        <p:nvPicPr>
          <p:cNvPr id="435" name="Google Shape;435;p56"/>
          <p:cNvPicPr preferRelativeResize="0"/>
          <p:nvPr/>
        </p:nvPicPr>
        <p:blipFill rotWithShape="1">
          <a:blip r:embed="rId3">
            <a:alphaModFix/>
          </a:blip>
          <a:srcRect b="0" l="0" r="0" t="0"/>
          <a:stretch/>
        </p:blipFill>
        <p:spPr>
          <a:xfrm>
            <a:off x="27700" y="1995286"/>
            <a:ext cx="9144000" cy="2553578"/>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Train and Test the Model</a:t>
            </a:r>
            <a:endParaRPr/>
          </a:p>
        </p:txBody>
      </p:sp>
      <p:sp>
        <p:nvSpPr>
          <p:cNvPr id="441" name="Google Shape;441;p57"/>
          <p:cNvSpPr txBox="1"/>
          <p:nvPr>
            <p:ph idx="1" type="body"/>
          </p:nvPr>
        </p:nvSpPr>
        <p:spPr>
          <a:xfrm>
            <a:off x="471900" y="1614275"/>
            <a:ext cx="8222100" cy="2710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Train Test ratio is 0.25, Iterate 5 times.</a:t>
            </a:r>
            <a:endParaRPr/>
          </a:p>
          <a:p>
            <a:pPr indent="0" lvl="0" marL="457200" rtl="0" algn="l">
              <a:lnSpc>
                <a:spcPct val="115000"/>
              </a:lnSpc>
              <a:spcBef>
                <a:spcPts val="1600"/>
              </a:spcBef>
              <a:spcAft>
                <a:spcPts val="1600"/>
              </a:spcAft>
              <a:buSzPts val="1800"/>
              <a:buNone/>
            </a:pPr>
            <a:r>
              <a:t/>
            </a:r>
            <a:endParaRPr/>
          </a:p>
        </p:txBody>
      </p:sp>
      <p:pic>
        <p:nvPicPr>
          <p:cNvPr id="442" name="Google Shape;442;p57"/>
          <p:cNvPicPr preferRelativeResize="0"/>
          <p:nvPr/>
        </p:nvPicPr>
        <p:blipFill rotWithShape="1">
          <a:blip r:embed="rId3">
            <a:alphaModFix/>
          </a:blip>
          <a:srcRect b="0" l="0" r="0" t="0"/>
          <a:stretch/>
        </p:blipFill>
        <p:spPr>
          <a:xfrm>
            <a:off x="471900" y="2122575"/>
            <a:ext cx="3839650" cy="3065400"/>
          </a:xfrm>
          <a:prstGeom prst="rect">
            <a:avLst/>
          </a:prstGeom>
          <a:noFill/>
          <a:ln>
            <a:noFill/>
          </a:ln>
        </p:spPr>
      </p:pic>
      <p:sp>
        <p:nvSpPr>
          <p:cNvPr id="443" name="Google Shape;443;p57"/>
          <p:cNvSpPr txBox="1"/>
          <p:nvPr/>
        </p:nvSpPr>
        <p:spPr>
          <a:xfrm>
            <a:off x="4572000" y="2512450"/>
            <a:ext cx="4269000" cy="49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Use rmse metrics as this is a regression problem. Could be implement CV here but I don’t have enough time to do a lot of hyperparam optimization with Cross Validation with a lot of iteration.</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8"/>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sp>
        <p:nvSpPr>
          <p:cNvPr id="449" name="Google Shape;449;p58"/>
          <p:cNvSpPr txBox="1"/>
          <p:nvPr>
            <p:ph type="title"/>
          </p:nvPr>
        </p:nvSpPr>
        <p:spPr>
          <a:xfrm>
            <a:off x="460950" y="174650"/>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Answering [b] - Train and Test the Model</a:t>
            </a:r>
            <a:endParaRPr/>
          </a:p>
        </p:txBody>
      </p:sp>
      <p:pic>
        <p:nvPicPr>
          <p:cNvPr id="450" name="Google Shape;450;p58"/>
          <p:cNvPicPr preferRelativeResize="0"/>
          <p:nvPr/>
        </p:nvPicPr>
        <p:blipFill rotWithShape="1">
          <a:blip r:embed="rId3">
            <a:alphaModFix/>
          </a:blip>
          <a:srcRect b="0" l="0" r="0" t="0"/>
          <a:stretch/>
        </p:blipFill>
        <p:spPr>
          <a:xfrm>
            <a:off x="460950" y="1293575"/>
            <a:ext cx="6645874" cy="38168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9"/>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Feature Importance after Training</a:t>
            </a:r>
            <a:endParaRPr/>
          </a:p>
        </p:txBody>
      </p:sp>
      <p:pic>
        <p:nvPicPr>
          <p:cNvPr id="456" name="Google Shape;456;p59"/>
          <p:cNvPicPr preferRelativeResize="0"/>
          <p:nvPr/>
        </p:nvPicPr>
        <p:blipFill rotWithShape="1">
          <a:blip r:embed="rId3">
            <a:alphaModFix/>
          </a:blip>
          <a:srcRect b="0" l="0" r="0" t="0"/>
          <a:stretch/>
        </p:blipFill>
        <p:spPr>
          <a:xfrm>
            <a:off x="471900" y="1823150"/>
            <a:ext cx="6475900" cy="3140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6"/>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This is generally transportation trip information. We need to understand context of data so we will aware of the boundary or invalid information that are exist in our data set. ( I need times to understand this as a lot of observation location are already out of this world )</a:t>
            </a:r>
            <a:endParaRPr/>
          </a:p>
          <a:p>
            <a:pPr indent="-342900" lvl="0" marL="457200" rtl="0" algn="l">
              <a:lnSpc>
                <a:spcPct val="115000"/>
              </a:lnSpc>
              <a:spcBef>
                <a:spcPts val="0"/>
              </a:spcBef>
              <a:spcAft>
                <a:spcPts val="0"/>
              </a:spcAft>
              <a:buSzPts val="1800"/>
              <a:buChar char="●"/>
            </a:pPr>
            <a:r>
              <a:rPr lang="en"/>
              <a:t>New York Longitudinal &amp; Latitudinal</a:t>
            </a:r>
            <a:endParaRPr/>
          </a:p>
          <a:p>
            <a:pPr indent="-317500" lvl="1" marL="914400" rtl="0" algn="l">
              <a:lnSpc>
                <a:spcPct val="115000"/>
              </a:lnSpc>
              <a:spcBef>
                <a:spcPts val="0"/>
              </a:spcBef>
              <a:spcAft>
                <a:spcPts val="0"/>
              </a:spcAft>
              <a:buSzPts val="1400"/>
              <a:buChar char="○"/>
            </a:pPr>
            <a:r>
              <a:rPr lang="en"/>
              <a:t>longitude = -74.0063889</a:t>
            </a:r>
            <a:endParaRPr/>
          </a:p>
          <a:p>
            <a:pPr indent="-317500" lvl="1" marL="914400" rtl="0" algn="l">
              <a:lnSpc>
                <a:spcPct val="115000"/>
              </a:lnSpc>
              <a:spcBef>
                <a:spcPts val="0"/>
              </a:spcBef>
              <a:spcAft>
                <a:spcPts val="0"/>
              </a:spcAft>
              <a:buSzPts val="1400"/>
              <a:buChar char="○"/>
            </a:pPr>
            <a:r>
              <a:rPr lang="en"/>
              <a:t>latitude = 40.7141667</a:t>
            </a:r>
            <a:endParaRPr/>
          </a:p>
        </p:txBody>
      </p:sp>
      <p:sp>
        <p:nvSpPr>
          <p:cNvPr id="100" name="Google Shape;100;p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Understanding context of data</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0"/>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Rmse is on 3.17.</a:t>
            </a:r>
            <a:endParaRPr/>
          </a:p>
          <a:p>
            <a:pPr indent="-342900" lvl="0" marL="457200" rtl="0" algn="l">
              <a:lnSpc>
                <a:spcPct val="115000"/>
              </a:lnSpc>
              <a:spcBef>
                <a:spcPts val="0"/>
              </a:spcBef>
              <a:spcAft>
                <a:spcPts val="0"/>
              </a:spcAft>
              <a:buSzPts val="1800"/>
              <a:buChar char="●"/>
            </a:pPr>
            <a:r>
              <a:rPr lang="en"/>
              <a:t>What could be improved to increase the performance?</a:t>
            </a:r>
            <a:endParaRPr/>
          </a:p>
          <a:p>
            <a:pPr indent="-317500" lvl="1" marL="914400" rtl="0" algn="l">
              <a:lnSpc>
                <a:spcPct val="115000"/>
              </a:lnSpc>
              <a:spcBef>
                <a:spcPts val="0"/>
              </a:spcBef>
              <a:spcAft>
                <a:spcPts val="0"/>
              </a:spcAft>
              <a:buSzPts val="1400"/>
              <a:buChar char="○"/>
            </a:pPr>
            <a:r>
              <a:rPr lang="en"/>
              <a:t>Randomizing the data &amp; select better data. Remember garbage in garbage out</a:t>
            </a:r>
            <a:endParaRPr/>
          </a:p>
          <a:p>
            <a:pPr indent="-317500" lvl="1" marL="914400" rtl="0" algn="l">
              <a:lnSpc>
                <a:spcPct val="115000"/>
              </a:lnSpc>
              <a:spcBef>
                <a:spcPts val="0"/>
              </a:spcBef>
              <a:spcAft>
                <a:spcPts val="0"/>
              </a:spcAft>
              <a:buSzPts val="1400"/>
              <a:buChar char="○"/>
            </a:pPr>
            <a:r>
              <a:rPr lang="en"/>
              <a:t>Later on I found that we could use the trip direction as FE variable too</a:t>
            </a:r>
            <a:endParaRPr/>
          </a:p>
          <a:p>
            <a:pPr indent="-317500" lvl="1" marL="914400" rtl="0" algn="l">
              <a:lnSpc>
                <a:spcPct val="115000"/>
              </a:lnSpc>
              <a:spcBef>
                <a:spcPts val="0"/>
              </a:spcBef>
              <a:spcAft>
                <a:spcPts val="0"/>
              </a:spcAft>
              <a:buSzPts val="1400"/>
              <a:buChar char="○"/>
            </a:pPr>
            <a:r>
              <a:rPr lang="en"/>
              <a:t>Weather data from public information could able to help us to determine the density location</a:t>
            </a:r>
            <a:endParaRPr/>
          </a:p>
          <a:p>
            <a:pPr indent="-317500" lvl="1" marL="914400" rtl="0" algn="l">
              <a:lnSpc>
                <a:spcPct val="115000"/>
              </a:lnSpc>
              <a:spcBef>
                <a:spcPts val="0"/>
              </a:spcBef>
              <a:spcAft>
                <a:spcPts val="0"/>
              </a:spcAft>
              <a:buSzPts val="1400"/>
              <a:buChar char="○"/>
            </a:pPr>
            <a:r>
              <a:rPr lang="en"/>
              <a:t>We can not able to determine the vehicles’ speed in the trip. </a:t>
            </a:r>
            <a:endParaRPr/>
          </a:p>
          <a:p>
            <a:pPr indent="-317500" lvl="1" marL="914400" rtl="0" algn="l">
              <a:lnSpc>
                <a:spcPct val="115000"/>
              </a:lnSpc>
              <a:spcBef>
                <a:spcPts val="0"/>
              </a:spcBef>
              <a:spcAft>
                <a:spcPts val="0"/>
              </a:spcAft>
              <a:buSzPts val="1400"/>
              <a:buChar char="○"/>
            </a:pPr>
            <a:r>
              <a:rPr lang="en"/>
              <a:t>Geo clustered for all city location.</a:t>
            </a:r>
            <a:endParaRPr/>
          </a:p>
          <a:p>
            <a:pPr indent="-317500" lvl="1" marL="914400" rtl="0" algn="l">
              <a:lnSpc>
                <a:spcPct val="115000"/>
              </a:lnSpc>
              <a:spcBef>
                <a:spcPts val="0"/>
              </a:spcBef>
              <a:spcAft>
                <a:spcPts val="0"/>
              </a:spcAft>
              <a:buSzPts val="1400"/>
              <a:buChar char="○"/>
            </a:pPr>
            <a:r>
              <a:rPr lang="en"/>
              <a:t>Bayesian optimization after training. Again we face time constraint here.</a:t>
            </a:r>
            <a:endParaRPr/>
          </a:p>
        </p:txBody>
      </p:sp>
      <p:sp>
        <p:nvSpPr>
          <p:cNvPr id="462" name="Google Shape;462;p60"/>
          <p:cNvSpPr txBox="1"/>
          <p:nvPr>
            <p:ph type="title"/>
          </p:nvPr>
        </p:nvSpPr>
        <p:spPr>
          <a:xfrm>
            <a:off x="384750" y="555650"/>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Train and Test the Model</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Maximize Earning in a Day</a:t>
            </a:r>
            <a:endParaRPr/>
          </a:p>
        </p:txBody>
      </p:sp>
      <p:sp>
        <p:nvSpPr>
          <p:cNvPr id="468" name="Google Shape;468;p6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EDA - Deep Analyze when is the right time to gain maximum fare per distance</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Answering [c] - Maximize Earning in a Day</a:t>
            </a:r>
            <a:endParaRPr/>
          </a:p>
        </p:txBody>
      </p:sp>
      <p:pic>
        <p:nvPicPr>
          <p:cNvPr id="474" name="Google Shape;474;p62"/>
          <p:cNvPicPr preferRelativeResize="0"/>
          <p:nvPr/>
        </p:nvPicPr>
        <p:blipFill rotWithShape="1">
          <a:blip r:embed="rId3">
            <a:alphaModFix/>
          </a:blip>
          <a:srcRect b="0" l="0" r="0" t="0"/>
          <a:stretch/>
        </p:blipFill>
        <p:spPr>
          <a:xfrm>
            <a:off x="471900" y="1779550"/>
            <a:ext cx="7290613" cy="3332274"/>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6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Answering [c] - Maximize Earning in a Day</a:t>
            </a:r>
            <a:endParaRPr/>
          </a:p>
        </p:txBody>
      </p:sp>
      <p:pic>
        <p:nvPicPr>
          <p:cNvPr id="480" name="Google Shape;480;p63"/>
          <p:cNvPicPr preferRelativeResize="0"/>
          <p:nvPr/>
        </p:nvPicPr>
        <p:blipFill rotWithShape="1">
          <a:blip r:embed="rId3">
            <a:alphaModFix/>
          </a:blip>
          <a:srcRect b="0" l="0" r="0" t="0"/>
          <a:stretch/>
        </p:blipFill>
        <p:spPr>
          <a:xfrm>
            <a:off x="2490040" y="1793750"/>
            <a:ext cx="4163924" cy="31919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4"/>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Information Taken :</a:t>
            </a:r>
            <a:endParaRPr/>
          </a:p>
          <a:p>
            <a:pPr indent="-342900" lvl="0" marL="457200" rtl="0" algn="l">
              <a:lnSpc>
                <a:spcPct val="115000"/>
              </a:lnSpc>
              <a:spcBef>
                <a:spcPts val="1600"/>
              </a:spcBef>
              <a:spcAft>
                <a:spcPts val="0"/>
              </a:spcAft>
              <a:buSzPts val="1800"/>
              <a:buChar char="●"/>
            </a:pPr>
            <a:r>
              <a:rPr lang="en"/>
              <a:t>Start the trip from morning 7AM to 10AM as the fare/mile amount is spiking up everyday.</a:t>
            </a:r>
            <a:endParaRPr/>
          </a:p>
          <a:p>
            <a:pPr indent="-342900" lvl="0" marL="457200" rtl="0" algn="l">
              <a:lnSpc>
                <a:spcPct val="115000"/>
              </a:lnSpc>
              <a:spcBef>
                <a:spcPts val="0"/>
              </a:spcBef>
              <a:spcAft>
                <a:spcPts val="0"/>
              </a:spcAft>
              <a:buSzPts val="1800"/>
              <a:buChar char="●"/>
            </a:pPr>
            <a:r>
              <a:rPr lang="en"/>
              <a:t>Trips inbound - outbound airports are generally larger amount rather than normal trip that depends on the distance.</a:t>
            </a:r>
            <a:endParaRPr/>
          </a:p>
        </p:txBody>
      </p:sp>
      <p:sp>
        <p:nvSpPr>
          <p:cNvPr id="486" name="Google Shape;486;p6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Answering [c] - Maximize Earning in a Day</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Minimizing time work while retaining good amount of fee</a:t>
            </a:r>
            <a:endParaRPr/>
          </a:p>
        </p:txBody>
      </p:sp>
      <p:sp>
        <p:nvSpPr>
          <p:cNvPr id="492" name="Google Shape;492;p65"/>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From fare/mile information we conclude that to maximize your earning - there are only certain hour to do this. That concludes us do the full trips on that hour 7$ per miles, which 40% better on another hour with 5$ per miles.</a:t>
            </a:r>
            <a:endParaRPr/>
          </a:p>
          <a:p>
            <a:pPr indent="-342900" lvl="0" marL="457200" rtl="0" algn="l">
              <a:lnSpc>
                <a:spcPct val="115000"/>
              </a:lnSpc>
              <a:spcBef>
                <a:spcPts val="0"/>
              </a:spcBef>
              <a:spcAft>
                <a:spcPts val="0"/>
              </a:spcAft>
              <a:buSzPts val="1800"/>
              <a:buChar char="●"/>
            </a:pPr>
            <a:r>
              <a:rPr lang="en"/>
              <a:t>If driver don’t want to pick up airport location,  there are same-city location that have the highest pick up in chronological order :</a:t>
            </a:r>
            <a:endParaRPr/>
          </a:p>
          <a:p>
            <a:pPr indent="-317500" lvl="1" marL="914400" rtl="0" algn="l">
              <a:lnSpc>
                <a:spcPct val="115000"/>
              </a:lnSpc>
              <a:spcBef>
                <a:spcPts val="0"/>
              </a:spcBef>
              <a:spcAft>
                <a:spcPts val="0"/>
              </a:spcAft>
              <a:buSzPts val="1400"/>
              <a:buChar char="○"/>
            </a:pPr>
            <a:r>
              <a:rPr lang="en"/>
              <a:t>Midtown</a:t>
            </a:r>
            <a:endParaRPr/>
          </a:p>
          <a:p>
            <a:pPr indent="-317500" lvl="1" marL="914400" rtl="0" algn="l">
              <a:lnSpc>
                <a:spcPct val="115000"/>
              </a:lnSpc>
              <a:spcBef>
                <a:spcPts val="0"/>
              </a:spcBef>
              <a:spcAft>
                <a:spcPts val="0"/>
              </a:spcAft>
              <a:buSzPts val="1400"/>
              <a:buChar char="○"/>
            </a:pPr>
            <a:r>
              <a:rPr lang="en"/>
              <a:t>Upper East Side</a:t>
            </a:r>
            <a:endParaRPr/>
          </a:p>
          <a:p>
            <a:pPr indent="-317500" lvl="1" marL="914400" rtl="0" algn="l">
              <a:lnSpc>
                <a:spcPct val="115000"/>
              </a:lnSpc>
              <a:spcBef>
                <a:spcPts val="0"/>
              </a:spcBef>
              <a:spcAft>
                <a:spcPts val="0"/>
              </a:spcAft>
              <a:buSzPts val="1400"/>
              <a:buChar char="○"/>
            </a:pPr>
            <a:r>
              <a:rPr lang="en"/>
              <a:t>Chelsea</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6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10 taxis, how would you maximize your earnings?</a:t>
            </a:r>
            <a:endParaRPr/>
          </a:p>
        </p:txBody>
      </p:sp>
      <p:sp>
        <p:nvSpPr>
          <p:cNvPr id="498" name="Google Shape;498;p66"/>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Stay in top 3 city because the trips are the busiest and most of them are local trips. Based on prediction test that taking location near airport or those 3 city</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67"/>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lang="en"/>
              <a:t>Thank You</a:t>
            </a:r>
            <a:endParaRPr/>
          </a:p>
        </p:txBody>
      </p:sp>
      <p:sp>
        <p:nvSpPr>
          <p:cNvPr id="504" name="Google Shape;504;p67"/>
          <p:cNvSpPr txBox="1"/>
          <p:nvPr>
            <p:ph idx="1" type="subTitle"/>
          </p:nvPr>
        </p:nvSpPr>
        <p:spPr>
          <a:xfrm>
            <a:off x="155450" y="436148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Aris Fernando</a:t>
            </a:r>
            <a:endParaRPr/>
          </a:p>
          <a:p>
            <a:pPr indent="0" lvl="0" marL="0" rtl="0" algn="l">
              <a:lnSpc>
                <a:spcPct val="100000"/>
              </a:lnSpc>
              <a:spcBef>
                <a:spcPts val="0"/>
              </a:spcBef>
              <a:spcAft>
                <a:spcPts val="0"/>
              </a:spcAft>
              <a:buSzPts val="1800"/>
              <a:buNone/>
            </a:pPr>
            <a:r>
              <a:rPr lang="en"/>
              <a:t>arisffernando@gmail.com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What we have here</a:t>
            </a:r>
            <a:endParaRPr/>
          </a:p>
        </p:txBody>
      </p:sp>
      <p:sp>
        <p:nvSpPr>
          <p:cNvPr id="106" name="Google Shape;106;p7"/>
          <p:cNvSpPr txBox="1"/>
          <p:nvPr>
            <p:ph idx="1" type="body"/>
          </p:nvPr>
        </p:nvSpPr>
        <p:spPr>
          <a:xfrm>
            <a:off x="471900" y="16904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Our dataset are consist of observation of Taxi Trip information in </a:t>
            </a:r>
            <a:r>
              <a:rPr b="1" lang="en"/>
              <a:t>one month</a:t>
            </a:r>
            <a:r>
              <a:rPr lang="en"/>
              <a:t>. Basically the data are logged from Taxi Meter application. We can group the information provided by :</a:t>
            </a:r>
            <a:endParaRPr/>
          </a:p>
          <a:p>
            <a:pPr indent="-317500" lvl="0" marL="457200" rtl="0" algn="l">
              <a:lnSpc>
                <a:spcPct val="115000"/>
              </a:lnSpc>
              <a:spcBef>
                <a:spcPts val="1600"/>
              </a:spcBef>
              <a:spcAft>
                <a:spcPts val="0"/>
              </a:spcAft>
              <a:buSzPts val="1400"/>
              <a:buAutoNum type="arabicPeriod"/>
            </a:pPr>
            <a:r>
              <a:rPr lang="en" sz="1400"/>
              <a:t>Location Pickup &amp; Drop-off</a:t>
            </a:r>
            <a:endParaRPr sz="1400"/>
          </a:p>
          <a:p>
            <a:pPr indent="-317500" lvl="0" marL="457200" rtl="0" algn="l">
              <a:lnSpc>
                <a:spcPct val="115000"/>
              </a:lnSpc>
              <a:spcBef>
                <a:spcPts val="0"/>
              </a:spcBef>
              <a:spcAft>
                <a:spcPts val="0"/>
              </a:spcAft>
              <a:buSzPts val="1400"/>
              <a:buAutoNum type="arabicPeriod"/>
            </a:pPr>
            <a:r>
              <a:rPr lang="en" sz="1400"/>
              <a:t>Time Pickup &amp; Drop-off</a:t>
            </a:r>
            <a:endParaRPr sz="1400"/>
          </a:p>
          <a:p>
            <a:pPr indent="-317500" lvl="0" marL="457200" rtl="0" algn="l">
              <a:lnSpc>
                <a:spcPct val="115000"/>
              </a:lnSpc>
              <a:spcBef>
                <a:spcPts val="0"/>
              </a:spcBef>
              <a:spcAft>
                <a:spcPts val="0"/>
              </a:spcAft>
              <a:buSzPts val="1400"/>
              <a:buAutoNum type="arabicPeriod"/>
            </a:pPr>
            <a:r>
              <a:rPr lang="en" sz="1400"/>
              <a:t>Trip Duration</a:t>
            </a:r>
            <a:endParaRPr sz="1400"/>
          </a:p>
          <a:p>
            <a:pPr indent="-317500" lvl="0" marL="457200" rtl="0" algn="l">
              <a:lnSpc>
                <a:spcPct val="115000"/>
              </a:lnSpc>
              <a:spcBef>
                <a:spcPts val="0"/>
              </a:spcBef>
              <a:spcAft>
                <a:spcPts val="0"/>
              </a:spcAft>
              <a:buSzPts val="1400"/>
              <a:buAutoNum type="arabicPeriod"/>
            </a:pPr>
            <a:r>
              <a:rPr lang="en" sz="1400"/>
              <a:t>Taxi Trip Fare</a:t>
            </a:r>
            <a:endParaRPr sz="1400"/>
          </a:p>
          <a:p>
            <a:pPr indent="-317500" lvl="0" marL="457200" rtl="0" algn="l">
              <a:lnSpc>
                <a:spcPct val="115000"/>
              </a:lnSpc>
              <a:spcBef>
                <a:spcPts val="0"/>
              </a:spcBef>
              <a:spcAft>
                <a:spcPts val="0"/>
              </a:spcAft>
              <a:buSzPts val="1400"/>
              <a:buAutoNum type="arabicPeriod"/>
            </a:pPr>
            <a:r>
              <a:rPr lang="en" sz="1400"/>
              <a:t>Total Passenger</a:t>
            </a:r>
            <a:endParaRPr sz="1400"/>
          </a:p>
          <a:p>
            <a:pPr indent="-317500" lvl="0" marL="457200" rtl="0" algn="l">
              <a:lnSpc>
                <a:spcPct val="115000"/>
              </a:lnSpc>
              <a:spcBef>
                <a:spcPts val="0"/>
              </a:spcBef>
              <a:spcAft>
                <a:spcPts val="0"/>
              </a:spcAft>
              <a:buSzPts val="1400"/>
              <a:buAutoNum type="arabicPeriod"/>
            </a:pPr>
            <a:r>
              <a:rPr lang="en" sz="1400"/>
              <a:t>Trip Distance (point to point)</a:t>
            </a:r>
            <a:endParaRPr sz="1400"/>
          </a:p>
          <a:p>
            <a:pPr indent="-317500" lvl="0" marL="457200" rtl="0" algn="l">
              <a:lnSpc>
                <a:spcPct val="115000"/>
              </a:lnSpc>
              <a:spcBef>
                <a:spcPts val="0"/>
              </a:spcBef>
              <a:spcAft>
                <a:spcPts val="0"/>
              </a:spcAft>
              <a:buSzPts val="1400"/>
              <a:buAutoNum type="arabicPeriod"/>
            </a:pPr>
            <a:r>
              <a:rPr lang="en" sz="1400"/>
              <a:t>Application Log status</a:t>
            </a:r>
            <a:endParaRPr sz="1400"/>
          </a:p>
          <a:p>
            <a:pPr indent="-317500" lvl="0" marL="457200" rtl="0" algn="l">
              <a:lnSpc>
                <a:spcPct val="115000"/>
              </a:lnSpc>
              <a:spcBef>
                <a:spcPts val="0"/>
              </a:spcBef>
              <a:spcAft>
                <a:spcPts val="0"/>
              </a:spcAft>
              <a:buSzPts val="1400"/>
              <a:buAutoNum type="arabicPeriod"/>
            </a:pPr>
            <a:r>
              <a:rPr lang="en" sz="1400"/>
              <a:t>License Information</a:t>
            </a:r>
            <a:endParaRPr sz="1400"/>
          </a:p>
          <a:p>
            <a:pPr indent="-317500" lvl="0" marL="457200" rtl="0" algn="l">
              <a:lnSpc>
                <a:spcPct val="115000"/>
              </a:lnSpc>
              <a:spcBef>
                <a:spcPts val="0"/>
              </a:spcBef>
              <a:spcAft>
                <a:spcPts val="0"/>
              </a:spcAft>
              <a:buSzPts val="1400"/>
              <a:buAutoNum type="arabicPeriod"/>
            </a:pPr>
            <a:r>
              <a:rPr lang="en" sz="1400"/>
              <a:t>Vendor Information</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8"/>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EDA</a:t>
            </a:r>
            <a:endParaRPr/>
          </a:p>
        </p:txBody>
      </p:sp>
      <p:sp>
        <p:nvSpPr>
          <p:cNvPr id="112" name="Google Shape;112;p8"/>
          <p:cNvSpPr txBox="1"/>
          <p:nvPr>
            <p:ph idx="1" type="body"/>
          </p:nvPr>
        </p:nvSpPr>
        <p:spPr>
          <a:xfrm>
            <a:off x="471900" y="17666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Disclaimer 1 : Data Wrangling &amp; EDA are both cyclical iteration process, we could back to Data Wrangling then go again to EDA to review our changes of Dataframe structure.</a:t>
            </a:r>
            <a:endParaRPr/>
          </a:p>
          <a:p>
            <a:pPr indent="0" lvl="0" marL="0" rtl="0" algn="l">
              <a:lnSpc>
                <a:spcPct val="115000"/>
              </a:lnSpc>
              <a:spcBef>
                <a:spcPts val="1600"/>
              </a:spcBef>
              <a:spcAft>
                <a:spcPts val="0"/>
              </a:spcAft>
              <a:buSzPts val="1800"/>
              <a:buNone/>
            </a:pPr>
            <a:r>
              <a:rPr lang="en"/>
              <a:t>Disclaimer 2 : We have overloaded of information here. </a:t>
            </a:r>
            <a:r>
              <a:rPr b="1" lang="en"/>
              <a:t>Not dropping several variables could be potential to be future cheating / information leakage in our data train later. ( I just realized this in a hard way as never processing trip information before )</a:t>
            </a:r>
            <a:endParaRPr b="1"/>
          </a:p>
          <a:p>
            <a:pPr indent="0" lvl="0" marL="0" rtl="0" algn="l">
              <a:lnSpc>
                <a:spcPct val="115000"/>
              </a:lnSpc>
              <a:spcBef>
                <a:spcPts val="1600"/>
              </a:spcBef>
              <a:spcAft>
                <a:spcPts val="1600"/>
              </a:spcAft>
              <a:buSzPts val="1800"/>
              <a:buNone/>
            </a:pPr>
            <a:r>
              <a:rPr lang="en"/>
              <a:t>Disclaimer 3 : Having only one month data for training is not a good practice as our train data will be bias on this month only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9"/>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How is the trip data spread on the map</a:t>
            </a:r>
            <a:endParaRPr/>
          </a:p>
        </p:txBody>
      </p:sp>
      <p:pic>
        <p:nvPicPr>
          <p:cNvPr id="118" name="Google Shape;118;p9"/>
          <p:cNvPicPr preferRelativeResize="0"/>
          <p:nvPr/>
        </p:nvPicPr>
        <p:blipFill rotWithShape="1">
          <a:blip r:embed="rId3">
            <a:alphaModFix/>
          </a:blip>
          <a:srcRect b="0" l="0" r="0" t="0"/>
          <a:stretch/>
        </p:blipFill>
        <p:spPr>
          <a:xfrm>
            <a:off x="859725" y="1708800"/>
            <a:ext cx="6944450" cy="3545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