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89" r:id="rId3"/>
    <p:sldId id="285" r:id="rId4"/>
    <p:sldId id="261" r:id="rId5"/>
    <p:sldId id="263" r:id="rId6"/>
    <p:sldId id="264" r:id="rId7"/>
    <p:sldId id="265" r:id="rId8"/>
    <p:sldId id="284" r:id="rId9"/>
    <p:sldId id="266" r:id="rId10"/>
    <p:sldId id="271" r:id="rId11"/>
    <p:sldId id="267" r:id="rId12"/>
    <p:sldId id="268" r:id="rId13"/>
    <p:sldId id="269" r:id="rId14"/>
    <p:sldId id="270" r:id="rId15"/>
    <p:sldId id="286" r:id="rId16"/>
    <p:sldId id="272" r:id="rId17"/>
    <p:sldId id="273" r:id="rId18"/>
    <p:sldId id="281" r:id="rId19"/>
    <p:sldId id="282" r:id="rId20"/>
    <p:sldId id="287" r:id="rId21"/>
    <p:sldId id="274" r:id="rId22"/>
    <p:sldId id="288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7AA6A-88CA-4353-B4D1-8A3774D719C9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DA31A-7EDD-4E44-AB60-ED789528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4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63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61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0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2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98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89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7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98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9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6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8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1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8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 smtClean="0"/>
              <a:t>Διεπαφές γεφύρωσης κόμβων ROS με IoT πλατφόρμες για τη δημιουργία υβριδικών εφαρμογών απομακρυσμένης διαχείρισης πολλαπλών συστημάτων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E0CA-B46D-4A9C-98EE-7DE766CD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7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sz="2700" dirty="0" smtClean="0">
                <a:solidFill>
                  <a:schemeClr val="accent1">
                    <a:lumMod val="50000"/>
                  </a:schemeClr>
                </a:solidFill>
              </a:rPr>
              <a:t>Διεπαφές γεφύρωσης κόμβων </a:t>
            </a:r>
            <a:r>
              <a:rPr lang="en-US" sz="2700" dirty="0" smtClean="0">
                <a:solidFill>
                  <a:schemeClr val="accent1">
                    <a:lumMod val="50000"/>
                  </a:schemeClr>
                </a:solidFill>
              </a:rPr>
              <a:t>ROS</a:t>
            </a:r>
            <a:r>
              <a:rPr lang="el-GR" sz="2700" dirty="0" smtClean="0">
                <a:solidFill>
                  <a:schemeClr val="accent1">
                    <a:lumMod val="50000"/>
                  </a:schemeClr>
                </a:solidFill>
              </a:rPr>
              <a:t> με </a:t>
            </a:r>
            <a:r>
              <a:rPr lang="en-US" sz="2700" dirty="0" smtClean="0">
                <a:solidFill>
                  <a:schemeClr val="accent1">
                    <a:lumMod val="50000"/>
                  </a:schemeClr>
                </a:solidFill>
              </a:rPr>
              <a:t>IoT</a:t>
            </a:r>
            <a:r>
              <a:rPr lang="el-GR" sz="2700" dirty="0" smtClean="0">
                <a:solidFill>
                  <a:schemeClr val="accent1">
                    <a:lumMod val="50000"/>
                  </a:schemeClr>
                </a:solidFill>
              </a:rPr>
              <a:t> πλατφόρμες για την δημιουργία υβριδικών εφαρμογών απομακρυσμένης διαχείρισης πολλαπλών συστημάτων</a:t>
            </a:r>
            <a:endParaRPr lang="en-US" sz="2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80322" y="4573088"/>
            <a:ext cx="4598260" cy="1117687"/>
          </a:xfrm>
        </p:spPr>
        <p:txBody>
          <a:bodyPr>
            <a:normAutofit lnSpcReduction="10000"/>
          </a:bodyPr>
          <a:lstStyle/>
          <a:p>
            <a:pPr algn="l"/>
            <a:r>
              <a:rPr lang="el-GR" dirty="0" smtClean="0"/>
              <a:t>Εκπόνηση</a:t>
            </a:r>
          </a:p>
          <a:p>
            <a:pPr algn="l"/>
            <a:r>
              <a:rPr lang="el-GR" b="1" dirty="0" smtClean="0"/>
              <a:t>Φιλίππου Αρίστιππος</a:t>
            </a:r>
          </a:p>
          <a:p>
            <a:pPr algn="l"/>
            <a:r>
              <a:rPr lang="el-GR" dirty="0" smtClean="0"/>
              <a:t>ΑΕΜ: 7795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182" y="207818"/>
            <a:ext cx="3144982" cy="1593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7" y="-114182"/>
            <a:ext cx="2629267" cy="23815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3236" y="420741"/>
            <a:ext cx="6096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/>
              <a:t>Αριστοτέλειο Πανεπιστήμιο Θεσσαλονίκης</a:t>
            </a:r>
            <a:br>
              <a:rPr lang="el-GR" sz="1600" dirty="0"/>
            </a:br>
            <a:r>
              <a:rPr lang="el-GR" sz="1600" dirty="0"/>
              <a:t>Πολυτεχνική Σχολή</a:t>
            </a:r>
            <a:br>
              <a:rPr lang="el-GR" sz="1600" dirty="0"/>
            </a:br>
            <a:r>
              <a:rPr lang="el-GR" sz="1600" dirty="0"/>
              <a:t>Τμήμα Ηλεκτρολόγων Μηχανικών και Μηχανικών Υπολογιστών</a:t>
            </a:r>
          </a:p>
          <a:p>
            <a:pPr algn="ctr"/>
            <a:r>
              <a:rPr lang="el-GR" sz="1600" dirty="0"/>
              <a:t>Τομέας Ηλεκτρονικής και Υπολογιστών</a:t>
            </a:r>
          </a:p>
          <a:p>
            <a:pPr algn="ctr"/>
            <a:r>
              <a:rPr lang="el-GR" sz="1600" dirty="0"/>
              <a:t>Εργαστήριο </a:t>
            </a:r>
            <a:r>
              <a:rPr lang="el-GR" sz="1600" dirty="0" smtClean="0"/>
              <a:t>Επεξεργασίας Πληροφορίας και Υπολογισμών</a:t>
            </a:r>
            <a:endParaRPr lang="el-GR" sz="1600" dirty="0"/>
          </a:p>
          <a:p>
            <a:pPr algn="ctr"/>
            <a:endParaRPr lang="el-GR" sz="16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1" y="4573088"/>
            <a:ext cx="59020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Επιβλέποντες</a:t>
            </a:r>
          </a:p>
          <a:p>
            <a:pPr algn="ctr"/>
            <a:r>
              <a:rPr lang="el-GR" sz="2000" dirty="0" smtClean="0"/>
              <a:t>Αναπληρωτής</a:t>
            </a:r>
            <a:r>
              <a:rPr lang="el-GR" dirty="0" smtClean="0"/>
              <a:t> Καθηγητής κ</a:t>
            </a:r>
            <a:r>
              <a:rPr lang="el-GR" b="1" dirty="0" smtClean="0"/>
              <a:t>. Συμεωνίδης Ανδρέας</a:t>
            </a:r>
          </a:p>
          <a:p>
            <a:pPr algn="ctr"/>
            <a:r>
              <a:rPr lang="el-GR" dirty="0" smtClean="0"/>
              <a:t>Μεταδιδακτορικός </a:t>
            </a:r>
            <a:r>
              <a:rPr lang="el-GR" dirty="0" smtClean="0"/>
              <a:t>Ερευνητής</a:t>
            </a:r>
            <a:r>
              <a:rPr lang="el-GR" b="1" dirty="0"/>
              <a:t> </a:t>
            </a:r>
            <a:r>
              <a:rPr lang="el-GR" b="1" dirty="0" smtClean="0"/>
              <a:t>Τσαρδούλιας Εμμανουήλ</a:t>
            </a:r>
            <a:endParaRPr lang="el-GR" b="1" dirty="0" smtClean="0"/>
          </a:p>
          <a:p>
            <a:pPr algn="ctr"/>
            <a:r>
              <a:rPr lang="el-GR" dirty="0" smtClean="0"/>
              <a:t>Υποψήφιος </a:t>
            </a:r>
            <a:r>
              <a:rPr lang="el-GR" dirty="0" smtClean="0"/>
              <a:t>Διδάκτορας</a:t>
            </a:r>
            <a:r>
              <a:rPr lang="el-GR" b="1" dirty="0"/>
              <a:t> </a:t>
            </a:r>
            <a:r>
              <a:rPr lang="el-GR" b="1" smtClean="0"/>
              <a:t>Παναγιώτου Κωνσταντ</a:t>
            </a:r>
            <a:r>
              <a:rPr lang="el-GR" b="1" smtClean="0"/>
              <a:t>ίνος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73236" y="6190459"/>
            <a:ext cx="336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Θεσσαλονίκη, Νοέμβριος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Γεφύρωση </a:t>
            </a:r>
            <a:r>
              <a:rPr lang="en-US" dirty="0"/>
              <a:t>ROS publisher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Θέση ημερομηνίας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37" y="2336800"/>
            <a:ext cx="2916614" cy="3598863"/>
          </a:xfrm>
        </p:spPr>
      </p:pic>
    </p:spTree>
    <p:extLst>
      <p:ext uri="{BB962C8B-B14F-4D97-AF65-F5344CB8AC3E}">
        <p14:creationId xmlns:p14="http://schemas.microsoft.com/office/powerpoint/2010/main" val="29272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Γεφύρωση </a:t>
            </a:r>
            <a:r>
              <a:rPr lang="en-US" dirty="0" smtClean="0"/>
              <a:t>ROS publisher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RPC start request</a:t>
            </a:r>
            <a:r>
              <a:rPr lang="el-GR" sz="1800" dirty="0" smtClean="0"/>
              <a:t> στον </a:t>
            </a:r>
            <a:r>
              <a:rPr lang="en-US" sz="1800" dirty="0" smtClean="0"/>
              <a:t>Deployment manager </a:t>
            </a:r>
            <a:r>
              <a:rPr lang="el-GR" sz="1800" dirty="0" smtClean="0"/>
              <a:t>του ρομπότ</a:t>
            </a:r>
            <a:r>
              <a:rPr lang="en-US" sz="1800" dirty="0" smtClean="0"/>
              <a:t> </a:t>
            </a:r>
            <a:r>
              <a:rPr lang="el-GR" sz="1800" dirty="0" smtClean="0"/>
              <a:t>με το όνομα και το είδος του </a:t>
            </a:r>
            <a:r>
              <a:rPr lang="en-US" sz="1800" dirty="0" smtClean="0"/>
              <a:t>ROS topic</a:t>
            </a:r>
          </a:p>
        </p:txBody>
      </p:sp>
      <p:sp>
        <p:nvSpPr>
          <p:cNvPr id="10" name="Θέση ημερομηνίας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37" y="2336800"/>
            <a:ext cx="2916614" cy="3598863"/>
          </a:xfrm>
        </p:spPr>
      </p:pic>
    </p:spTree>
    <p:extLst>
      <p:ext uri="{BB962C8B-B14F-4D97-AF65-F5344CB8AC3E}">
        <p14:creationId xmlns:p14="http://schemas.microsoft.com/office/powerpoint/2010/main" val="15327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Γεφύρωση </a:t>
            </a:r>
            <a:r>
              <a:rPr lang="en-US" dirty="0" smtClean="0"/>
              <a:t>ROS publisher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RPC start request</a:t>
            </a:r>
            <a:r>
              <a:rPr lang="el-GR" sz="1800" dirty="0" smtClean="0"/>
              <a:t> στον </a:t>
            </a:r>
            <a:r>
              <a:rPr lang="en-US" sz="1800" dirty="0" smtClean="0"/>
              <a:t>Deployment manager </a:t>
            </a:r>
            <a:r>
              <a:rPr lang="el-GR" sz="1800" dirty="0" smtClean="0"/>
              <a:t>του ρομπότ</a:t>
            </a:r>
            <a:r>
              <a:rPr lang="en-US" sz="1800" dirty="0" smtClean="0"/>
              <a:t> </a:t>
            </a:r>
            <a:r>
              <a:rPr lang="el-GR" sz="1800" dirty="0" smtClean="0"/>
              <a:t>με το όνομα και το είδος του </a:t>
            </a:r>
            <a:r>
              <a:rPr lang="en-US" sz="1800" dirty="0" smtClean="0"/>
              <a:t>ROS topic</a:t>
            </a:r>
          </a:p>
          <a:p>
            <a:r>
              <a:rPr lang="el-GR" sz="1800" dirty="0" smtClean="0"/>
              <a:t>Μέσω των </a:t>
            </a:r>
            <a:r>
              <a:rPr lang="en-US" sz="1800" dirty="0" smtClean="0"/>
              <a:t>bridging templates </a:t>
            </a:r>
            <a:r>
              <a:rPr lang="el-GR" sz="1800" dirty="0" smtClean="0"/>
              <a:t>δημιουργείται ο </a:t>
            </a:r>
            <a:r>
              <a:rPr lang="en-US" sz="1800" dirty="0" smtClean="0"/>
              <a:t>ROS subscriber</a:t>
            </a:r>
            <a:r>
              <a:rPr lang="el-GR" sz="1800" dirty="0" smtClean="0"/>
              <a:t> (εκτελέσιμο αρχείο)</a:t>
            </a:r>
            <a:endParaRPr lang="en-US" sz="1800" dirty="0" smtClean="0"/>
          </a:p>
        </p:txBody>
      </p:sp>
      <p:sp>
        <p:nvSpPr>
          <p:cNvPr id="9" name="Θέση ημερομηνίας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37" y="2336800"/>
            <a:ext cx="2916614" cy="3598863"/>
          </a:xfrm>
        </p:spPr>
      </p:pic>
    </p:spTree>
    <p:extLst>
      <p:ext uri="{BB962C8B-B14F-4D97-AF65-F5344CB8AC3E}">
        <p14:creationId xmlns:p14="http://schemas.microsoft.com/office/powerpoint/2010/main" val="17842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Γεφύρωση </a:t>
            </a:r>
            <a:r>
              <a:rPr lang="en-US" dirty="0" smtClean="0"/>
              <a:t>ROS publisher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42661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RPC start request</a:t>
            </a:r>
            <a:r>
              <a:rPr lang="el-GR" sz="1800" dirty="0" smtClean="0"/>
              <a:t> στον </a:t>
            </a:r>
            <a:r>
              <a:rPr lang="en-US" sz="1800" dirty="0" smtClean="0"/>
              <a:t>Deployment manager </a:t>
            </a:r>
            <a:r>
              <a:rPr lang="el-GR" sz="1800" dirty="0" smtClean="0"/>
              <a:t>του ρομπότ</a:t>
            </a:r>
            <a:r>
              <a:rPr lang="en-US" sz="1800" dirty="0" smtClean="0"/>
              <a:t> </a:t>
            </a:r>
            <a:r>
              <a:rPr lang="el-GR" sz="1800" dirty="0" smtClean="0"/>
              <a:t>με το όνομα και το είδος του </a:t>
            </a:r>
            <a:r>
              <a:rPr lang="en-US" sz="1800" dirty="0" smtClean="0"/>
              <a:t>ROS topic</a:t>
            </a:r>
          </a:p>
          <a:p>
            <a:r>
              <a:rPr lang="el-GR" sz="1800" dirty="0" smtClean="0"/>
              <a:t>Μέσω των </a:t>
            </a:r>
            <a:r>
              <a:rPr lang="en-US" sz="1800" dirty="0" smtClean="0"/>
              <a:t>bridging templates </a:t>
            </a:r>
            <a:r>
              <a:rPr lang="el-GR" sz="1800" dirty="0" smtClean="0"/>
              <a:t>δημιουργείται ο </a:t>
            </a:r>
            <a:r>
              <a:rPr lang="en-US" sz="1800" dirty="0" smtClean="0"/>
              <a:t>ROS subscriber</a:t>
            </a:r>
            <a:r>
              <a:rPr lang="el-GR" sz="1800" dirty="0" smtClean="0"/>
              <a:t> (εκτελέσιμο αρχείο)</a:t>
            </a:r>
            <a:endParaRPr lang="en-US" sz="1800" dirty="0" smtClean="0"/>
          </a:p>
          <a:p>
            <a:r>
              <a:rPr lang="el-GR" sz="1800" dirty="0" smtClean="0"/>
              <a:t>Όταν ο </a:t>
            </a:r>
            <a:r>
              <a:rPr lang="en-US" sz="1800" dirty="0" smtClean="0"/>
              <a:t>ROS publisher </a:t>
            </a:r>
            <a:r>
              <a:rPr lang="el-GR" sz="1800" dirty="0" smtClean="0"/>
              <a:t>δημοσιεύσει ένα μήνυμα, το μήνυμα γίνεται </a:t>
            </a:r>
            <a:r>
              <a:rPr lang="en-US" sz="1800" dirty="0" smtClean="0"/>
              <a:t>publish </a:t>
            </a:r>
            <a:r>
              <a:rPr lang="el-GR" sz="1800" dirty="0" smtClean="0"/>
              <a:t>σε αντίστοιχο </a:t>
            </a:r>
            <a:r>
              <a:rPr lang="en-US" sz="1800" dirty="0" smtClean="0"/>
              <a:t>topic </a:t>
            </a:r>
            <a:r>
              <a:rPr lang="el-GR" sz="1800" dirty="0" smtClean="0"/>
              <a:t>στον </a:t>
            </a:r>
            <a:r>
              <a:rPr lang="en-US" sz="1800" dirty="0" smtClean="0"/>
              <a:t>broker.</a:t>
            </a:r>
            <a:endParaRPr lang="el-GR" sz="1800" dirty="0" smtClean="0"/>
          </a:p>
        </p:txBody>
      </p:sp>
      <p:sp>
        <p:nvSpPr>
          <p:cNvPr id="9" name="Θέση ημερομηνίας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2336800"/>
            <a:ext cx="3854706" cy="3598863"/>
          </a:xfrm>
        </p:spPr>
      </p:pic>
    </p:spTree>
    <p:extLst>
      <p:ext uri="{BB962C8B-B14F-4D97-AF65-F5344CB8AC3E}">
        <p14:creationId xmlns:p14="http://schemas.microsoft.com/office/powerpoint/2010/main" val="3147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Γεφύρωση </a:t>
            </a:r>
            <a:r>
              <a:rPr lang="en-US" dirty="0" smtClean="0"/>
              <a:t>ROS publisher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4354872"/>
          </a:xfrm>
        </p:spPr>
        <p:txBody>
          <a:bodyPr>
            <a:normAutofit/>
          </a:bodyPr>
          <a:lstStyle/>
          <a:p>
            <a:r>
              <a:rPr lang="en-US" sz="1800" dirty="0"/>
              <a:t>RPC start request</a:t>
            </a:r>
            <a:r>
              <a:rPr lang="el-GR" sz="1800" dirty="0"/>
              <a:t> στον </a:t>
            </a:r>
            <a:r>
              <a:rPr lang="en-US" sz="1800" dirty="0"/>
              <a:t>Deployment manager </a:t>
            </a:r>
            <a:r>
              <a:rPr lang="el-GR" sz="1800" dirty="0"/>
              <a:t>του ρομπότ</a:t>
            </a:r>
            <a:r>
              <a:rPr lang="en-US" sz="1800" dirty="0"/>
              <a:t> </a:t>
            </a:r>
            <a:r>
              <a:rPr lang="el-GR" sz="1800" dirty="0"/>
              <a:t>με το όνομα και το είδος του </a:t>
            </a:r>
            <a:r>
              <a:rPr lang="en-US" sz="1800" dirty="0"/>
              <a:t>ROS topic</a:t>
            </a:r>
          </a:p>
          <a:p>
            <a:r>
              <a:rPr lang="el-GR" sz="1800" dirty="0"/>
              <a:t>Μέσω των </a:t>
            </a:r>
            <a:r>
              <a:rPr lang="en-US" sz="1800" dirty="0"/>
              <a:t>bridging templates </a:t>
            </a:r>
            <a:r>
              <a:rPr lang="el-GR" sz="1800" dirty="0"/>
              <a:t>δημιουργείται ο </a:t>
            </a:r>
            <a:r>
              <a:rPr lang="en-US" sz="1800" dirty="0"/>
              <a:t>ROS subscriber</a:t>
            </a:r>
            <a:r>
              <a:rPr lang="el-GR" sz="1800" dirty="0"/>
              <a:t> (εκτελέσιμο αρχείο)</a:t>
            </a:r>
            <a:endParaRPr lang="en-US" sz="1800" dirty="0"/>
          </a:p>
          <a:p>
            <a:r>
              <a:rPr lang="el-GR" sz="1800" dirty="0"/>
              <a:t>Όταν ο </a:t>
            </a:r>
            <a:r>
              <a:rPr lang="en-US" sz="1800" dirty="0"/>
              <a:t>ROS publisher </a:t>
            </a:r>
            <a:r>
              <a:rPr lang="el-GR" sz="1800" dirty="0"/>
              <a:t>δημοσιεύσει ένα μήνυμα, το μήνυμα </a:t>
            </a:r>
            <a:r>
              <a:rPr lang="el-GR" sz="1800" dirty="0" smtClean="0"/>
              <a:t>γίνεται </a:t>
            </a:r>
            <a:r>
              <a:rPr lang="en-US" sz="1800" dirty="0" smtClean="0"/>
              <a:t>publish</a:t>
            </a:r>
            <a:r>
              <a:rPr lang="el-GR" sz="1800" dirty="0" smtClean="0"/>
              <a:t> σε αντίστοιχο </a:t>
            </a:r>
            <a:r>
              <a:rPr lang="en-US" sz="1800" dirty="0" smtClean="0"/>
              <a:t>topic </a:t>
            </a:r>
            <a:r>
              <a:rPr lang="el-GR" sz="1800" dirty="0"/>
              <a:t>στον </a:t>
            </a:r>
            <a:r>
              <a:rPr lang="en-US" sz="1800" dirty="0"/>
              <a:t>broker</a:t>
            </a:r>
            <a:r>
              <a:rPr lang="en-US" sz="1800" dirty="0" smtClean="0"/>
              <a:t>.</a:t>
            </a:r>
            <a:endParaRPr lang="el-GR" sz="1800" dirty="0" smtClean="0"/>
          </a:p>
          <a:p>
            <a:r>
              <a:rPr lang="el-GR" sz="1800" dirty="0" smtClean="0"/>
              <a:t>Αντίστοιχη διαδικασία ακολουθείται και στην περίπτωση γεφύρωσης </a:t>
            </a:r>
            <a:r>
              <a:rPr lang="en-US" sz="1800" dirty="0" smtClean="0"/>
              <a:t>broker publisher </a:t>
            </a:r>
            <a:r>
              <a:rPr lang="el-GR" sz="1800" dirty="0" smtClean="0"/>
              <a:t>και </a:t>
            </a:r>
            <a:r>
              <a:rPr lang="en-US" sz="1800" dirty="0" smtClean="0"/>
              <a:t>ROS services</a:t>
            </a:r>
            <a:endParaRPr lang="el-GR" sz="1800" dirty="0" smtClean="0"/>
          </a:p>
          <a:p>
            <a:endParaRPr lang="el-GR" sz="2000" dirty="0"/>
          </a:p>
        </p:txBody>
      </p:sp>
      <p:sp>
        <p:nvSpPr>
          <p:cNvPr id="9" name="Θέση ημερομηνίας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2336800"/>
            <a:ext cx="3854706" cy="3598863"/>
          </a:xfrm>
        </p:spPr>
      </p:pic>
    </p:spTree>
    <p:extLst>
      <p:ext uri="{BB962C8B-B14F-4D97-AF65-F5344CB8AC3E}">
        <p14:creationId xmlns:p14="http://schemas.microsoft.com/office/powerpoint/2010/main" val="14730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Διαδικτυακή εφαρμογή</a:t>
            </a:r>
            <a:endParaRPr lang="en-US" dirty="0"/>
          </a:p>
        </p:txBody>
      </p:sp>
      <p:sp>
        <p:nvSpPr>
          <p:cNvPr id="6" name="Θέση περιεχομένου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l-GR" sz="1800" dirty="0" smtClean="0"/>
              <a:t>Αποτελείται από το </a:t>
            </a:r>
            <a:r>
              <a:rPr lang="en-US" sz="1800" dirty="0" smtClean="0"/>
              <a:t>front-end </a:t>
            </a:r>
            <a:r>
              <a:rPr lang="el-GR" sz="1800" dirty="0" smtClean="0"/>
              <a:t>και το </a:t>
            </a:r>
            <a:r>
              <a:rPr lang="en-US" sz="1800" dirty="0" smtClean="0"/>
              <a:t>back-end </a:t>
            </a:r>
            <a:r>
              <a:rPr lang="el-GR" sz="1800" dirty="0" smtClean="0"/>
              <a:t>κομμάτι</a:t>
            </a:r>
          </a:p>
          <a:p>
            <a:r>
              <a:rPr lang="el-GR" sz="1800" dirty="0" smtClean="0"/>
              <a:t>Η επικοινωνία μεταξύ </a:t>
            </a:r>
            <a:r>
              <a:rPr lang="en-US" sz="1800" dirty="0" smtClean="0"/>
              <a:t>front-end </a:t>
            </a:r>
            <a:r>
              <a:rPr lang="el-GR" sz="1800" dirty="0" smtClean="0"/>
              <a:t>και </a:t>
            </a:r>
            <a:r>
              <a:rPr lang="en-US" sz="1800" dirty="0" smtClean="0"/>
              <a:t>back-end </a:t>
            </a:r>
            <a:r>
              <a:rPr lang="el-GR" sz="1800" dirty="0" smtClean="0"/>
              <a:t>γίνεται μέσω </a:t>
            </a:r>
            <a:r>
              <a:rPr lang="en-US" sz="1800" dirty="0" smtClean="0"/>
              <a:t>HTTP </a:t>
            </a:r>
            <a:r>
              <a:rPr lang="el-GR" sz="1800" dirty="0" smtClean="0"/>
              <a:t>πρωτοκόλλου</a:t>
            </a:r>
          </a:p>
          <a:p>
            <a:r>
              <a:rPr lang="el-GR" sz="1800" dirty="0" smtClean="0"/>
              <a:t>Ο </a:t>
            </a:r>
            <a:r>
              <a:rPr lang="en-US" sz="1800" dirty="0" smtClean="0"/>
              <a:t>broker </a:t>
            </a:r>
            <a:r>
              <a:rPr lang="el-GR" sz="1800" dirty="0" smtClean="0"/>
              <a:t>επικοινωνεί με την διαδικτυακή εφαρμογή μέσω </a:t>
            </a:r>
            <a:r>
              <a:rPr lang="en-US" sz="1800" dirty="0" smtClean="0"/>
              <a:t>AMQP </a:t>
            </a:r>
            <a:r>
              <a:rPr lang="el-GR" sz="1800" dirty="0" smtClean="0"/>
              <a:t>πρωτοκόλλου</a:t>
            </a:r>
          </a:p>
          <a:p>
            <a:endParaRPr lang="en-US" sz="1800" dirty="0"/>
          </a:p>
        </p:txBody>
      </p:sp>
      <p:pic>
        <p:nvPicPr>
          <p:cNvPr id="8" name="Θέση περιεχομένου 7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50" y="2336873"/>
            <a:ext cx="1589788" cy="3598863"/>
          </a:xfrm>
        </p:spPr>
      </p:pic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Διαδικτυακή εφαρμογή (</a:t>
            </a:r>
            <a:r>
              <a:rPr lang="en-US" dirty="0" smtClean="0"/>
              <a:t>backend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6" name="Θέση περιεχομένου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1800" dirty="0" smtClean="0"/>
              <a:t>Οι βασικές λειτουργίες του </a:t>
            </a:r>
            <a:r>
              <a:rPr lang="en-US" sz="1800" dirty="0" smtClean="0"/>
              <a:t>backend </a:t>
            </a:r>
            <a:r>
              <a:rPr lang="el-GR" sz="1800" dirty="0" smtClean="0"/>
              <a:t>της διαδικτυακής εφαρμογής που υλοποιήθηκε αφορούν: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 smtClean="0"/>
              <a:t>Την εγγραφή χρηστών και συσκευών στο σύστημα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 smtClean="0"/>
              <a:t>Την σύνδεση των συσκευών με χρήστες και παρουσίαση του συνόλου των συσκευών που αντιστοιχούν σε κάθε χρήστη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 smtClean="0"/>
              <a:t>Απεικόνιση του </a:t>
            </a:r>
            <a:r>
              <a:rPr lang="en-US" sz="1800" dirty="0" smtClean="0"/>
              <a:t>ROS </a:t>
            </a:r>
            <a:r>
              <a:rPr lang="el-GR" sz="1800" dirty="0" smtClean="0"/>
              <a:t>περιβάλλοντος κάθε συσκευής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 smtClean="0"/>
              <a:t>Παρουσίαση διαφόρων στατιστικών χρήσης της κάθε συσκευής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 smtClean="0"/>
              <a:t>Δημιουργία γεφυρών επικοινωνίας μεταξύ </a:t>
            </a:r>
            <a:r>
              <a:rPr lang="en-US" sz="1800" dirty="0" smtClean="0"/>
              <a:t>ROS-RabbitMQ topics </a:t>
            </a:r>
            <a:r>
              <a:rPr lang="el-GR" sz="1800" dirty="0" smtClean="0"/>
              <a:t>και </a:t>
            </a:r>
            <a:r>
              <a:rPr lang="en-US" sz="1800" dirty="0" smtClean="0"/>
              <a:t>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 smtClean="0"/>
              <a:t>Τερματισμό της γεφύρωσης επικοινωνίας μεταξύ </a:t>
            </a:r>
            <a:r>
              <a:rPr lang="en-US" sz="1800" dirty="0"/>
              <a:t>ROS-RabbitMQ topics </a:t>
            </a:r>
            <a:r>
              <a:rPr lang="el-GR" sz="1800" dirty="0"/>
              <a:t>και </a:t>
            </a:r>
            <a:r>
              <a:rPr lang="en-US" sz="1800" dirty="0"/>
              <a:t>services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Θέση ημερομηνίας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Διαδικτυακή εφαρμογή </a:t>
            </a:r>
            <a:r>
              <a:rPr lang="el-GR" dirty="0" smtClean="0"/>
              <a:t>(</a:t>
            </a:r>
            <a:r>
              <a:rPr lang="en-US" dirty="0" smtClean="0"/>
              <a:t>frontend</a:t>
            </a:r>
            <a:r>
              <a:rPr lang="el-GR" dirty="0" smtClean="0"/>
              <a:t>)</a:t>
            </a:r>
            <a:endParaRPr lang="en-US" dirty="0"/>
          </a:p>
        </p:txBody>
      </p:sp>
      <p:pic>
        <p:nvPicPr>
          <p:cNvPr id="21" name="Θέση περιεχομένου 2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34"/>
          <a:stretch/>
        </p:blipFill>
        <p:spPr>
          <a:xfrm>
            <a:off x="899747" y="2642779"/>
            <a:ext cx="4406543" cy="3445920"/>
          </a:xfrm>
        </p:spPr>
      </p:pic>
      <p:sp>
        <p:nvSpPr>
          <p:cNvPr id="24" name="TextBox 23"/>
          <p:cNvSpPr txBox="1"/>
          <p:nvPr/>
        </p:nvSpPr>
        <p:spPr>
          <a:xfrm>
            <a:off x="1312744" y="2147669"/>
            <a:ext cx="358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 </a:t>
            </a:r>
            <a:r>
              <a:rPr lang="en-US" dirty="0" smtClean="0"/>
              <a:t>E</a:t>
            </a:r>
            <a:r>
              <a:rPr lang="el-GR" dirty="0" smtClean="0"/>
              <a:t>γγραφή </a:t>
            </a:r>
            <a:r>
              <a:rPr lang="el-GR" dirty="0"/>
              <a:t>χρηστών </a:t>
            </a:r>
            <a:r>
              <a:rPr lang="el-GR" dirty="0" smtClean="0"/>
              <a:t>στο </a:t>
            </a:r>
            <a:r>
              <a:rPr lang="el-GR" dirty="0"/>
              <a:t>σύστημα</a:t>
            </a:r>
          </a:p>
          <a:p>
            <a:endParaRPr lang="en-US" dirty="0"/>
          </a:p>
        </p:txBody>
      </p:sp>
      <p:sp>
        <p:nvSpPr>
          <p:cNvPr id="28" name="Θέση ημερομηνίας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pic>
        <p:nvPicPr>
          <p:cNvPr id="6" name="Εικόνα 5"/>
          <p:cNvPicPr/>
          <p:nvPr/>
        </p:nvPicPr>
        <p:blipFill rotWithShape="1">
          <a:blip r:embed="rId3"/>
          <a:srcRect r="16640"/>
          <a:stretch/>
        </p:blipFill>
        <p:spPr>
          <a:xfrm>
            <a:off x="6437571" y="2672829"/>
            <a:ext cx="4396683" cy="33858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56225" y="2152394"/>
            <a:ext cx="375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l-GR" dirty="0"/>
              <a:t>γγραφή </a:t>
            </a:r>
            <a:r>
              <a:rPr lang="el-GR" dirty="0" smtClean="0"/>
              <a:t>συσκευών </a:t>
            </a:r>
            <a:r>
              <a:rPr lang="el-GR" dirty="0"/>
              <a:t>στο σύστημα</a:t>
            </a:r>
          </a:p>
        </p:txBody>
      </p:sp>
    </p:spTree>
    <p:extLst>
      <p:ext uri="{BB962C8B-B14F-4D97-AF65-F5344CB8AC3E}">
        <p14:creationId xmlns:p14="http://schemas.microsoft.com/office/powerpoint/2010/main" val="5086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Διαδικτυακή εφαρμογή (</a:t>
            </a:r>
            <a:r>
              <a:rPr lang="en-US" dirty="0"/>
              <a:t>frontend</a:t>
            </a:r>
            <a:r>
              <a:rPr lang="el-GR" dirty="0"/>
              <a:t>)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/>
          </p:cNvPicPr>
          <p:nvPr>
            <p:ph idx="1"/>
          </p:nvPr>
        </p:nvPicPr>
        <p:blipFill rotWithShape="1">
          <a:blip r:embed="rId2"/>
          <a:srcRect t="-848" r="29309" b="848"/>
          <a:stretch/>
        </p:blipFill>
        <p:spPr>
          <a:xfrm>
            <a:off x="2529945" y="2669186"/>
            <a:ext cx="5914611" cy="3267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9742" y="2119395"/>
            <a:ext cx="447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Στατιστικά στοιχεία χρήσης της συσκευής</a:t>
            </a:r>
            <a:endParaRPr lang="en-US" dirty="0"/>
          </a:p>
        </p:txBody>
      </p:sp>
      <p:sp>
        <p:nvSpPr>
          <p:cNvPr id="9" name="Θέση ημερομηνίας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Διαδικτυακή εφαρμογή (</a:t>
            </a:r>
            <a:r>
              <a:rPr lang="en-US" dirty="0"/>
              <a:t>frontend</a:t>
            </a:r>
            <a:r>
              <a:rPr lang="el-GR" dirty="0"/>
              <a:t>)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60"/>
          <a:stretch/>
        </p:blipFill>
        <p:spPr bwMode="auto">
          <a:xfrm>
            <a:off x="1655219" y="2683164"/>
            <a:ext cx="3595655" cy="3253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818210" y="2073999"/>
            <a:ext cx="326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 </a:t>
            </a:r>
            <a:r>
              <a:rPr lang="el-GR" dirty="0" smtClean="0"/>
              <a:t>περιβάλλον της συσκευής</a:t>
            </a:r>
            <a:endParaRPr lang="en-US" dirty="0"/>
          </a:p>
        </p:txBody>
      </p:sp>
      <p:sp>
        <p:nvSpPr>
          <p:cNvPr id="9" name="Θέση ημερομηνίας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pic>
        <p:nvPicPr>
          <p:cNvPr id="7" name="Εικόνα 6"/>
          <p:cNvPicPr/>
          <p:nvPr/>
        </p:nvPicPr>
        <p:blipFill rotWithShape="1">
          <a:blip r:embed="rId3"/>
          <a:srcRect r="34496"/>
          <a:stretch/>
        </p:blipFill>
        <p:spPr>
          <a:xfrm>
            <a:off x="6479390" y="2683164"/>
            <a:ext cx="3814791" cy="2735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2676" y="2073999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Γεφύρωση </a:t>
            </a:r>
            <a:r>
              <a:rPr lang="en-US" dirty="0" smtClean="0"/>
              <a:t>ROS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l-GR"/>
              <a:t>Σκοπός της διπλωματικής</a:t>
            </a: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l-GR" sz="1800" dirty="0"/>
              <a:t>Υλοποίηση ενός συστήματος το οποίο </a:t>
            </a:r>
            <a:r>
              <a:rPr lang="el-GR" sz="1800" dirty="0" smtClean="0"/>
              <a:t>επιτρέπει</a:t>
            </a:r>
            <a:r>
              <a:rPr lang="en-US" sz="1800" dirty="0" smtClean="0"/>
              <a:t> </a:t>
            </a:r>
            <a:r>
              <a:rPr lang="el-GR" sz="1800" dirty="0" smtClean="0"/>
              <a:t>την:</a:t>
            </a:r>
            <a:endParaRPr sz="1800"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l-GR" sz="1800" dirty="0" smtClean="0"/>
              <a:t>Απομακρυσμένη </a:t>
            </a:r>
            <a:r>
              <a:rPr lang="el-GR" sz="1800" dirty="0"/>
              <a:t>παρακολούθηση και έλεγχο των </a:t>
            </a:r>
            <a:r>
              <a:rPr lang="el-GR" sz="1800" dirty="0" smtClean="0"/>
              <a:t>ρομπότ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l-GR" sz="1800" dirty="0" smtClean="0"/>
              <a:t>Ανάπτυξη εφαρμογών στο πλαίσιο της </a:t>
            </a:r>
            <a:r>
              <a:rPr lang="en-US" sz="1800" dirty="0" smtClean="0"/>
              <a:t>WoT </a:t>
            </a:r>
            <a:r>
              <a:rPr lang="el-GR" sz="1800" dirty="0" smtClean="0"/>
              <a:t>φιλοσοφίας</a:t>
            </a:r>
            <a:endParaRPr sz="1800"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l-GR" sz="1800" dirty="0" smtClean="0"/>
              <a:t>Σύνδεση </a:t>
            </a:r>
            <a:r>
              <a:rPr lang="el-GR" sz="1800" dirty="0"/>
              <a:t>των ρομποτικών συστημάτων σε κόμβους και πλατφόρμες IoT</a:t>
            </a:r>
            <a:endParaRPr sz="1800"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l-GR" sz="1800" dirty="0" smtClean="0"/>
              <a:t>Ανάπτυξη </a:t>
            </a:r>
            <a:r>
              <a:rPr lang="el-GR" sz="1800" dirty="0"/>
              <a:t>εφαρμογών κατανεμημένης αρχιτεκτονικής </a:t>
            </a:r>
            <a:endParaRPr sz="1800"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l-GR" sz="1600" dirty="0"/>
              <a:t>Τα ρομπότ επικοινωνούν τόσο μεταξύ τους (Robot2Robot </a:t>
            </a:r>
            <a:r>
              <a:rPr lang="el-GR" sz="1600" dirty="0" err="1"/>
              <a:t>communication</a:t>
            </a:r>
            <a:r>
              <a:rPr lang="el-GR" sz="1600" dirty="0"/>
              <a:t>) όσο και με άλλες συσκευές (Robot2Device </a:t>
            </a:r>
            <a:r>
              <a:rPr lang="el-GR" sz="1600" dirty="0" err="1"/>
              <a:t>communication</a:t>
            </a:r>
            <a:r>
              <a:rPr lang="el-GR" sz="1600" dirty="0"/>
              <a:t>)</a:t>
            </a:r>
            <a:endParaRPr sz="1600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19" name="Google Shape;219;p2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/>
              <a:t>Νοέμβριος 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30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Σενάριο χρήσης (1/2)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sz="1800" dirty="0" smtClean="0"/>
              <a:t>Αφορά την ανάπτυξη μιας εφαρμογής ελέγχου θερμοκρασίας η οποία:</a:t>
            </a:r>
          </a:p>
          <a:p>
            <a:r>
              <a:rPr lang="el-GR" sz="1800" dirty="0" smtClean="0"/>
              <a:t>Σχεδιάστηκε σε περιβάλλον </a:t>
            </a:r>
            <a:r>
              <a:rPr lang="en-US" sz="1800" dirty="0" smtClean="0"/>
              <a:t>Node-RED</a:t>
            </a:r>
          </a:p>
          <a:p>
            <a:r>
              <a:rPr lang="el-GR" sz="1800" dirty="0" smtClean="0"/>
              <a:t>Προϋποθέτει προηγουμένως την γεφύρωση των απαραίτητων </a:t>
            </a:r>
            <a:r>
              <a:rPr lang="en-US" sz="1800" dirty="0" smtClean="0"/>
              <a:t>topics </a:t>
            </a:r>
            <a:r>
              <a:rPr lang="el-GR" sz="1800" dirty="0" smtClean="0"/>
              <a:t>και </a:t>
            </a:r>
            <a:r>
              <a:rPr lang="en-US" sz="1800" dirty="0" smtClean="0"/>
              <a:t>services</a:t>
            </a:r>
          </a:p>
          <a:p>
            <a:r>
              <a:rPr lang="el-GR" sz="1800" dirty="0" smtClean="0"/>
              <a:t>Επικοινωνεί με τον </a:t>
            </a:r>
            <a:r>
              <a:rPr lang="en-US" sz="1800" dirty="0" smtClean="0"/>
              <a:t>broker </a:t>
            </a:r>
            <a:r>
              <a:rPr lang="el-GR" sz="1800" dirty="0" smtClean="0"/>
              <a:t>μέσω </a:t>
            </a:r>
            <a:r>
              <a:rPr lang="en-US" sz="1800" dirty="0" smtClean="0"/>
              <a:t>MQTT</a:t>
            </a:r>
            <a:r>
              <a:rPr lang="el-GR" sz="1800" dirty="0" smtClean="0"/>
              <a:t> πρωτοκόλλου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Σενάριο χρήσης (2/2)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"/>
          <a:stretch/>
        </p:blipFill>
        <p:spPr>
          <a:xfrm>
            <a:off x="6324492" y="2563089"/>
            <a:ext cx="5537313" cy="3048001"/>
          </a:xfrm>
        </p:spPr>
      </p:pic>
      <p:sp>
        <p:nvSpPr>
          <p:cNvPr id="5" name="Θέση περιεχομένου 4"/>
          <p:cNvSpPr>
            <a:spLocks noGrp="1"/>
          </p:cNvSpPr>
          <p:nvPr>
            <p:ph sz="half" idx="2"/>
          </p:nvPr>
        </p:nvSpPr>
        <p:spPr>
          <a:xfrm>
            <a:off x="787193" y="2336872"/>
            <a:ext cx="4700058" cy="3599316"/>
          </a:xfrm>
        </p:spPr>
        <p:txBody>
          <a:bodyPr>
            <a:normAutofit/>
          </a:bodyPr>
          <a:lstStyle/>
          <a:p>
            <a:r>
              <a:rPr lang="el-GR" sz="1800" dirty="0"/>
              <a:t>Λαμβάνεται μέσω </a:t>
            </a:r>
            <a:r>
              <a:rPr lang="en-US" sz="1800" dirty="0"/>
              <a:t>HTTP request </a:t>
            </a:r>
            <a:r>
              <a:rPr lang="el-GR" sz="1800" dirty="0"/>
              <a:t>η τιμή από τον αισθητήρα θερμοκρασίας και γίνεται </a:t>
            </a:r>
            <a:r>
              <a:rPr lang="en-US" sz="1800" dirty="0"/>
              <a:t>publish </a:t>
            </a:r>
            <a:r>
              <a:rPr lang="el-GR" sz="1800" dirty="0"/>
              <a:t>στο </a:t>
            </a:r>
            <a:r>
              <a:rPr lang="en-US" sz="1800" dirty="0"/>
              <a:t>topic “/sensor1/temperature”</a:t>
            </a:r>
            <a:r>
              <a:rPr lang="el-GR" sz="1800" dirty="0"/>
              <a:t> του </a:t>
            </a:r>
            <a:r>
              <a:rPr lang="en-US" sz="1800" dirty="0"/>
              <a:t>broker</a:t>
            </a:r>
          </a:p>
          <a:p>
            <a:r>
              <a:rPr lang="el-GR" sz="1800" dirty="0"/>
              <a:t>Μέσω ενός </a:t>
            </a:r>
            <a:r>
              <a:rPr lang="en-US" sz="1800" dirty="0"/>
              <a:t>subscriber</a:t>
            </a:r>
            <a:r>
              <a:rPr lang="el-GR" sz="1800" dirty="0"/>
              <a:t> στο συγκεκριμένο </a:t>
            </a:r>
            <a:r>
              <a:rPr lang="en-US" sz="1800" dirty="0" smtClean="0"/>
              <a:t>topic</a:t>
            </a:r>
            <a:r>
              <a:rPr lang="el-GR" sz="1800" dirty="0"/>
              <a:t> </a:t>
            </a:r>
            <a:r>
              <a:rPr lang="el-GR" sz="1800" dirty="0" smtClean="0"/>
              <a:t>η τιμή της θερμοκρασίας γίνεται διαθέσιμη</a:t>
            </a:r>
            <a:endParaRPr lang="el-GR" sz="1800" dirty="0"/>
          </a:p>
          <a:p>
            <a:r>
              <a:rPr lang="el-GR" sz="1800" dirty="0"/>
              <a:t>Αν η θερμοκρασία ξεπεράσει μια συγκεκριμένη τιμή μια συνάρτηση κίνησης στέλνει το ρομπότ στο συγκεκριμένο σημείο </a:t>
            </a:r>
            <a:endParaRPr lang="en-US" sz="1800" dirty="0"/>
          </a:p>
          <a:p>
            <a:endParaRPr lang="en-US" dirty="0"/>
          </a:p>
        </p:txBody>
      </p:sp>
      <p:sp>
        <p:nvSpPr>
          <p:cNvPr id="8" name="Θέση ημερομηνίας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l-GR"/>
              <a:t>Συμπεράσματα</a:t>
            </a:r>
            <a:endParaRPr/>
          </a:p>
        </p:txBody>
      </p:sp>
      <p:sp>
        <p:nvSpPr>
          <p:cNvPr id="376" name="Google Shape;376;p4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l-GR" sz="1800" dirty="0"/>
              <a:t>Μέσω της προηγούμενης εφαρμογής καθίσταται σαφής:</a:t>
            </a:r>
            <a:endParaRPr sz="1800" dirty="0"/>
          </a:p>
          <a:p>
            <a:pPr marL="228600" lvl="0" indent="-2667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l-GR" sz="1800" dirty="0" smtClean="0"/>
              <a:t>Η </a:t>
            </a:r>
            <a:r>
              <a:rPr lang="el-GR" sz="1800" dirty="0"/>
              <a:t>α</a:t>
            </a:r>
            <a:r>
              <a:rPr lang="el-GR" sz="1800" dirty="0" smtClean="0"/>
              <a:t>πομακρυσμένη </a:t>
            </a:r>
            <a:r>
              <a:rPr lang="el-GR" sz="1800" dirty="0"/>
              <a:t>αλληλεπίδραση </a:t>
            </a:r>
            <a:r>
              <a:rPr lang="el-GR" sz="1800" dirty="0" smtClean="0"/>
              <a:t>ρομποτικών συστημάτων </a:t>
            </a:r>
            <a:r>
              <a:rPr lang="el-GR" sz="1800" dirty="0"/>
              <a:t>στο πλαίσιο του IoT</a:t>
            </a:r>
            <a:endParaRPr sz="18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l-GR" sz="1800" dirty="0" smtClean="0"/>
              <a:t>Η εύκολη </a:t>
            </a:r>
            <a:r>
              <a:rPr lang="el-GR" sz="1800" dirty="0"/>
              <a:t>και γρήγορη ανάπτυξη υβριδικών εφαρμογών στο πλαίσιο του Web-of-Things</a:t>
            </a:r>
            <a:endParaRPr sz="1800"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l-GR" sz="1800" dirty="0" err="1"/>
              <a:t>Robots</a:t>
            </a:r>
            <a:endParaRPr sz="1800"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l-GR" sz="1800" dirty="0"/>
              <a:t>IoT/</a:t>
            </a:r>
            <a:r>
              <a:rPr lang="el-GR" sz="1800" dirty="0" err="1"/>
              <a:t>Edge</a:t>
            </a:r>
            <a:r>
              <a:rPr lang="el-GR" sz="1800" dirty="0"/>
              <a:t> </a:t>
            </a:r>
            <a:r>
              <a:rPr lang="el-GR" sz="1800" dirty="0" err="1"/>
              <a:t>Devices</a:t>
            </a:r>
            <a:endParaRPr sz="1800"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l-GR" sz="1800" dirty="0"/>
              <a:t>Web </a:t>
            </a:r>
            <a:r>
              <a:rPr lang="el-GR" sz="1800" dirty="0" err="1" smtClean="0"/>
              <a:t>Components</a:t>
            </a:r>
            <a:endParaRPr lang="el-GR" sz="1800" dirty="0" smtClean="0"/>
          </a:p>
          <a:p>
            <a:pPr>
              <a:buSzPts val="1800"/>
            </a:pPr>
            <a:r>
              <a:rPr lang="el-GR" sz="1800" dirty="0" smtClean="0"/>
              <a:t>Η αναγκαιότητα χρησιμοποίησης </a:t>
            </a:r>
            <a:r>
              <a:rPr lang="en-US" sz="1800" dirty="0" smtClean="0"/>
              <a:t>brokers</a:t>
            </a:r>
            <a:r>
              <a:rPr lang="el-GR" sz="1800" dirty="0" smtClean="0"/>
              <a:t> που υποστηρίζουν </a:t>
            </a:r>
            <a:r>
              <a:rPr lang="en-US" sz="1800" dirty="0" smtClean="0"/>
              <a:t>AMQP </a:t>
            </a:r>
            <a:r>
              <a:rPr lang="el-GR" sz="1800" dirty="0" smtClean="0"/>
              <a:t>πρωτόκολλο</a:t>
            </a:r>
          </a:p>
          <a:p>
            <a:pPr>
              <a:buSzPts val="1800"/>
            </a:pPr>
            <a:r>
              <a:rPr lang="el-GR" sz="1800" dirty="0" smtClean="0"/>
              <a:t>Η αναποτελεσματικότητα ανάπτυξης εφαρμογών με ισχυρά χρονικά κριτήρια</a:t>
            </a:r>
            <a:endParaRPr sz="1800" dirty="0"/>
          </a:p>
        </p:txBody>
      </p:sp>
      <p:sp>
        <p:nvSpPr>
          <p:cNvPr id="377" name="Google Shape;377;p4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/>
              <a:t>Νοέμβριος 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62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Μελλοντική εργασία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800" dirty="0"/>
              <a:t>Γ</a:t>
            </a:r>
            <a:r>
              <a:rPr lang="el-GR" sz="1800" dirty="0" smtClean="0"/>
              <a:t>εφύρωση των </a:t>
            </a:r>
            <a:r>
              <a:rPr lang="en-US" sz="1800" dirty="0" smtClean="0"/>
              <a:t>ROS </a:t>
            </a:r>
            <a:r>
              <a:rPr lang="el-GR" sz="1800" dirty="0" smtClean="0"/>
              <a:t>Α</a:t>
            </a:r>
            <a:r>
              <a:rPr lang="en-US" sz="1800" dirty="0" err="1" smtClean="0"/>
              <a:t>ctions</a:t>
            </a:r>
            <a:endParaRPr lang="en-US" sz="1800" dirty="0" smtClean="0"/>
          </a:p>
          <a:p>
            <a:r>
              <a:rPr lang="el-GR" sz="1800" dirty="0" smtClean="0"/>
              <a:t>Ενσωμάτωση πολιτικών </a:t>
            </a:r>
            <a:r>
              <a:rPr lang="en-US" sz="1800" dirty="0" smtClean="0"/>
              <a:t>QoS (Quality of Service)</a:t>
            </a:r>
            <a:endParaRPr lang="el-GR" sz="1800" dirty="0" smtClean="0"/>
          </a:p>
          <a:p>
            <a:r>
              <a:rPr lang="el-GR" sz="1800" dirty="0" smtClean="0"/>
              <a:t>Επέκταση σχήματος αυθεντικοποίησης</a:t>
            </a:r>
          </a:p>
          <a:p>
            <a:r>
              <a:rPr lang="el-GR" sz="1800" dirty="0" smtClean="0"/>
              <a:t>Δυνατότητα επιλογής των πρωτοκόλλων γεφύρωσης</a:t>
            </a:r>
          </a:p>
          <a:p>
            <a:r>
              <a:rPr lang="el-GR" sz="1800" dirty="0" smtClean="0"/>
              <a:t>Συμβατότητα με </a:t>
            </a:r>
            <a:r>
              <a:rPr lang="en-US" sz="1800" dirty="0" smtClean="0"/>
              <a:t>ROS2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Ευχαριστίες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sz="1800" dirty="0" smtClean="0"/>
              <a:t>Θα ήθελα να ευχαριστήσω θερμά:</a:t>
            </a:r>
          </a:p>
          <a:p>
            <a:r>
              <a:rPr lang="el-GR" sz="1800" dirty="0" smtClean="0"/>
              <a:t>τον αναπληρωτή καθηγητή κ Ανδρέα Συμεωνίδη</a:t>
            </a:r>
          </a:p>
          <a:p>
            <a:r>
              <a:rPr lang="el-GR" sz="1800" dirty="0" smtClean="0"/>
              <a:t>τον μεταδιδακτορικό ερευνητή Εμμανουήλ Τσαρδούλια</a:t>
            </a:r>
          </a:p>
          <a:p>
            <a:r>
              <a:rPr lang="el-GR" sz="1800" dirty="0" smtClean="0"/>
              <a:t>τον υποψήφιο διδάκτορα Κωνσταντίνο Παναγιώτου </a:t>
            </a:r>
          </a:p>
          <a:p>
            <a:r>
              <a:rPr lang="el-GR" sz="1800" dirty="0"/>
              <a:t>ό</a:t>
            </a:r>
            <a:r>
              <a:rPr lang="el-GR" sz="1800" dirty="0" smtClean="0"/>
              <a:t>λους για την προσοχή σας</a:t>
            </a:r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Ερωτήσεις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16" y="2336800"/>
            <a:ext cx="4479744" cy="3598863"/>
          </a:xfrm>
        </p:spPr>
      </p:pic>
      <p:sp>
        <p:nvSpPr>
          <p:cNvPr id="8" name="Θέση ημερομηνίας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l-GR" dirty="0"/>
              <a:t>Γνώσεις που αποκτήθηκαν 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 panose="020B0604020202020204" pitchFamily="34" charset="0"/>
              <a:buChar char="•"/>
            </a:pPr>
            <a:r>
              <a:rPr lang="en-US" sz="2220" dirty="0" smtClean="0"/>
              <a:t>Web of </a:t>
            </a:r>
            <a:r>
              <a:rPr lang="en-US" sz="2000" dirty="0" smtClean="0"/>
              <a:t>Things</a:t>
            </a:r>
            <a:endParaRPr lang="en-US" sz="2000" dirty="0"/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220"/>
              <a:buFont typeface="Arial" panose="020B0604020202020204" pitchFamily="34" charset="0"/>
              <a:buChar char="•"/>
            </a:pPr>
            <a:r>
              <a:rPr lang="el-GR" sz="1600" dirty="0" smtClean="0"/>
              <a:t>Message</a:t>
            </a:r>
            <a:r>
              <a:rPr lang="en-US" sz="1600" dirty="0"/>
              <a:t> </a:t>
            </a:r>
            <a:r>
              <a:rPr lang="el-GR" sz="1600" dirty="0" smtClean="0"/>
              <a:t>broker</a:t>
            </a:r>
            <a:r>
              <a:rPr lang="en-US" sz="1600" dirty="0" smtClean="0"/>
              <a:t> (RabbitMQ)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220"/>
              <a:buFont typeface="Arial" panose="020B0604020202020204" pitchFamily="34" charset="0"/>
              <a:buChar char="•"/>
            </a:pPr>
            <a:r>
              <a:rPr lang="en-US" sz="1600" dirty="0" smtClean="0"/>
              <a:t>Node-RED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220"/>
              <a:buFont typeface="Arial" panose="020B0604020202020204" pitchFamily="34" charset="0"/>
              <a:buChar char="•"/>
            </a:pPr>
            <a:r>
              <a:rPr lang="en-US" sz="1600" dirty="0" smtClean="0"/>
              <a:t>Communication protocols</a:t>
            </a:r>
            <a:br>
              <a:rPr lang="en-US" sz="1600" dirty="0" smtClean="0"/>
            </a:br>
            <a:endParaRPr lang="en-US" sz="1600" dirty="0" smtClean="0"/>
          </a:p>
          <a:p>
            <a:pPr marL="342900">
              <a:lnSpc>
                <a:spcPct val="80000"/>
              </a:lnSpc>
              <a:spcBef>
                <a:spcPts val="0"/>
              </a:spcBef>
              <a:buSzPts val="2220"/>
              <a:buFont typeface="Arial" panose="020B0604020202020204" pitchFamily="34" charset="0"/>
              <a:buChar char="•"/>
            </a:pPr>
            <a:r>
              <a:rPr lang="en-US" sz="2000" dirty="0" smtClean="0"/>
              <a:t>Web Programming-APIs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220"/>
              <a:buFont typeface="Arial" panose="020B0604020202020204" pitchFamily="34" charset="0"/>
              <a:buChar char="•"/>
            </a:pPr>
            <a:r>
              <a:rPr lang="en-US" sz="1600" dirty="0" smtClean="0"/>
              <a:t>Swagger tools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220"/>
              <a:buFont typeface="Arial" panose="020B0604020202020204" pitchFamily="34" charset="0"/>
              <a:buChar char="•"/>
            </a:pPr>
            <a:r>
              <a:rPr lang="en-US" sz="1600" dirty="0" smtClean="0"/>
              <a:t>Flask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220"/>
              <a:buFont typeface="Arial" panose="020B0604020202020204" pitchFamily="34" charset="0"/>
              <a:buChar char="•"/>
            </a:pPr>
            <a:r>
              <a:rPr lang="en-US" sz="1600" dirty="0" smtClean="0"/>
              <a:t>mongoDB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22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>
              <a:lnSpc>
                <a:spcPct val="80000"/>
              </a:lnSpc>
              <a:spcBef>
                <a:spcPts val="0"/>
              </a:spcBef>
              <a:buSzPts val="2220"/>
              <a:buFont typeface="Arial" panose="020B0604020202020204" pitchFamily="34" charset="0"/>
              <a:buChar char="•"/>
            </a:pPr>
            <a:r>
              <a:rPr lang="en-US" sz="2000" dirty="0" smtClean="0"/>
              <a:t>Middlewares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220"/>
              <a:buFont typeface="Arial" panose="020B0604020202020204" pitchFamily="34" charset="0"/>
              <a:buChar char="•"/>
            </a:pPr>
            <a:r>
              <a:rPr lang="en-US" sz="1600" dirty="0" smtClean="0"/>
              <a:t>ROS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22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>
              <a:lnSpc>
                <a:spcPct val="80000"/>
              </a:lnSpc>
              <a:spcBef>
                <a:spcPts val="0"/>
              </a:spcBef>
              <a:buSzPts val="2220"/>
              <a:buFont typeface="Arial" panose="020B0604020202020204" pitchFamily="34" charset="0"/>
              <a:buChar char="•"/>
            </a:pPr>
            <a:r>
              <a:rPr lang="en-US" sz="2000" dirty="0" smtClean="0"/>
              <a:t>Template engines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SzPts val="2220"/>
              <a:buFont typeface="Arial" panose="020B0604020202020204" pitchFamily="34" charset="0"/>
              <a:buChar char="•"/>
            </a:pPr>
            <a:r>
              <a:rPr lang="en-US" sz="1600" dirty="0" smtClean="0"/>
              <a:t>Jinja2</a:t>
            </a:r>
            <a:endParaRPr sz="1600" dirty="0"/>
          </a:p>
          <a:p>
            <a:pPr marL="34290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endParaRPr sz="1850" dirty="0"/>
          </a:p>
        </p:txBody>
      </p:sp>
      <p:sp>
        <p:nvSpPr>
          <p:cNvPr id="226" name="Google Shape;226;p21"/>
          <p:cNvSpPr txBox="1"/>
          <p:nvPr/>
        </p:nvSpPr>
        <p:spPr>
          <a:xfrm>
            <a:off x="8894618" y="2336873"/>
            <a:ext cx="2632364" cy="7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7" name="Google Shape;227;p21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5164764" y="4761188"/>
            <a:ext cx="1747956" cy="90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9979" y="3473393"/>
            <a:ext cx="2237527" cy="87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7382771" y="3619980"/>
            <a:ext cx="2035956" cy="55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1"/>
          <p:cNvPicPr preferRelativeResize="0"/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5424292" y="2336873"/>
            <a:ext cx="1859084" cy="52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/>
              <a:t>Νοέμβριος 2019</a:t>
            </a:r>
            <a:endParaRPr/>
          </a:p>
        </p:txBody>
      </p:sp>
      <p:pic>
        <p:nvPicPr>
          <p:cNvPr id="10" name="Google Shape;238;p22"/>
          <p:cNvPicPr preferRelativeResize="0"/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7712764" y="2336078"/>
            <a:ext cx="1375970" cy="724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39;p22"/>
          <p:cNvPicPr preferRelativeResize="0"/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9869256" y="3327092"/>
            <a:ext cx="1126433" cy="110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40;p22"/>
          <p:cNvPicPr preferRelativeResize="0"/>
          <p:nvPr/>
        </p:nvPicPr>
        <p:blipFill rotWithShape="1">
          <a:blip r:embed="rId9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7887598" y="4770145"/>
            <a:ext cx="1954203" cy="921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Αρχιτεκτονική συστήματος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797970"/>
            <a:ext cx="2812473" cy="39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Θέση ημερομηνίας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00" y="2336800"/>
            <a:ext cx="5500701" cy="3598863"/>
          </a:xfrm>
        </p:spPr>
      </p:pic>
    </p:spTree>
    <p:extLst>
      <p:ext uri="{BB962C8B-B14F-4D97-AF65-F5344CB8AC3E}">
        <p14:creationId xmlns:p14="http://schemas.microsoft.com/office/powerpoint/2010/main" val="38084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Αρχιτεκτονική συστήματος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321" y="2967204"/>
            <a:ext cx="2812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Τέσσερα επιμέρους κομμάτια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RabbitMQ</a:t>
            </a:r>
            <a:endParaRPr lang="el-G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Βάση δεδομένων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Ρομπότ-Συσκευή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Διαδικτυακή εφαρμογή</a:t>
            </a:r>
            <a:endParaRPr lang="en-US" sz="1600" dirty="0"/>
          </a:p>
        </p:txBody>
      </p:sp>
      <p:sp>
        <p:nvSpPr>
          <p:cNvPr id="6" name="Θέση ημερομηνίας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64" y="2337324"/>
            <a:ext cx="5500701" cy="3598863"/>
          </a:xfrm>
        </p:spPr>
      </p:pic>
    </p:spTree>
    <p:extLst>
      <p:ext uri="{BB962C8B-B14F-4D97-AF65-F5344CB8AC3E}">
        <p14:creationId xmlns:p14="http://schemas.microsoft.com/office/powerpoint/2010/main" val="22710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Βάση δεδομένων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800" dirty="0" smtClean="0"/>
              <a:t>Είναι τύπου </a:t>
            </a:r>
            <a:r>
              <a:rPr lang="en-US" sz="1800" dirty="0" smtClean="0"/>
              <a:t>NoSQL</a:t>
            </a:r>
            <a:r>
              <a:rPr lang="el-GR" sz="1800" dirty="0" smtClean="0"/>
              <a:t> </a:t>
            </a:r>
            <a:r>
              <a:rPr lang="en-US" sz="1800" dirty="0" smtClean="0"/>
              <a:t>(mongo</a:t>
            </a:r>
            <a:r>
              <a:rPr lang="el-GR" sz="1800" dirty="0" smtClean="0"/>
              <a:t>)</a:t>
            </a:r>
            <a:endParaRPr lang="en-US" sz="1800" dirty="0" smtClean="0"/>
          </a:p>
          <a:p>
            <a:r>
              <a:rPr lang="el-GR" sz="1800" dirty="0" smtClean="0"/>
              <a:t>Διατηρεί αρχείο με τους χρήστες και τις συσκευές που συνδέονται στο σύστημα </a:t>
            </a:r>
          </a:p>
          <a:p>
            <a:r>
              <a:rPr lang="el-GR" sz="1800" dirty="0" smtClean="0"/>
              <a:t>Η αλληλεπίδραση της με το υπόλοιπο σύστημα επιτυγχάνεται μέσω ενός </a:t>
            </a:r>
            <a:r>
              <a:rPr lang="en-US" sz="1800" dirty="0" smtClean="0"/>
              <a:t>REST API</a:t>
            </a:r>
            <a:endParaRPr lang="el-GR" sz="1800" dirty="0" smtClean="0"/>
          </a:p>
          <a:p>
            <a:endParaRPr lang="en-US" sz="2000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pic>
        <p:nvPicPr>
          <p:cNvPr id="10" name="Εικόνα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43" y="3820051"/>
            <a:ext cx="1819275" cy="2056482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3820051"/>
            <a:ext cx="1819275" cy="1933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0320" y="3438990"/>
            <a:ext cx="4016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/register/user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/register/device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/devices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/devices/connected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/devices/details/{device_name}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/devices/connect/{device_name}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/user/register_device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/user/devices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RabbitMQ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800" dirty="0" smtClean="0"/>
              <a:t>Ως </a:t>
            </a:r>
            <a:r>
              <a:rPr lang="en-US" sz="1800" dirty="0" smtClean="0"/>
              <a:t>message broker </a:t>
            </a:r>
            <a:r>
              <a:rPr lang="el-GR" sz="1800" dirty="0" smtClean="0"/>
              <a:t>είναι υπεύθυνος για την επικοινωνία και αλληλεπίδραση των συσκευών του συστήματος </a:t>
            </a:r>
          </a:p>
          <a:p>
            <a:r>
              <a:rPr lang="el-GR" sz="1800" dirty="0" smtClean="0"/>
              <a:t>Υποστηρίζει πολλαπλά πρωτόκολλα επικοινωνίας (</a:t>
            </a:r>
            <a:r>
              <a:rPr lang="en-US" sz="1800" dirty="0" smtClean="0"/>
              <a:t>AMQP, MQTT, STOMP, HTTP</a:t>
            </a:r>
            <a:r>
              <a:rPr lang="el-GR" sz="1800" dirty="0" smtClean="0"/>
              <a:t>)</a:t>
            </a:r>
          </a:p>
          <a:p>
            <a:r>
              <a:rPr lang="el-GR" sz="1800" dirty="0" smtClean="0"/>
              <a:t>Επιτρέπει την επικοινωνία των συσκευών μέσω διαφορετικών μοντέλων (</a:t>
            </a:r>
            <a:r>
              <a:rPr lang="en-US" sz="1800" dirty="0" smtClean="0"/>
              <a:t>publish/subscribe, RPC</a:t>
            </a:r>
            <a:r>
              <a:rPr lang="el-GR" sz="1800" dirty="0" smtClean="0"/>
              <a:t>)</a:t>
            </a:r>
            <a:endParaRPr lang="en-US" sz="1800" dirty="0" smtClean="0"/>
          </a:p>
          <a:p>
            <a:r>
              <a:rPr lang="el-GR" sz="1800" dirty="0" smtClean="0"/>
              <a:t>Διαθέτει αρκετούς εσωτερικούς μηχανισμούς πιστοποίησης και αυθεντικοποίησης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15" y="4785440"/>
            <a:ext cx="2727898" cy="984448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8640" y="4789374"/>
            <a:ext cx="2717222" cy="990389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7889" y="4793308"/>
            <a:ext cx="3076292" cy="99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Μηχανισμός αυθεντικοποίησης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800" dirty="0"/>
              <a:t>Αφορά τις συσκευές και τους χρήστες του συστήματος </a:t>
            </a:r>
          </a:p>
          <a:p>
            <a:r>
              <a:rPr lang="el-GR" sz="1800" dirty="0" smtClean="0"/>
              <a:t>Χρησιμοποιεί </a:t>
            </a:r>
            <a:r>
              <a:rPr lang="el-GR" sz="1800" dirty="0"/>
              <a:t>το </a:t>
            </a:r>
            <a:r>
              <a:rPr lang="en-US" sz="1800" dirty="0"/>
              <a:t>HTTP backend</a:t>
            </a:r>
            <a:r>
              <a:rPr lang="el-GR" sz="1800" dirty="0"/>
              <a:t> του </a:t>
            </a:r>
            <a:r>
              <a:rPr lang="en-US" sz="1800" dirty="0"/>
              <a:t>RabbitMQ </a:t>
            </a:r>
            <a:endParaRPr lang="el-GR" sz="1800" dirty="0" smtClean="0"/>
          </a:p>
          <a:p>
            <a:r>
              <a:rPr lang="el-GR" sz="1800" dirty="0" smtClean="0"/>
              <a:t>Η αυθεντικοποίηση επιτυγχάνεται μέσω </a:t>
            </a:r>
            <a:r>
              <a:rPr lang="en-US" sz="1800" dirty="0" smtClean="0"/>
              <a:t>HTTP requests </a:t>
            </a:r>
            <a:r>
              <a:rPr lang="el-GR" sz="1800" dirty="0" smtClean="0"/>
              <a:t>στο </a:t>
            </a:r>
            <a:r>
              <a:rPr lang="en-US" sz="1800" dirty="0" smtClean="0"/>
              <a:t>API </a:t>
            </a:r>
            <a:r>
              <a:rPr lang="el-GR" sz="1800" dirty="0" smtClean="0"/>
              <a:t>της βάσης δεδομένων </a:t>
            </a:r>
          </a:p>
          <a:p>
            <a:r>
              <a:rPr lang="el-GR" sz="1800" dirty="0" smtClean="0"/>
              <a:t>Ο συνδυασμός του </a:t>
            </a:r>
            <a:r>
              <a:rPr lang="en-US" sz="1800" dirty="0" smtClean="0"/>
              <a:t>message broker </a:t>
            </a:r>
            <a:r>
              <a:rPr lang="el-GR" sz="1800" dirty="0" smtClean="0"/>
              <a:t>με τον μηχανισμό αυθεντικοποίησης δημιουργεί μια πλατφόρμα σύνδεσης των ρομπότ</a:t>
            </a:r>
            <a:endParaRPr lang="en-US" sz="1800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0321" y="4136531"/>
            <a:ext cx="6551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/auth/user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/auth/device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/auth/vhost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/auth/resources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Ρομπότ 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1800" dirty="0" smtClean="0"/>
              <a:t>Σε επίπεδο ρομποτικής συσκευής υλοποιήθηκαν μηχανισμοί οι οποίοι επιτρέπουν:</a:t>
            </a:r>
          </a:p>
          <a:p>
            <a:r>
              <a:rPr lang="el-GR" sz="1800" dirty="0" smtClean="0"/>
              <a:t>Τον απομακρυσμένο έλεγχο συσκευών (χρήση μνήμης, </a:t>
            </a:r>
            <a:r>
              <a:rPr lang="en-US" sz="1800" dirty="0" smtClean="0"/>
              <a:t>CPU</a:t>
            </a:r>
            <a:r>
              <a:rPr lang="el-GR" sz="1800" dirty="0" smtClean="0"/>
              <a:t>, μπαταρία, θερμοκρασία, εκτελούμενες διεργασίες κ.α.)</a:t>
            </a:r>
          </a:p>
          <a:p>
            <a:r>
              <a:rPr lang="el-GR" sz="1800" dirty="0" smtClean="0"/>
              <a:t>Τον έλεγχο του </a:t>
            </a:r>
            <a:r>
              <a:rPr lang="en-US" sz="1800" dirty="0" smtClean="0"/>
              <a:t>ROS </a:t>
            </a:r>
            <a:r>
              <a:rPr lang="el-GR" sz="1800" dirty="0" smtClean="0"/>
              <a:t>περιβάλλοντος κάθε συσκευής (</a:t>
            </a:r>
            <a:r>
              <a:rPr lang="en-US" sz="1800" dirty="0" smtClean="0"/>
              <a:t>ROS topics, services</a:t>
            </a:r>
            <a:r>
              <a:rPr lang="el-GR" sz="1800" dirty="0" smtClean="0"/>
              <a:t>)</a:t>
            </a:r>
            <a:endParaRPr lang="en-US" sz="1800" dirty="0" smtClean="0"/>
          </a:p>
          <a:p>
            <a:r>
              <a:rPr lang="el-GR" sz="1800" dirty="0" smtClean="0"/>
              <a:t>Την δημιουργία γεφυρών επικοινωνίας μεταξύ των </a:t>
            </a:r>
            <a:r>
              <a:rPr lang="en-US" sz="1800" dirty="0" smtClean="0"/>
              <a:t>ROS</a:t>
            </a:r>
            <a:r>
              <a:rPr lang="el-GR" sz="1800" dirty="0" smtClean="0"/>
              <a:t> κόμβων</a:t>
            </a:r>
            <a:r>
              <a:rPr lang="en-US" sz="1800" dirty="0" smtClean="0"/>
              <a:t> </a:t>
            </a:r>
            <a:r>
              <a:rPr lang="el-GR" sz="1800" dirty="0" smtClean="0"/>
              <a:t>και του </a:t>
            </a:r>
            <a:r>
              <a:rPr lang="en-US" sz="1800" dirty="0" smtClean="0"/>
              <a:t>RabbitMQ </a:t>
            </a:r>
            <a:r>
              <a:rPr lang="el-GR" sz="1800" dirty="0" smtClean="0"/>
              <a:t>μέσω </a:t>
            </a:r>
            <a:r>
              <a:rPr lang="en-US" sz="1800" dirty="0" smtClean="0"/>
              <a:t>bridging templates</a:t>
            </a:r>
            <a:endParaRPr lang="el-GR" sz="1800" dirty="0" smtClean="0"/>
          </a:p>
          <a:p>
            <a:r>
              <a:rPr lang="el-GR" sz="1800" dirty="0" smtClean="0"/>
              <a:t>Τον τερματισμό των γεφυρών  επικοινωνίας μεταξύ </a:t>
            </a:r>
            <a:r>
              <a:rPr lang="en-US" sz="1800" dirty="0" smtClean="0"/>
              <a:t>ROS </a:t>
            </a:r>
            <a:r>
              <a:rPr lang="el-GR" sz="1800" dirty="0" smtClean="0"/>
              <a:t>και </a:t>
            </a:r>
            <a:r>
              <a:rPr lang="en-US" sz="1800" dirty="0" smtClean="0"/>
              <a:t>RabbitMQ</a:t>
            </a:r>
            <a:r>
              <a:rPr lang="el-GR" sz="1800" dirty="0" smtClean="0"/>
              <a:t> </a:t>
            </a:r>
            <a:endParaRPr lang="en-US" sz="1800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Νοέμβριος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Βερολίν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Βερολίνο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Βερολίν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TM04033917[[fn=Βερολίνο]]</Template>
  <TotalTime>14953</TotalTime>
  <Words>892</Words>
  <Application>Microsoft Office PowerPoint</Application>
  <PresentationFormat>Ευρεία οθόνη</PresentationFormat>
  <Paragraphs>166</Paragraphs>
  <Slides>25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31" baseType="lpstr">
      <vt:lpstr>Arial</vt:lpstr>
      <vt:lpstr>Calibri</vt:lpstr>
      <vt:lpstr>Noto Sans Symbols</vt:lpstr>
      <vt:lpstr>Trebuchet MS</vt:lpstr>
      <vt:lpstr>Wingdings</vt:lpstr>
      <vt:lpstr>Βερολίνο</vt:lpstr>
      <vt:lpstr>Διεπαφές γεφύρωσης κόμβων ROS με IoT πλατφόρμες για την δημιουργία υβριδικών εφαρμογών απομακρυσμένης διαχείρισης πολλαπλών συστημάτων</vt:lpstr>
      <vt:lpstr>Σκοπός της διπλωματικής</vt:lpstr>
      <vt:lpstr>Γνώσεις που αποκτήθηκαν </vt:lpstr>
      <vt:lpstr>Αρχιτεκτονική συστήματος</vt:lpstr>
      <vt:lpstr>Αρχιτεκτονική συστήματος</vt:lpstr>
      <vt:lpstr>Βάση δεδομένων</vt:lpstr>
      <vt:lpstr>RabbitMQ</vt:lpstr>
      <vt:lpstr>Μηχανισμός αυθεντικοποίησης</vt:lpstr>
      <vt:lpstr>Ρομπότ </vt:lpstr>
      <vt:lpstr>Γεφύρωση ROS publisher</vt:lpstr>
      <vt:lpstr>Γεφύρωση ROS publisher</vt:lpstr>
      <vt:lpstr>Γεφύρωση ROS publisher</vt:lpstr>
      <vt:lpstr>Γεφύρωση ROS publisher</vt:lpstr>
      <vt:lpstr>Γεφύρωση ROS publisher</vt:lpstr>
      <vt:lpstr>Διαδικτυακή εφαρμογή</vt:lpstr>
      <vt:lpstr>Διαδικτυακή εφαρμογή (backend)</vt:lpstr>
      <vt:lpstr>Διαδικτυακή εφαρμογή (frontend)</vt:lpstr>
      <vt:lpstr>Διαδικτυακή εφαρμογή (frontend)</vt:lpstr>
      <vt:lpstr>Διαδικτυακή εφαρμογή (frontend)</vt:lpstr>
      <vt:lpstr>Σενάριο χρήσης (1/2)</vt:lpstr>
      <vt:lpstr>Σενάριο χρήσης (2/2)</vt:lpstr>
      <vt:lpstr>Συμπεράσματα</vt:lpstr>
      <vt:lpstr>Μελλοντική εργασία</vt:lpstr>
      <vt:lpstr>Ευχαριστίες</vt:lpstr>
      <vt:lpstr>Ερωτήσεις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Διεπαφές γεφύρωσης κόμβων ROS με IoT πλατφόρμες για την δημιουργία υβριδικών εφαρμογών απομακρυσμένης διαχείρισής πολλαπλών συστημάτων</dc:title>
  <dc:creator>aristippos filipppou</dc:creator>
  <cp:lastModifiedBy>aristippos filipppou</cp:lastModifiedBy>
  <cp:revision>100</cp:revision>
  <dcterms:created xsi:type="dcterms:W3CDTF">2019-10-31T08:49:54Z</dcterms:created>
  <dcterms:modified xsi:type="dcterms:W3CDTF">2019-11-10T18:29:33Z</dcterms:modified>
</cp:coreProperties>
</file>