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15"/>
  </p:notesMasterIdLst>
  <p:sldIdLst>
    <p:sldId id="267" r:id="rId2"/>
    <p:sldId id="268" r:id="rId3"/>
    <p:sldId id="283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82" r:id="rId12"/>
    <p:sldId id="279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-10\Documents\Project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-10\Documents\Project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-10\Documents\Project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-10\Documents\Project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-10\Documents\Project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-10\Documents\Project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IN-10\Documents\Project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Analysis.xlsx]Solution 1!PivotTable1</c:name>
    <c:fmtId val="2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 1'!$E$4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'Solution 1'!$D$5:$D$52</c:f>
              <c:strCache>
                <c:ptCount val="47"/>
                <c:pt idx="0">
                  <c:v>Patuakhali</c:v>
                </c:pt>
                <c:pt idx="1">
                  <c:v>Brahmanbaria</c:v>
                </c:pt>
                <c:pt idx="2">
                  <c:v>Habiganj</c:v>
                </c:pt>
                <c:pt idx="3">
                  <c:v>Sunamganj</c:v>
                </c:pt>
                <c:pt idx="4">
                  <c:v>Bandarban</c:v>
                </c:pt>
                <c:pt idx="5">
                  <c:v>Khagrachari</c:v>
                </c:pt>
                <c:pt idx="6">
                  <c:v>Rangamati</c:v>
                </c:pt>
                <c:pt idx="7">
                  <c:v>Narail</c:v>
                </c:pt>
                <c:pt idx="8">
                  <c:v>Meherpur</c:v>
                </c:pt>
                <c:pt idx="9">
                  <c:v>Magura</c:v>
                </c:pt>
                <c:pt idx="10">
                  <c:v>Munshiganj</c:v>
                </c:pt>
                <c:pt idx="11">
                  <c:v>Kurigram</c:v>
                </c:pt>
                <c:pt idx="12">
                  <c:v>Lalmonirhat</c:v>
                </c:pt>
                <c:pt idx="13">
                  <c:v>Chuadanga</c:v>
                </c:pt>
                <c:pt idx="14">
                  <c:v>Moulvibazar</c:v>
                </c:pt>
                <c:pt idx="15">
                  <c:v>Sherpur</c:v>
                </c:pt>
                <c:pt idx="16">
                  <c:v>Chandpur</c:v>
                </c:pt>
                <c:pt idx="17">
                  <c:v>Jhenaidah</c:v>
                </c:pt>
                <c:pt idx="18">
                  <c:v>Manikganj</c:v>
                </c:pt>
                <c:pt idx="19">
                  <c:v>Bhola</c:v>
                </c:pt>
                <c:pt idx="20">
                  <c:v>Mymensingh</c:v>
                </c:pt>
                <c:pt idx="21">
                  <c:v>Satkhira</c:v>
                </c:pt>
                <c:pt idx="22">
                  <c:v>Rajbari</c:v>
                </c:pt>
                <c:pt idx="23">
                  <c:v>Cox's Bazar</c:v>
                </c:pt>
                <c:pt idx="24">
                  <c:v>Sirajganj</c:v>
                </c:pt>
                <c:pt idx="25">
                  <c:v>Feni</c:v>
                </c:pt>
                <c:pt idx="26">
                  <c:v>Bagerhat</c:v>
                </c:pt>
                <c:pt idx="27">
                  <c:v>Bogura</c:v>
                </c:pt>
                <c:pt idx="28">
                  <c:v>Joypurhat</c:v>
                </c:pt>
                <c:pt idx="29">
                  <c:v>Jamalpur</c:v>
                </c:pt>
                <c:pt idx="30">
                  <c:v>Pabna</c:v>
                </c:pt>
                <c:pt idx="31">
                  <c:v>Tangail</c:v>
                </c:pt>
                <c:pt idx="32">
                  <c:v>Faridpur</c:v>
                </c:pt>
                <c:pt idx="33">
                  <c:v>Dinajpur</c:v>
                </c:pt>
                <c:pt idx="34">
                  <c:v>Kushtia</c:v>
                </c:pt>
                <c:pt idx="35">
                  <c:v>Narsingdi</c:v>
                </c:pt>
                <c:pt idx="36">
                  <c:v>Comilla</c:v>
                </c:pt>
                <c:pt idx="37">
                  <c:v>Gazipur</c:v>
                </c:pt>
                <c:pt idx="38">
                  <c:v>Narayanganj</c:v>
                </c:pt>
                <c:pt idx="39">
                  <c:v>Jessore</c:v>
                </c:pt>
                <c:pt idx="40">
                  <c:v>Rangpur</c:v>
                </c:pt>
                <c:pt idx="41">
                  <c:v>Sylhet</c:v>
                </c:pt>
                <c:pt idx="42">
                  <c:v>Barishal</c:v>
                </c:pt>
                <c:pt idx="43">
                  <c:v>Rajshahi</c:v>
                </c:pt>
                <c:pt idx="44">
                  <c:v>Khulna</c:v>
                </c:pt>
                <c:pt idx="45">
                  <c:v>Chattogram</c:v>
                </c:pt>
                <c:pt idx="46">
                  <c:v>Dhaka</c:v>
                </c:pt>
              </c:strCache>
            </c:strRef>
          </c:cat>
          <c:val>
            <c:numRef>
              <c:f>'Solution 1'!$E$5:$E$52</c:f>
              <c:numCache>
                <c:formatCode>General</c:formatCode>
                <c:ptCount val="47"/>
                <c:pt idx="0">
                  <c:v>275</c:v>
                </c:pt>
                <c:pt idx="1">
                  <c:v>265</c:v>
                </c:pt>
                <c:pt idx="2">
                  <c:v>260</c:v>
                </c:pt>
                <c:pt idx="3">
                  <c:v>255</c:v>
                </c:pt>
                <c:pt idx="4">
                  <c:v>245</c:v>
                </c:pt>
                <c:pt idx="5">
                  <c:v>240</c:v>
                </c:pt>
                <c:pt idx="6">
                  <c:v>235</c:v>
                </c:pt>
                <c:pt idx="7">
                  <c:v>230</c:v>
                </c:pt>
                <c:pt idx="8">
                  <c:v>225</c:v>
                </c:pt>
                <c:pt idx="9">
                  <c:v>220</c:v>
                </c:pt>
                <c:pt idx="10">
                  <c:v>215</c:v>
                </c:pt>
                <c:pt idx="11">
                  <c:v>210</c:v>
                </c:pt>
                <c:pt idx="12">
                  <c:v>205</c:v>
                </c:pt>
                <c:pt idx="13">
                  <c:v>205</c:v>
                </c:pt>
                <c:pt idx="14">
                  <c:v>200</c:v>
                </c:pt>
                <c:pt idx="15">
                  <c:v>195</c:v>
                </c:pt>
                <c:pt idx="16">
                  <c:v>195</c:v>
                </c:pt>
                <c:pt idx="17">
                  <c:v>185</c:v>
                </c:pt>
                <c:pt idx="18">
                  <c:v>180</c:v>
                </c:pt>
                <c:pt idx="19">
                  <c:v>175</c:v>
                </c:pt>
                <c:pt idx="20">
                  <c:v>172.5</c:v>
                </c:pt>
                <c:pt idx="21">
                  <c:v>170</c:v>
                </c:pt>
                <c:pt idx="22">
                  <c:v>165</c:v>
                </c:pt>
                <c:pt idx="23">
                  <c:v>157.5</c:v>
                </c:pt>
                <c:pt idx="24">
                  <c:v>155</c:v>
                </c:pt>
                <c:pt idx="25">
                  <c:v>150</c:v>
                </c:pt>
                <c:pt idx="26">
                  <c:v>140</c:v>
                </c:pt>
                <c:pt idx="27">
                  <c:v>135</c:v>
                </c:pt>
                <c:pt idx="28">
                  <c:v>125</c:v>
                </c:pt>
                <c:pt idx="29">
                  <c:v>120</c:v>
                </c:pt>
                <c:pt idx="30">
                  <c:v>115</c:v>
                </c:pt>
                <c:pt idx="31">
                  <c:v>115</c:v>
                </c:pt>
                <c:pt idx="32">
                  <c:v>110</c:v>
                </c:pt>
                <c:pt idx="33">
                  <c:v>105</c:v>
                </c:pt>
                <c:pt idx="34">
                  <c:v>100</c:v>
                </c:pt>
                <c:pt idx="35">
                  <c:v>95</c:v>
                </c:pt>
                <c:pt idx="36">
                  <c:v>90</c:v>
                </c:pt>
                <c:pt idx="37">
                  <c:v>80</c:v>
                </c:pt>
                <c:pt idx="38">
                  <c:v>75</c:v>
                </c:pt>
                <c:pt idx="39">
                  <c:v>70</c:v>
                </c:pt>
                <c:pt idx="40">
                  <c:v>55</c:v>
                </c:pt>
                <c:pt idx="41">
                  <c:v>50</c:v>
                </c:pt>
                <c:pt idx="42">
                  <c:v>45</c:v>
                </c:pt>
                <c:pt idx="43">
                  <c:v>40</c:v>
                </c:pt>
                <c:pt idx="44">
                  <c:v>35</c:v>
                </c:pt>
                <c:pt idx="45">
                  <c:v>30</c:v>
                </c:pt>
                <c:pt idx="46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A-4582-9F4A-D51771A136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22236991"/>
        <c:axId val="2122235551"/>
      </c:barChart>
      <c:catAx>
        <c:axId val="2122236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235551"/>
        <c:crosses val="autoZero"/>
        <c:auto val="1"/>
        <c:lblAlgn val="ctr"/>
        <c:lblOffset val="100"/>
        <c:noMultiLvlLbl val="0"/>
      </c:catAx>
      <c:valAx>
        <c:axId val="212223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2236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Analysis.xlsx]Solution 2!PivotTable3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 2'!$B$10</c:f>
              <c:strCache>
                <c:ptCount val="1"/>
                <c:pt idx="0">
                  <c:v>Sum of Article Reach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'Solution 2'!$A$11:$A$14</c:f>
              <c:strCache>
                <c:ptCount val="3"/>
                <c:pt idx="0">
                  <c:v>Khulna</c:v>
                </c:pt>
                <c:pt idx="1">
                  <c:v>Chattogram</c:v>
                </c:pt>
                <c:pt idx="2">
                  <c:v>Dhaka</c:v>
                </c:pt>
              </c:strCache>
            </c:strRef>
          </c:cat>
          <c:val>
            <c:numRef>
              <c:f>'Solution 2'!$B$11:$B$14</c:f>
              <c:numCache>
                <c:formatCode>General</c:formatCode>
                <c:ptCount val="3"/>
                <c:pt idx="0">
                  <c:v>2000</c:v>
                </c:pt>
                <c:pt idx="1">
                  <c:v>1500</c:v>
                </c:pt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51-4C79-A936-F7D62DCD9BDB}"/>
            </c:ext>
          </c:extLst>
        </c:ser>
        <c:ser>
          <c:idx val="1"/>
          <c:order val="1"/>
          <c:tx>
            <c:strRef>
              <c:f>'Solution 2'!$C$10</c:f>
              <c:strCache>
                <c:ptCount val="1"/>
                <c:pt idx="0">
                  <c:v>Average of Time Spent on Page (seconds)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'Solution 2'!$A$11:$A$14</c:f>
              <c:strCache>
                <c:ptCount val="3"/>
                <c:pt idx="0">
                  <c:v>Khulna</c:v>
                </c:pt>
                <c:pt idx="1">
                  <c:v>Chattogram</c:v>
                </c:pt>
                <c:pt idx="2">
                  <c:v>Dhaka</c:v>
                </c:pt>
              </c:strCache>
            </c:strRef>
          </c:cat>
          <c:val>
            <c:numRef>
              <c:f>'Solution 2'!$C$11:$C$14</c:f>
              <c:numCache>
                <c:formatCode>General</c:formatCode>
                <c:ptCount val="3"/>
                <c:pt idx="0">
                  <c:v>40</c:v>
                </c:pt>
                <c:pt idx="1">
                  <c:v>35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51-4C79-A936-F7D62DCD9B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259535"/>
        <c:axId val="123244655"/>
      </c:barChart>
      <c:catAx>
        <c:axId val="123259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244655"/>
        <c:crosses val="autoZero"/>
        <c:auto val="1"/>
        <c:lblAlgn val="ctr"/>
        <c:lblOffset val="100"/>
        <c:noMultiLvlLbl val="0"/>
      </c:catAx>
      <c:valAx>
        <c:axId val="123244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259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Analysis.xlsx]Solution 3!PivotTable1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 3'!$A$3</c:f>
              <c:strCache>
                <c:ptCount val="1"/>
                <c:pt idx="0">
                  <c:v>Sum of Social Media Shares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'Solution 3'!$A$4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'Solution 3'!$A$4</c:f>
              <c:numCache>
                <c:formatCode>General</c:formatCode>
                <c:ptCount val="1"/>
                <c:pt idx="0">
                  <c:v>71550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D7-4F65-8F97-7563CD134FCE}"/>
            </c:ext>
          </c:extLst>
        </c:ser>
        <c:ser>
          <c:idx val="1"/>
          <c:order val="1"/>
          <c:tx>
            <c:strRef>
              <c:f>'Solution 3'!$B$3</c:f>
              <c:strCache>
                <c:ptCount val="1"/>
                <c:pt idx="0">
                  <c:v>Sum of Article Reach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'Solution 3'!$A$4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'Solution 3'!$B$4</c:f>
              <c:numCache>
                <c:formatCode>General</c:formatCode>
                <c:ptCount val="1"/>
                <c:pt idx="0">
                  <c:v>742000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D7-4F65-8F97-7563CD134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451007"/>
        <c:axId val="515439967"/>
      </c:barChart>
      <c:catAx>
        <c:axId val="515451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39967"/>
        <c:crosses val="autoZero"/>
        <c:auto val="1"/>
        <c:lblAlgn val="ctr"/>
        <c:lblOffset val="100"/>
        <c:noMultiLvlLbl val="0"/>
      </c:catAx>
      <c:valAx>
        <c:axId val="515439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51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Analysis.xlsx]Solution 4!PivotTable2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 4'!$B$3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'Solution 4'!$A$4:$A$52</c:f>
              <c:strCache>
                <c:ptCount val="48"/>
                <c:pt idx="0">
                  <c:v>Bagerhat</c:v>
                </c:pt>
                <c:pt idx="1">
                  <c:v>Bandarban</c:v>
                </c:pt>
                <c:pt idx="2">
                  <c:v>Barishal</c:v>
                </c:pt>
                <c:pt idx="3">
                  <c:v>Bhola</c:v>
                </c:pt>
                <c:pt idx="4">
                  <c:v>Bogura</c:v>
                </c:pt>
                <c:pt idx="5">
                  <c:v>Brahmanbaria</c:v>
                </c:pt>
                <c:pt idx="6">
                  <c:v>Chandpur</c:v>
                </c:pt>
                <c:pt idx="7">
                  <c:v>Chattogram</c:v>
                </c:pt>
                <c:pt idx="8">
                  <c:v>Chuadanga</c:v>
                </c:pt>
                <c:pt idx="9">
                  <c:v>Comilla</c:v>
                </c:pt>
                <c:pt idx="10">
                  <c:v>Cox's Bazar</c:v>
                </c:pt>
                <c:pt idx="11">
                  <c:v>Dhaka</c:v>
                </c:pt>
                <c:pt idx="12">
                  <c:v>Dinajpur</c:v>
                </c:pt>
                <c:pt idx="13">
                  <c:v>Faridpur</c:v>
                </c:pt>
                <c:pt idx="14">
                  <c:v>Feni</c:v>
                </c:pt>
                <c:pt idx="15">
                  <c:v>Gazipur</c:v>
                </c:pt>
                <c:pt idx="16">
                  <c:v>Habiganj</c:v>
                </c:pt>
                <c:pt idx="17">
                  <c:v>Jamalpur</c:v>
                </c:pt>
                <c:pt idx="18">
                  <c:v>Jessore</c:v>
                </c:pt>
                <c:pt idx="19">
                  <c:v>Jhenaidah</c:v>
                </c:pt>
                <c:pt idx="20">
                  <c:v>Joypurhat</c:v>
                </c:pt>
                <c:pt idx="21">
                  <c:v>Khagrachari</c:v>
                </c:pt>
                <c:pt idx="22">
                  <c:v>Khulna</c:v>
                </c:pt>
                <c:pt idx="23">
                  <c:v>Kurigram</c:v>
                </c:pt>
                <c:pt idx="24">
                  <c:v>Kushtia</c:v>
                </c:pt>
                <c:pt idx="25">
                  <c:v>Lalmonirhat</c:v>
                </c:pt>
                <c:pt idx="26">
                  <c:v>Magura</c:v>
                </c:pt>
                <c:pt idx="27">
                  <c:v>Manikganj</c:v>
                </c:pt>
                <c:pt idx="28">
                  <c:v>Meherpur</c:v>
                </c:pt>
                <c:pt idx="29">
                  <c:v>Moulvibazar</c:v>
                </c:pt>
                <c:pt idx="30">
                  <c:v>Munshiganj</c:v>
                </c:pt>
                <c:pt idx="31">
                  <c:v>Mymensingh</c:v>
                </c:pt>
                <c:pt idx="32">
                  <c:v>Narail</c:v>
                </c:pt>
                <c:pt idx="33">
                  <c:v>Narayanganj</c:v>
                </c:pt>
                <c:pt idx="34">
                  <c:v>Narsingdi</c:v>
                </c:pt>
                <c:pt idx="35">
                  <c:v>Pabna</c:v>
                </c:pt>
                <c:pt idx="36">
                  <c:v>Patuakhali</c:v>
                </c:pt>
                <c:pt idx="37">
                  <c:v>Rajbari</c:v>
                </c:pt>
                <c:pt idx="38">
                  <c:v>Rajshahi</c:v>
                </c:pt>
                <c:pt idx="39">
                  <c:v>Rangamati</c:v>
                </c:pt>
                <c:pt idx="40">
                  <c:v>Rangpur</c:v>
                </c:pt>
                <c:pt idx="41">
                  <c:v>Satkhira</c:v>
                </c:pt>
                <c:pt idx="42">
                  <c:v>Sherpur</c:v>
                </c:pt>
                <c:pt idx="43">
                  <c:v>Sirajganj</c:v>
                </c:pt>
                <c:pt idx="44">
                  <c:v>Sunamganj</c:v>
                </c:pt>
                <c:pt idx="45">
                  <c:v>Sylhet</c:v>
                </c:pt>
                <c:pt idx="46">
                  <c:v>Tangail</c:v>
                </c:pt>
                <c:pt idx="47">
                  <c:v>(blank)</c:v>
                </c:pt>
              </c:strCache>
            </c:strRef>
          </c:cat>
          <c:val>
            <c:numRef>
              <c:f>'Solution 4'!$B$4:$B$52</c:f>
              <c:numCache>
                <c:formatCode>General</c:formatCode>
                <c:ptCount val="48"/>
                <c:pt idx="0">
                  <c:v>12500</c:v>
                </c:pt>
                <c:pt idx="1">
                  <c:v>23000</c:v>
                </c:pt>
                <c:pt idx="2">
                  <c:v>3000</c:v>
                </c:pt>
                <c:pt idx="3">
                  <c:v>16000</c:v>
                </c:pt>
                <c:pt idx="4">
                  <c:v>12000</c:v>
                </c:pt>
                <c:pt idx="5">
                  <c:v>25000</c:v>
                </c:pt>
                <c:pt idx="6">
                  <c:v>18000</c:v>
                </c:pt>
                <c:pt idx="7">
                  <c:v>1500</c:v>
                </c:pt>
                <c:pt idx="8">
                  <c:v>19000</c:v>
                </c:pt>
                <c:pt idx="9">
                  <c:v>7500</c:v>
                </c:pt>
                <c:pt idx="10">
                  <c:v>14250</c:v>
                </c:pt>
                <c:pt idx="11">
                  <c:v>1000</c:v>
                </c:pt>
                <c:pt idx="12">
                  <c:v>9000</c:v>
                </c:pt>
                <c:pt idx="13">
                  <c:v>9500</c:v>
                </c:pt>
                <c:pt idx="14">
                  <c:v>13500</c:v>
                </c:pt>
                <c:pt idx="15">
                  <c:v>6500</c:v>
                </c:pt>
                <c:pt idx="16">
                  <c:v>24500</c:v>
                </c:pt>
                <c:pt idx="17">
                  <c:v>10500</c:v>
                </c:pt>
                <c:pt idx="18">
                  <c:v>5500</c:v>
                </c:pt>
                <c:pt idx="19">
                  <c:v>17000</c:v>
                </c:pt>
                <c:pt idx="20">
                  <c:v>11000</c:v>
                </c:pt>
                <c:pt idx="21">
                  <c:v>22500</c:v>
                </c:pt>
                <c:pt idx="22">
                  <c:v>2000</c:v>
                </c:pt>
                <c:pt idx="23">
                  <c:v>19500</c:v>
                </c:pt>
                <c:pt idx="24">
                  <c:v>8500</c:v>
                </c:pt>
                <c:pt idx="25">
                  <c:v>19000</c:v>
                </c:pt>
                <c:pt idx="26">
                  <c:v>20500</c:v>
                </c:pt>
                <c:pt idx="27">
                  <c:v>16500</c:v>
                </c:pt>
                <c:pt idx="28">
                  <c:v>21000</c:v>
                </c:pt>
                <c:pt idx="29">
                  <c:v>18500</c:v>
                </c:pt>
                <c:pt idx="30">
                  <c:v>20000</c:v>
                </c:pt>
                <c:pt idx="31">
                  <c:v>15750</c:v>
                </c:pt>
                <c:pt idx="32">
                  <c:v>21500</c:v>
                </c:pt>
                <c:pt idx="33">
                  <c:v>6000</c:v>
                </c:pt>
                <c:pt idx="34">
                  <c:v>8000</c:v>
                </c:pt>
                <c:pt idx="35">
                  <c:v>10000</c:v>
                </c:pt>
                <c:pt idx="36">
                  <c:v>26000</c:v>
                </c:pt>
                <c:pt idx="37">
                  <c:v>15000</c:v>
                </c:pt>
                <c:pt idx="38">
                  <c:v>2500</c:v>
                </c:pt>
                <c:pt idx="39">
                  <c:v>22000</c:v>
                </c:pt>
                <c:pt idx="40">
                  <c:v>4000</c:v>
                </c:pt>
                <c:pt idx="41">
                  <c:v>15500</c:v>
                </c:pt>
                <c:pt idx="42">
                  <c:v>18000</c:v>
                </c:pt>
                <c:pt idx="43">
                  <c:v>14000</c:v>
                </c:pt>
                <c:pt idx="44">
                  <c:v>24000</c:v>
                </c:pt>
                <c:pt idx="45">
                  <c:v>3500</c:v>
                </c:pt>
                <c:pt idx="46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90-4ED5-9A5E-DD8830D5EA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448607"/>
        <c:axId val="425643407"/>
      </c:barChart>
      <c:catAx>
        <c:axId val="515448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643407"/>
        <c:crosses val="autoZero"/>
        <c:auto val="1"/>
        <c:lblAlgn val="ctr"/>
        <c:lblOffset val="100"/>
        <c:noMultiLvlLbl val="0"/>
      </c:catAx>
      <c:valAx>
        <c:axId val="425643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48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Analysis.xlsx]Solution 5!PivotTable4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 5'!$B$3</c:f>
              <c:strCache>
                <c:ptCount val="1"/>
                <c:pt idx="0">
                  <c:v>Sum of Data-Driven Articles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'Solution 5'!$A$4:$A$52</c:f>
              <c:strCache>
                <c:ptCount val="48"/>
                <c:pt idx="0">
                  <c:v>Bagerhat</c:v>
                </c:pt>
                <c:pt idx="1">
                  <c:v>Bandarban</c:v>
                </c:pt>
                <c:pt idx="2">
                  <c:v>Barishal</c:v>
                </c:pt>
                <c:pt idx="3">
                  <c:v>Bhola</c:v>
                </c:pt>
                <c:pt idx="4">
                  <c:v>Bogura</c:v>
                </c:pt>
                <c:pt idx="5">
                  <c:v>Brahmanbaria</c:v>
                </c:pt>
                <c:pt idx="6">
                  <c:v>Chandpur</c:v>
                </c:pt>
                <c:pt idx="7">
                  <c:v>Chattogram</c:v>
                </c:pt>
                <c:pt idx="8">
                  <c:v>Chuadanga</c:v>
                </c:pt>
                <c:pt idx="9">
                  <c:v>Comilla</c:v>
                </c:pt>
                <c:pt idx="10">
                  <c:v>Cox's Bazar</c:v>
                </c:pt>
                <c:pt idx="11">
                  <c:v>Dhaka</c:v>
                </c:pt>
                <c:pt idx="12">
                  <c:v>Dinajpur</c:v>
                </c:pt>
                <c:pt idx="13">
                  <c:v>Faridpur</c:v>
                </c:pt>
                <c:pt idx="14">
                  <c:v>Feni</c:v>
                </c:pt>
                <c:pt idx="15">
                  <c:v>Gazipur</c:v>
                </c:pt>
                <c:pt idx="16">
                  <c:v>Habiganj</c:v>
                </c:pt>
                <c:pt idx="17">
                  <c:v>Jamalpur</c:v>
                </c:pt>
                <c:pt idx="18">
                  <c:v>Jessore</c:v>
                </c:pt>
                <c:pt idx="19">
                  <c:v>Jhenaidah</c:v>
                </c:pt>
                <c:pt idx="20">
                  <c:v>Joypurhat</c:v>
                </c:pt>
                <c:pt idx="21">
                  <c:v>Khagrachari</c:v>
                </c:pt>
                <c:pt idx="22">
                  <c:v>Khulna</c:v>
                </c:pt>
                <c:pt idx="23">
                  <c:v>Kurigram</c:v>
                </c:pt>
                <c:pt idx="24">
                  <c:v>Kushtia</c:v>
                </c:pt>
                <c:pt idx="25">
                  <c:v>Lalmonirhat</c:v>
                </c:pt>
                <c:pt idx="26">
                  <c:v>Magura</c:v>
                </c:pt>
                <c:pt idx="27">
                  <c:v>Manikganj</c:v>
                </c:pt>
                <c:pt idx="28">
                  <c:v>Meherpur</c:v>
                </c:pt>
                <c:pt idx="29">
                  <c:v>Moulvibazar</c:v>
                </c:pt>
                <c:pt idx="30">
                  <c:v>Munshiganj</c:v>
                </c:pt>
                <c:pt idx="31">
                  <c:v>Mymensingh</c:v>
                </c:pt>
                <c:pt idx="32">
                  <c:v>Narail</c:v>
                </c:pt>
                <c:pt idx="33">
                  <c:v>Narayanganj</c:v>
                </c:pt>
                <c:pt idx="34">
                  <c:v>Narsingdi</c:v>
                </c:pt>
                <c:pt idx="35">
                  <c:v>Pabna</c:v>
                </c:pt>
                <c:pt idx="36">
                  <c:v>Patuakhali</c:v>
                </c:pt>
                <c:pt idx="37">
                  <c:v>Rajbari</c:v>
                </c:pt>
                <c:pt idx="38">
                  <c:v>Rajshahi</c:v>
                </c:pt>
                <c:pt idx="39">
                  <c:v>Rangamati</c:v>
                </c:pt>
                <c:pt idx="40">
                  <c:v>Rangpur</c:v>
                </c:pt>
                <c:pt idx="41">
                  <c:v>Satkhira</c:v>
                </c:pt>
                <c:pt idx="42">
                  <c:v>Sherpur</c:v>
                </c:pt>
                <c:pt idx="43">
                  <c:v>Sirajganj</c:v>
                </c:pt>
                <c:pt idx="44">
                  <c:v>Sunamganj</c:v>
                </c:pt>
                <c:pt idx="45">
                  <c:v>Sylhet</c:v>
                </c:pt>
                <c:pt idx="46">
                  <c:v>Tangail</c:v>
                </c:pt>
                <c:pt idx="47">
                  <c:v>(blank)</c:v>
                </c:pt>
              </c:strCache>
            </c:strRef>
          </c:cat>
          <c:val>
            <c:numRef>
              <c:f>'Solution 5'!$B$4:$B$52</c:f>
              <c:numCache>
                <c:formatCode>General</c:formatCode>
                <c:ptCount val="48"/>
                <c:pt idx="0">
                  <c:v>125</c:v>
                </c:pt>
                <c:pt idx="1">
                  <c:v>230</c:v>
                </c:pt>
                <c:pt idx="2">
                  <c:v>30</c:v>
                </c:pt>
                <c:pt idx="3">
                  <c:v>160</c:v>
                </c:pt>
                <c:pt idx="4">
                  <c:v>120</c:v>
                </c:pt>
                <c:pt idx="5">
                  <c:v>250</c:v>
                </c:pt>
                <c:pt idx="6">
                  <c:v>360</c:v>
                </c:pt>
                <c:pt idx="7">
                  <c:v>15</c:v>
                </c:pt>
                <c:pt idx="8">
                  <c:v>380</c:v>
                </c:pt>
                <c:pt idx="9">
                  <c:v>75</c:v>
                </c:pt>
                <c:pt idx="10">
                  <c:v>285</c:v>
                </c:pt>
                <c:pt idx="11">
                  <c:v>10</c:v>
                </c:pt>
                <c:pt idx="12">
                  <c:v>90</c:v>
                </c:pt>
                <c:pt idx="13">
                  <c:v>95</c:v>
                </c:pt>
                <c:pt idx="14">
                  <c:v>135</c:v>
                </c:pt>
                <c:pt idx="15">
                  <c:v>65</c:v>
                </c:pt>
                <c:pt idx="16">
                  <c:v>245</c:v>
                </c:pt>
                <c:pt idx="17">
                  <c:v>105</c:v>
                </c:pt>
                <c:pt idx="18">
                  <c:v>55</c:v>
                </c:pt>
                <c:pt idx="19">
                  <c:v>170</c:v>
                </c:pt>
                <c:pt idx="20">
                  <c:v>110</c:v>
                </c:pt>
                <c:pt idx="21">
                  <c:v>225</c:v>
                </c:pt>
                <c:pt idx="22">
                  <c:v>20</c:v>
                </c:pt>
                <c:pt idx="23">
                  <c:v>195</c:v>
                </c:pt>
                <c:pt idx="24">
                  <c:v>85</c:v>
                </c:pt>
                <c:pt idx="25">
                  <c:v>190</c:v>
                </c:pt>
                <c:pt idx="26">
                  <c:v>205</c:v>
                </c:pt>
                <c:pt idx="27">
                  <c:v>165</c:v>
                </c:pt>
                <c:pt idx="28">
                  <c:v>210</c:v>
                </c:pt>
                <c:pt idx="29">
                  <c:v>185</c:v>
                </c:pt>
                <c:pt idx="30">
                  <c:v>200</c:v>
                </c:pt>
                <c:pt idx="31">
                  <c:v>315</c:v>
                </c:pt>
                <c:pt idx="32">
                  <c:v>430</c:v>
                </c:pt>
                <c:pt idx="33">
                  <c:v>60</c:v>
                </c:pt>
                <c:pt idx="34">
                  <c:v>80</c:v>
                </c:pt>
                <c:pt idx="35">
                  <c:v>100</c:v>
                </c:pt>
                <c:pt idx="36">
                  <c:v>260</c:v>
                </c:pt>
                <c:pt idx="37">
                  <c:v>150</c:v>
                </c:pt>
                <c:pt idx="38">
                  <c:v>25</c:v>
                </c:pt>
                <c:pt idx="39">
                  <c:v>220</c:v>
                </c:pt>
                <c:pt idx="40">
                  <c:v>40</c:v>
                </c:pt>
                <c:pt idx="41">
                  <c:v>155</c:v>
                </c:pt>
                <c:pt idx="42">
                  <c:v>180</c:v>
                </c:pt>
                <c:pt idx="43">
                  <c:v>140</c:v>
                </c:pt>
                <c:pt idx="44">
                  <c:v>240</c:v>
                </c:pt>
                <c:pt idx="45">
                  <c:v>35</c:v>
                </c:pt>
                <c:pt idx="46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E0-4ADC-937F-2E861A408DA6}"/>
            </c:ext>
          </c:extLst>
        </c:ser>
        <c:ser>
          <c:idx val="1"/>
          <c:order val="1"/>
          <c:tx>
            <c:strRef>
              <c:f>'Solution 5'!$C$3</c:f>
              <c:strCache>
                <c:ptCount val="1"/>
                <c:pt idx="0">
                  <c:v>Sum of Article Reach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'Solution 5'!$A$4:$A$52</c:f>
              <c:strCache>
                <c:ptCount val="48"/>
                <c:pt idx="0">
                  <c:v>Bagerhat</c:v>
                </c:pt>
                <c:pt idx="1">
                  <c:v>Bandarban</c:v>
                </c:pt>
                <c:pt idx="2">
                  <c:v>Barishal</c:v>
                </c:pt>
                <c:pt idx="3">
                  <c:v>Bhola</c:v>
                </c:pt>
                <c:pt idx="4">
                  <c:v>Bogura</c:v>
                </c:pt>
                <c:pt idx="5">
                  <c:v>Brahmanbaria</c:v>
                </c:pt>
                <c:pt idx="6">
                  <c:v>Chandpur</c:v>
                </c:pt>
                <c:pt idx="7">
                  <c:v>Chattogram</c:v>
                </c:pt>
                <c:pt idx="8">
                  <c:v>Chuadanga</c:v>
                </c:pt>
                <c:pt idx="9">
                  <c:v>Comilla</c:v>
                </c:pt>
                <c:pt idx="10">
                  <c:v>Cox's Bazar</c:v>
                </c:pt>
                <c:pt idx="11">
                  <c:v>Dhaka</c:v>
                </c:pt>
                <c:pt idx="12">
                  <c:v>Dinajpur</c:v>
                </c:pt>
                <c:pt idx="13">
                  <c:v>Faridpur</c:v>
                </c:pt>
                <c:pt idx="14">
                  <c:v>Feni</c:v>
                </c:pt>
                <c:pt idx="15">
                  <c:v>Gazipur</c:v>
                </c:pt>
                <c:pt idx="16">
                  <c:v>Habiganj</c:v>
                </c:pt>
                <c:pt idx="17">
                  <c:v>Jamalpur</c:v>
                </c:pt>
                <c:pt idx="18">
                  <c:v>Jessore</c:v>
                </c:pt>
                <c:pt idx="19">
                  <c:v>Jhenaidah</c:v>
                </c:pt>
                <c:pt idx="20">
                  <c:v>Joypurhat</c:v>
                </c:pt>
                <c:pt idx="21">
                  <c:v>Khagrachari</c:v>
                </c:pt>
                <c:pt idx="22">
                  <c:v>Khulna</c:v>
                </c:pt>
                <c:pt idx="23">
                  <c:v>Kurigram</c:v>
                </c:pt>
                <c:pt idx="24">
                  <c:v>Kushtia</c:v>
                </c:pt>
                <c:pt idx="25">
                  <c:v>Lalmonirhat</c:v>
                </c:pt>
                <c:pt idx="26">
                  <c:v>Magura</c:v>
                </c:pt>
                <c:pt idx="27">
                  <c:v>Manikganj</c:v>
                </c:pt>
                <c:pt idx="28">
                  <c:v>Meherpur</c:v>
                </c:pt>
                <c:pt idx="29">
                  <c:v>Moulvibazar</c:v>
                </c:pt>
                <c:pt idx="30">
                  <c:v>Munshiganj</c:v>
                </c:pt>
                <c:pt idx="31">
                  <c:v>Mymensingh</c:v>
                </c:pt>
                <c:pt idx="32">
                  <c:v>Narail</c:v>
                </c:pt>
                <c:pt idx="33">
                  <c:v>Narayanganj</c:v>
                </c:pt>
                <c:pt idx="34">
                  <c:v>Narsingdi</c:v>
                </c:pt>
                <c:pt idx="35">
                  <c:v>Pabna</c:v>
                </c:pt>
                <c:pt idx="36">
                  <c:v>Patuakhali</c:v>
                </c:pt>
                <c:pt idx="37">
                  <c:v>Rajbari</c:v>
                </c:pt>
                <c:pt idx="38">
                  <c:v>Rajshahi</c:v>
                </c:pt>
                <c:pt idx="39">
                  <c:v>Rangamati</c:v>
                </c:pt>
                <c:pt idx="40">
                  <c:v>Rangpur</c:v>
                </c:pt>
                <c:pt idx="41">
                  <c:v>Satkhira</c:v>
                </c:pt>
                <c:pt idx="42">
                  <c:v>Sherpur</c:v>
                </c:pt>
                <c:pt idx="43">
                  <c:v>Sirajganj</c:v>
                </c:pt>
                <c:pt idx="44">
                  <c:v>Sunamganj</c:v>
                </c:pt>
                <c:pt idx="45">
                  <c:v>Sylhet</c:v>
                </c:pt>
                <c:pt idx="46">
                  <c:v>Tangail</c:v>
                </c:pt>
                <c:pt idx="47">
                  <c:v>(blank)</c:v>
                </c:pt>
              </c:strCache>
            </c:strRef>
          </c:cat>
          <c:val>
            <c:numRef>
              <c:f>'Solution 5'!$C$4:$C$52</c:f>
              <c:numCache>
                <c:formatCode>General</c:formatCode>
                <c:ptCount val="48"/>
                <c:pt idx="0">
                  <c:v>12500</c:v>
                </c:pt>
                <c:pt idx="1">
                  <c:v>23000</c:v>
                </c:pt>
                <c:pt idx="2">
                  <c:v>3000</c:v>
                </c:pt>
                <c:pt idx="3">
                  <c:v>16000</c:v>
                </c:pt>
                <c:pt idx="4">
                  <c:v>12000</c:v>
                </c:pt>
                <c:pt idx="5">
                  <c:v>25000</c:v>
                </c:pt>
                <c:pt idx="6">
                  <c:v>36000</c:v>
                </c:pt>
                <c:pt idx="7">
                  <c:v>1500</c:v>
                </c:pt>
                <c:pt idx="8">
                  <c:v>38000</c:v>
                </c:pt>
                <c:pt idx="9">
                  <c:v>7500</c:v>
                </c:pt>
                <c:pt idx="10">
                  <c:v>28500</c:v>
                </c:pt>
                <c:pt idx="11">
                  <c:v>1000</c:v>
                </c:pt>
                <c:pt idx="12">
                  <c:v>9000</c:v>
                </c:pt>
                <c:pt idx="13">
                  <c:v>9500</c:v>
                </c:pt>
                <c:pt idx="14">
                  <c:v>13500</c:v>
                </c:pt>
                <c:pt idx="15">
                  <c:v>6500</c:v>
                </c:pt>
                <c:pt idx="16">
                  <c:v>24500</c:v>
                </c:pt>
                <c:pt idx="17">
                  <c:v>10500</c:v>
                </c:pt>
                <c:pt idx="18">
                  <c:v>5500</c:v>
                </c:pt>
                <c:pt idx="19">
                  <c:v>17000</c:v>
                </c:pt>
                <c:pt idx="20">
                  <c:v>11000</c:v>
                </c:pt>
                <c:pt idx="21">
                  <c:v>22500</c:v>
                </c:pt>
                <c:pt idx="22">
                  <c:v>2000</c:v>
                </c:pt>
                <c:pt idx="23">
                  <c:v>19500</c:v>
                </c:pt>
                <c:pt idx="24">
                  <c:v>8500</c:v>
                </c:pt>
                <c:pt idx="25">
                  <c:v>19000</c:v>
                </c:pt>
                <c:pt idx="26">
                  <c:v>20500</c:v>
                </c:pt>
                <c:pt idx="27">
                  <c:v>16500</c:v>
                </c:pt>
                <c:pt idx="28">
                  <c:v>21000</c:v>
                </c:pt>
                <c:pt idx="29">
                  <c:v>18500</c:v>
                </c:pt>
                <c:pt idx="30">
                  <c:v>20000</c:v>
                </c:pt>
                <c:pt idx="31">
                  <c:v>31500</c:v>
                </c:pt>
                <c:pt idx="32">
                  <c:v>43000</c:v>
                </c:pt>
                <c:pt idx="33">
                  <c:v>6000</c:v>
                </c:pt>
                <c:pt idx="34">
                  <c:v>8000</c:v>
                </c:pt>
                <c:pt idx="35">
                  <c:v>10000</c:v>
                </c:pt>
                <c:pt idx="36">
                  <c:v>26000</c:v>
                </c:pt>
                <c:pt idx="37">
                  <c:v>15000</c:v>
                </c:pt>
                <c:pt idx="38">
                  <c:v>2500</c:v>
                </c:pt>
                <c:pt idx="39">
                  <c:v>22000</c:v>
                </c:pt>
                <c:pt idx="40">
                  <c:v>4000</c:v>
                </c:pt>
                <c:pt idx="41">
                  <c:v>15500</c:v>
                </c:pt>
                <c:pt idx="42">
                  <c:v>18000</c:v>
                </c:pt>
                <c:pt idx="43">
                  <c:v>14000</c:v>
                </c:pt>
                <c:pt idx="44">
                  <c:v>24000</c:v>
                </c:pt>
                <c:pt idx="45">
                  <c:v>3500</c:v>
                </c:pt>
                <c:pt idx="46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E0-4ADC-937F-2E861A408DA6}"/>
            </c:ext>
          </c:extLst>
        </c:ser>
        <c:ser>
          <c:idx val="2"/>
          <c:order val="2"/>
          <c:tx>
            <c:strRef>
              <c:f>'Solution 5'!$D$3</c:f>
              <c:strCache>
                <c:ptCount val="1"/>
                <c:pt idx="0">
                  <c:v>Sum of Field2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'Solution 5'!$A$4:$A$52</c:f>
              <c:strCache>
                <c:ptCount val="48"/>
                <c:pt idx="0">
                  <c:v>Bagerhat</c:v>
                </c:pt>
                <c:pt idx="1">
                  <c:v>Bandarban</c:v>
                </c:pt>
                <c:pt idx="2">
                  <c:v>Barishal</c:v>
                </c:pt>
                <c:pt idx="3">
                  <c:v>Bhola</c:v>
                </c:pt>
                <c:pt idx="4">
                  <c:v>Bogura</c:v>
                </c:pt>
                <c:pt idx="5">
                  <c:v>Brahmanbaria</c:v>
                </c:pt>
                <c:pt idx="6">
                  <c:v>Chandpur</c:v>
                </c:pt>
                <c:pt idx="7">
                  <c:v>Chattogram</c:v>
                </c:pt>
                <c:pt idx="8">
                  <c:v>Chuadanga</c:v>
                </c:pt>
                <c:pt idx="9">
                  <c:v>Comilla</c:v>
                </c:pt>
                <c:pt idx="10">
                  <c:v>Cox's Bazar</c:v>
                </c:pt>
                <c:pt idx="11">
                  <c:v>Dhaka</c:v>
                </c:pt>
                <c:pt idx="12">
                  <c:v>Dinajpur</c:v>
                </c:pt>
                <c:pt idx="13">
                  <c:v>Faridpur</c:v>
                </c:pt>
                <c:pt idx="14">
                  <c:v>Feni</c:v>
                </c:pt>
                <c:pt idx="15">
                  <c:v>Gazipur</c:v>
                </c:pt>
                <c:pt idx="16">
                  <c:v>Habiganj</c:v>
                </c:pt>
                <c:pt idx="17">
                  <c:v>Jamalpur</c:v>
                </c:pt>
                <c:pt idx="18">
                  <c:v>Jessore</c:v>
                </c:pt>
                <c:pt idx="19">
                  <c:v>Jhenaidah</c:v>
                </c:pt>
                <c:pt idx="20">
                  <c:v>Joypurhat</c:v>
                </c:pt>
                <c:pt idx="21">
                  <c:v>Khagrachari</c:v>
                </c:pt>
                <c:pt idx="22">
                  <c:v>Khulna</c:v>
                </c:pt>
                <c:pt idx="23">
                  <c:v>Kurigram</c:v>
                </c:pt>
                <c:pt idx="24">
                  <c:v>Kushtia</c:v>
                </c:pt>
                <c:pt idx="25">
                  <c:v>Lalmonirhat</c:v>
                </c:pt>
                <c:pt idx="26">
                  <c:v>Magura</c:v>
                </c:pt>
                <c:pt idx="27">
                  <c:v>Manikganj</c:v>
                </c:pt>
                <c:pt idx="28">
                  <c:v>Meherpur</c:v>
                </c:pt>
                <c:pt idx="29">
                  <c:v>Moulvibazar</c:v>
                </c:pt>
                <c:pt idx="30">
                  <c:v>Munshiganj</c:v>
                </c:pt>
                <c:pt idx="31">
                  <c:v>Mymensingh</c:v>
                </c:pt>
                <c:pt idx="32">
                  <c:v>Narail</c:v>
                </c:pt>
                <c:pt idx="33">
                  <c:v>Narayanganj</c:v>
                </c:pt>
                <c:pt idx="34">
                  <c:v>Narsingdi</c:v>
                </c:pt>
                <c:pt idx="35">
                  <c:v>Pabna</c:v>
                </c:pt>
                <c:pt idx="36">
                  <c:v>Patuakhali</c:v>
                </c:pt>
                <c:pt idx="37">
                  <c:v>Rajbari</c:v>
                </c:pt>
                <c:pt idx="38">
                  <c:v>Rajshahi</c:v>
                </c:pt>
                <c:pt idx="39">
                  <c:v>Rangamati</c:v>
                </c:pt>
                <c:pt idx="40">
                  <c:v>Rangpur</c:v>
                </c:pt>
                <c:pt idx="41">
                  <c:v>Satkhira</c:v>
                </c:pt>
                <c:pt idx="42">
                  <c:v>Sherpur</c:v>
                </c:pt>
                <c:pt idx="43">
                  <c:v>Sirajganj</c:v>
                </c:pt>
                <c:pt idx="44">
                  <c:v>Sunamganj</c:v>
                </c:pt>
                <c:pt idx="45">
                  <c:v>Sylhet</c:v>
                </c:pt>
                <c:pt idx="46">
                  <c:v>Tangail</c:v>
                </c:pt>
                <c:pt idx="47">
                  <c:v>(blank)</c:v>
                </c:pt>
              </c:strCache>
            </c:strRef>
          </c:cat>
          <c:val>
            <c:numRef>
              <c:f>'Solution 5'!$D$4:$D$52</c:f>
              <c:numCache>
                <c:formatCode>General</c:formatCode>
                <c:ptCount val="48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0.01</c:v>
                </c:pt>
                <c:pt idx="10">
                  <c:v>0.01</c:v>
                </c:pt>
                <c:pt idx="11">
                  <c:v>0.01</c:v>
                </c:pt>
                <c:pt idx="12">
                  <c:v>0.01</c:v>
                </c:pt>
                <c:pt idx="13">
                  <c:v>0.01</c:v>
                </c:pt>
                <c:pt idx="14">
                  <c:v>0.01</c:v>
                </c:pt>
                <c:pt idx="15">
                  <c:v>0.01</c:v>
                </c:pt>
                <c:pt idx="16">
                  <c:v>0.01</c:v>
                </c:pt>
                <c:pt idx="17">
                  <c:v>0.01</c:v>
                </c:pt>
                <c:pt idx="18">
                  <c:v>0.01</c:v>
                </c:pt>
                <c:pt idx="19">
                  <c:v>0.01</c:v>
                </c:pt>
                <c:pt idx="20">
                  <c:v>0.01</c:v>
                </c:pt>
                <c:pt idx="21">
                  <c:v>0.01</c:v>
                </c:pt>
                <c:pt idx="22">
                  <c:v>0.01</c:v>
                </c:pt>
                <c:pt idx="23">
                  <c:v>0.01</c:v>
                </c:pt>
                <c:pt idx="24">
                  <c:v>0.01</c:v>
                </c:pt>
                <c:pt idx="25">
                  <c:v>0.01</c:v>
                </c:pt>
                <c:pt idx="26">
                  <c:v>0.01</c:v>
                </c:pt>
                <c:pt idx="27">
                  <c:v>0.01</c:v>
                </c:pt>
                <c:pt idx="28">
                  <c:v>0.01</c:v>
                </c:pt>
                <c:pt idx="29">
                  <c:v>0.01</c:v>
                </c:pt>
                <c:pt idx="30">
                  <c:v>0.01</c:v>
                </c:pt>
                <c:pt idx="31">
                  <c:v>0.01</c:v>
                </c:pt>
                <c:pt idx="32">
                  <c:v>0.01</c:v>
                </c:pt>
                <c:pt idx="33">
                  <c:v>0.01</c:v>
                </c:pt>
                <c:pt idx="34">
                  <c:v>0.01</c:v>
                </c:pt>
                <c:pt idx="35">
                  <c:v>0.01</c:v>
                </c:pt>
                <c:pt idx="36">
                  <c:v>0.01</c:v>
                </c:pt>
                <c:pt idx="37">
                  <c:v>0.01</c:v>
                </c:pt>
                <c:pt idx="38">
                  <c:v>0.01</c:v>
                </c:pt>
                <c:pt idx="39">
                  <c:v>0.01</c:v>
                </c:pt>
                <c:pt idx="40">
                  <c:v>0.01</c:v>
                </c:pt>
                <c:pt idx="41">
                  <c:v>0.01</c:v>
                </c:pt>
                <c:pt idx="42">
                  <c:v>0.01</c:v>
                </c:pt>
                <c:pt idx="43">
                  <c:v>0.01</c:v>
                </c:pt>
                <c:pt idx="44">
                  <c:v>0.01</c:v>
                </c:pt>
                <c:pt idx="45">
                  <c:v>0.01</c:v>
                </c:pt>
                <c:pt idx="46">
                  <c:v>0.01</c:v>
                </c:pt>
                <c:pt idx="47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E0-4ADC-937F-2E861A408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2262415"/>
        <c:axId val="382257135"/>
      </c:barChart>
      <c:catAx>
        <c:axId val="38226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257135"/>
        <c:crosses val="autoZero"/>
        <c:auto val="1"/>
        <c:lblAlgn val="ctr"/>
        <c:lblOffset val="100"/>
        <c:noMultiLvlLbl val="0"/>
      </c:catAx>
      <c:valAx>
        <c:axId val="38225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262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Analysis.xlsx]Solution 6!PivotTable5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 6'!$B$3</c:f>
              <c:strCache>
                <c:ptCount val="1"/>
                <c:pt idx="0">
                  <c:v>Sum of Social Media Shares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'Solution 6'!$A$4:$A$52</c:f>
              <c:strCache>
                <c:ptCount val="48"/>
                <c:pt idx="0">
                  <c:v>Patuakhali</c:v>
                </c:pt>
                <c:pt idx="1">
                  <c:v>Brahmanbaria</c:v>
                </c:pt>
                <c:pt idx="2">
                  <c:v>Habiganj</c:v>
                </c:pt>
                <c:pt idx="3">
                  <c:v>Sunamganj</c:v>
                </c:pt>
                <c:pt idx="4">
                  <c:v>Bandarban</c:v>
                </c:pt>
                <c:pt idx="5">
                  <c:v>Khagrachari</c:v>
                </c:pt>
                <c:pt idx="6">
                  <c:v>Rangamati</c:v>
                </c:pt>
                <c:pt idx="7">
                  <c:v>Narail</c:v>
                </c:pt>
                <c:pt idx="8">
                  <c:v>Meherpur</c:v>
                </c:pt>
                <c:pt idx="9">
                  <c:v>Magura</c:v>
                </c:pt>
                <c:pt idx="10">
                  <c:v>Munshiganj</c:v>
                </c:pt>
                <c:pt idx="11">
                  <c:v>Kurigram</c:v>
                </c:pt>
                <c:pt idx="12">
                  <c:v>Lalmonirhat</c:v>
                </c:pt>
                <c:pt idx="13">
                  <c:v>Chuadanga</c:v>
                </c:pt>
                <c:pt idx="14">
                  <c:v>Moulvibazar</c:v>
                </c:pt>
                <c:pt idx="15">
                  <c:v>Sherpur</c:v>
                </c:pt>
                <c:pt idx="16">
                  <c:v>Chandpur</c:v>
                </c:pt>
                <c:pt idx="17">
                  <c:v>Jhenaidah</c:v>
                </c:pt>
                <c:pt idx="18">
                  <c:v>Manikganj</c:v>
                </c:pt>
                <c:pt idx="19">
                  <c:v>Bhola</c:v>
                </c:pt>
                <c:pt idx="20">
                  <c:v>Mymensingh</c:v>
                </c:pt>
                <c:pt idx="21">
                  <c:v>Satkhira</c:v>
                </c:pt>
                <c:pt idx="22">
                  <c:v>Rajbari</c:v>
                </c:pt>
                <c:pt idx="23">
                  <c:v>Cox's Bazar</c:v>
                </c:pt>
                <c:pt idx="24">
                  <c:v>Sirajganj</c:v>
                </c:pt>
                <c:pt idx="25">
                  <c:v>Feni</c:v>
                </c:pt>
                <c:pt idx="26">
                  <c:v>Bagerhat</c:v>
                </c:pt>
                <c:pt idx="27">
                  <c:v>Bogura</c:v>
                </c:pt>
                <c:pt idx="28">
                  <c:v>Joypurhat</c:v>
                </c:pt>
                <c:pt idx="29">
                  <c:v>Jamalpur</c:v>
                </c:pt>
                <c:pt idx="30">
                  <c:v>Tangail</c:v>
                </c:pt>
                <c:pt idx="31">
                  <c:v>Pabna</c:v>
                </c:pt>
                <c:pt idx="32">
                  <c:v>Faridpur</c:v>
                </c:pt>
                <c:pt idx="33">
                  <c:v>Dinajpur</c:v>
                </c:pt>
                <c:pt idx="34">
                  <c:v>Kushtia</c:v>
                </c:pt>
                <c:pt idx="35">
                  <c:v>Narsingdi</c:v>
                </c:pt>
                <c:pt idx="36">
                  <c:v>Comilla</c:v>
                </c:pt>
                <c:pt idx="37">
                  <c:v>Gazipur</c:v>
                </c:pt>
                <c:pt idx="38">
                  <c:v>Narayanganj</c:v>
                </c:pt>
                <c:pt idx="39">
                  <c:v>Jessore</c:v>
                </c:pt>
                <c:pt idx="40">
                  <c:v>Rangpur</c:v>
                </c:pt>
                <c:pt idx="41">
                  <c:v>Sylhet</c:v>
                </c:pt>
                <c:pt idx="42">
                  <c:v>Barishal</c:v>
                </c:pt>
                <c:pt idx="43">
                  <c:v>Rajshahi</c:v>
                </c:pt>
                <c:pt idx="44">
                  <c:v>Khulna</c:v>
                </c:pt>
                <c:pt idx="45">
                  <c:v>Chattogram</c:v>
                </c:pt>
                <c:pt idx="46">
                  <c:v>Dhaka</c:v>
                </c:pt>
                <c:pt idx="47">
                  <c:v>(blank)</c:v>
                </c:pt>
              </c:strCache>
            </c:strRef>
          </c:cat>
          <c:val>
            <c:numRef>
              <c:f>'Solution 6'!$B$4:$B$52</c:f>
              <c:numCache>
                <c:formatCode>General</c:formatCode>
                <c:ptCount val="48"/>
                <c:pt idx="0">
                  <c:v>2550</c:v>
                </c:pt>
                <c:pt idx="1">
                  <c:v>2450</c:v>
                </c:pt>
                <c:pt idx="2">
                  <c:v>2400</c:v>
                </c:pt>
                <c:pt idx="3">
                  <c:v>2350</c:v>
                </c:pt>
                <c:pt idx="4">
                  <c:v>2250</c:v>
                </c:pt>
                <c:pt idx="5">
                  <c:v>2200</c:v>
                </c:pt>
                <c:pt idx="6">
                  <c:v>2150</c:v>
                </c:pt>
                <c:pt idx="7">
                  <c:v>4200</c:v>
                </c:pt>
                <c:pt idx="8">
                  <c:v>2050</c:v>
                </c:pt>
                <c:pt idx="9">
                  <c:v>2000</c:v>
                </c:pt>
                <c:pt idx="10">
                  <c:v>1950</c:v>
                </c:pt>
                <c:pt idx="11">
                  <c:v>1900</c:v>
                </c:pt>
                <c:pt idx="12">
                  <c:v>1850</c:v>
                </c:pt>
                <c:pt idx="13">
                  <c:v>3700</c:v>
                </c:pt>
                <c:pt idx="14">
                  <c:v>1800</c:v>
                </c:pt>
                <c:pt idx="15">
                  <c:v>1750</c:v>
                </c:pt>
                <c:pt idx="16">
                  <c:v>3500</c:v>
                </c:pt>
                <c:pt idx="17">
                  <c:v>1650</c:v>
                </c:pt>
                <c:pt idx="18">
                  <c:v>1600</c:v>
                </c:pt>
                <c:pt idx="19">
                  <c:v>1550</c:v>
                </c:pt>
                <c:pt idx="20">
                  <c:v>3050</c:v>
                </c:pt>
                <c:pt idx="21">
                  <c:v>1500</c:v>
                </c:pt>
                <c:pt idx="22">
                  <c:v>1450</c:v>
                </c:pt>
                <c:pt idx="23">
                  <c:v>2750</c:v>
                </c:pt>
                <c:pt idx="24">
                  <c:v>1350</c:v>
                </c:pt>
                <c:pt idx="25">
                  <c:v>1300</c:v>
                </c:pt>
                <c:pt idx="26">
                  <c:v>1200</c:v>
                </c:pt>
                <c:pt idx="27">
                  <c:v>1150</c:v>
                </c:pt>
                <c:pt idx="28">
                  <c:v>1050</c:v>
                </c:pt>
                <c:pt idx="29">
                  <c:v>1000</c:v>
                </c:pt>
                <c:pt idx="30">
                  <c:v>1900</c:v>
                </c:pt>
                <c:pt idx="31">
                  <c:v>950</c:v>
                </c:pt>
                <c:pt idx="32">
                  <c:v>900</c:v>
                </c:pt>
                <c:pt idx="33">
                  <c:v>850</c:v>
                </c:pt>
                <c:pt idx="34">
                  <c:v>800</c:v>
                </c:pt>
                <c:pt idx="35">
                  <c:v>750</c:v>
                </c:pt>
                <c:pt idx="36">
                  <c:v>700</c:v>
                </c:pt>
                <c:pt idx="37">
                  <c:v>600</c:v>
                </c:pt>
                <c:pt idx="38">
                  <c:v>550</c:v>
                </c:pt>
                <c:pt idx="39">
                  <c:v>500</c:v>
                </c:pt>
                <c:pt idx="40">
                  <c:v>350</c:v>
                </c:pt>
                <c:pt idx="41">
                  <c:v>300</c:v>
                </c:pt>
                <c:pt idx="42">
                  <c:v>250</c:v>
                </c:pt>
                <c:pt idx="43">
                  <c:v>200</c:v>
                </c:pt>
                <c:pt idx="44">
                  <c:v>150</c:v>
                </c:pt>
                <c:pt idx="45">
                  <c:v>100</c:v>
                </c:pt>
                <c:pt idx="46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B8-46DD-91C3-0F7F21ED79F3}"/>
            </c:ext>
          </c:extLst>
        </c:ser>
        <c:ser>
          <c:idx val="1"/>
          <c:order val="1"/>
          <c:tx>
            <c:strRef>
              <c:f>'Solution 6'!$C$3</c:f>
              <c:strCache>
                <c:ptCount val="1"/>
                <c:pt idx="0">
                  <c:v>Sum of Article Reach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'Solution 6'!$A$4:$A$52</c:f>
              <c:strCache>
                <c:ptCount val="48"/>
                <c:pt idx="0">
                  <c:v>Patuakhali</c:v>
                </c:pt>
                <c:pt idx="1">
                  <c:v>Brahmanbaria</c:v>
                </c:pt>
                <c:pt idx="2">
                  <c:v>Habiganj</c:v>
                </c:pt>
                <c:pt idx="3">
                  <c:v>Sunamganj</c:v>
                </c:pt>
                <c:pt idx="4">
                  <c:v>Bandarban</c:v>
                </c:pt>
                <c:pt idx="5">
                  <c:v>Khagrachari</c:v>
                </c:pt>
                <c:pt idx="6">
                  <c:v>Rangamati</c:v>
                </c:pt>
                <c:pt idx="7">
                  <c:v>Narail</c:v>
                </c:pt>
                <c:pt idx="8">
                  <c:v>Meherpur</c:v>
                </c:pt>
                <c:pt idx="9">
                  <c:v>Magura</c:v>
                </c:pt>
                <c:pt idx="10">
                  <c:v>Munshiganj</c:v>
                </c:pt>
                <c:pt idx="11">
                  <c:v>Kurigram</c:v>
                </c:pt>
                <c:pt idx="12">
                  <c:v>Lalmonirhat</c:v>
                </c:pt>
                <c:pt idx="13">
                  <c:v>Chuadanga</c:v>
                </c:pt>
                <c:pt idx="14">
                  <c:v>Moulvibazar</c:v>
                </c:pt>
                <c:pt idx="15">
                  <c:v>Sherpur</c:v>
                </c:pt>
                <c:pt idx="16">
                  <c:v>Chandpur</c:v>
                </c:pt>
                <c:pt idx="17">
                  <c:v>Jhenaidah</c:v>
                </c:pt>
                <c:pt idx="18">
                  <c:v>Manikganj</c:v>
                </c:pt>
                <c:pt idx="19">
                  <c:v>Bhola</c:v>
                </c:pt>
                <c:pt idx="20">
                  <c:v>Mymensingh</c:v>
                </c:pt>
                <c:pt idx="21">
                  <c:v>Satkhira</c:v>
                </c:pt>
                <c:pt idx="22">
                  <c:v>Rajbari</c:v>
                </c:pt>
                <c:pt idx="23">
                  <c:v>Cox's Bazar</c:v>
                </c:pt>
                <c:pt idx="24">
                  <c:v>Sirajganj</c:v>
                </c:pt>
                <c:pt idx="25">
                  <c:v>Feni</c:v>
                </c:pt>
                <c:pt idx="26">
                  <c:v>Bagerhat</c:v>
                </c:pt>
                <c:pt idx="27">
                  <c:v>Bogura</c:v>
                </c:pt>
                <c:pt idx="28">
                  <c:v>Joypurhat</c:v>
                </c:pt>
                <c:pt idx="29">
                  <c:v>Jamalpur</c:v>
                </c:pt>
                <c:pt idx="30">
                  <c:v>Tangail</c:v>
                </c:pt>
                <c:pt idx="31">
                  <c:v>Pabna</c:v>
                </c:pt>
                <c:pt idx="32">
                  <c:v>Faridpur</c:v>
                </c:pt>
                <c:pt idx="33">
                  <c:v>Dinajpur</c:v>
                </c:pt>
                <c:pt idx="34">
                  <c:v>Kushtia</c:v>
                </c:pt>
                <c:pt idx="35">
                  <c:v>Narsingdi</c:v>
                </c:pt>
                <c:pt idx="36">
                  <c:v>Comilla</c:v>
                </c:pt>
                <c:pt idx="37">
                  <c:v>Gazipur</c:v>
                </c:pt>
                <c:pt idx="38">
                  <c:v>Narayanganj</c:v>
                </c:pt>
                <c:pt idx="39">
                  <c:v>Jessore</c:v>
                </c:pt>
                <c:pt idx="40">
                  <c:v>Rangpur</c:v>
                </c:pt>
                <c:pt idx="41">
                  <c:v>Sylhet</c:v>
                </c:pt>
                <c:pt idx="42">
                  <c:v>Barishal</c:v>
                </c:pt>
                <c:pt idx="43">
                  <c:v>Rajshahi</c:v>
                </c:pt>
                <c:pt idx="44">
                  <c:v>Khulna</c:v>
                </c:pt>
                <c:pt idx="45">
                  <c:v>Chattogram</c:v>
                </c:pt>
                <c:pt idx="46">
                  <c:v>Dhaka</c:v>
                </c:pt>
                <c:pt idx="47">
                  <c:v>(blank)</c:v>
                </c:pt>
              </c:strCache>
            </c:strRef>
          </c:cat>
          <c:val>
            <c:numRef>
              <c:f>'Solution 6'!$C$4:$C$52</c:f>
              <c:numCache>
                <c:formatCode>General</c:formatCode>
                <c:ptCount val="48"/>
                <c:pt idx="0">
                  <c:v>26000</c:v>
                </c:pt>
                <c:pt idx="1">
                  <c:v>25000</c:v>
                </c:pt>
                <c:pt idx="2">
                  <c:v>24500</c:v>
                </c:pt>
                <c:pt idx="3">
                  <c:v>24000</c:v>
                </c:pt>
                <c:pt idx="4">
                  <c:v>23000</c:v>
                </c:pt>
                <c:pt idx="5">
                  <c:v>22500</c:v>
                </c:pt>
                <c:pt idx="6">
                  <c:v>22000</c:v>
                </c:pt>
                <c:pt idx="7">
                  <c:v>43000</c:v>
                </c:pt>
                <c:pt idx="8">
                  <c:v>21000</c:v>
                </c:pt>
                <c:pt idx="9">
                  <c:v>20500</c:v>
                </c:pt>
                <c:pt idx="10">
                  <c:v>20000</c:v>
                </c:pt>
                <c:pt idx="11">
                  <c:v>19500</c:v>
                </c:pt>
                <c:pt idx="12">
                  <c:v>19000</c:v>
                </c:pt>
                <c:pt idx="13">
                  <c:v>38000</c:v>
                </c:pt>
                <c:pt idx="14">
                  <c:v>18500</c:v>
                </c:pt>
                <c:pt idx="15">
                  <c:v>18000</c:v>
                </c:pt>
                <c:pt idx="16">
                  <c:v>36000</c:v>
                </c:pt>
                <c:pt idx="17">
                  <c:v>17000</c:v>
                </c:pt>
                <c:pt idx="18">
                  <c:v>16500</c:v>
                </c:pt>
                <c:pt idx="19">
                  <c:v>16000</c:v>
                </c:pt>
                <c:pt idx="20">
                  <c:v>31500</c:v>
                </c:pt>
                <c:pt idx="21">
                  <c:v>15500</c:v>
                </c:pt>
                <c:pt idx="22">
                  <c:v>15000</c:v>
                </c:pt>
                <c:pt idx="23">
                  <c:v>28500</c:v>
                </c:pt>
                <c:pt idx="24">
                  <c:v>14000</c:v>
                </c:pt>
                <c:pt idx="25">
                  <c:v>13500</c:v>
                </c:pt>
                <c:pt idx="26">
                  <c:v>12500</c:v>
                </c:pt>
                <c:pt idx="27">
                  <c:v>12000</c:v>
                </c:pt>
                <c:pt idx="28">
                  <c:v>11000</c:v>
                </c:pt>
                <c:pt idx="29">
                  <c:v>10500</c:v>
                </c:pt>
                <c:pt idx="30">
                  <c:v>20000</c:v>
                </c:pt>
                <c:pt idx="31">
                  <c:v>10000</c:v>
                </c:pt>
                <c:pt idx="32">
                  <c:v>9500</c:v>
                </c:pt>
                <c:pt idx="33">
                  <c:v>9000</c:v>
                </c:pt>
                <c:pt idx="34">
                  <c:v>8500</c:v>
                </c:pt>
                <c:pt idx="35">
                  <c:v>8000</c:v>
                </c:pt>
                <c:pt idx="36">
                  <c:v>7500</c:v>
                </c:pt>
                <c:pt idx="37">
                  <c:v>6500</c:v>
                </c:pt>
                <c:pt idx="38">
                  <c:v>6000</c:v>
                </c:pt>
                <c:pt idx="39">
                  <c:v>5500</c:v>
                </c:pt>
                <c:pt idx="40">
                  <c:v>4000</c:v>
                </c:pt>
                <c:pt idx="41">
                  <c:v>3500</c:v>
                </c:pt>
                <c:pt idx="42">
                  <c:v>3000</c:v>
                </c:pt>
                <c:pt idx="43">
                  <c:v>2500</c:v>
                </c:pt>
                <c:pt idx="44">
                  <c:v>2000</c:v>
                </c:pt>
                <c:pt idx="45">
                  <c:v>1500</c:v>
                </c:pt>
                <c:pt idx="46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B8-46DD-91C3-0F7F21ED79F3}"/>
            </c:ext>
          </c:extLst>
        </c:ser>
        <c:ser>
          <c:idx val="2"/>
          <c:order val="2"/>
          <c:tx>
            <c:strRef>
              <c:f>'Solution 6'!$D$3</c:f>
              <c:strCache>
                <c:ptCount val="1"/>
                <c:pt idx="0">
                  <c:v>Sum of Field3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'Solution 6'!$A$4:$A$52</c:f>
              <c:strCache>
                <c:ptCount val="48"/>
                <c:pt idx="0">
                  <c:v>Patuakhali</c:v>
                </c:pt>
                <c:pt idx="1">
                  <c:v>Brahmanbaria</c:v>
                </c:pt>
                <c:pt idx="2">
                  <c:v>Habiganj</c:v>
                </c:pt>
                <c:pt idx="3">
                  <c:v>Sunamganj</c:v>
                </c:pt>
                <c:pt idx="4">
                  <c:v>Bandarban</c:v>
                </c:pt>
                <c:pt idx="5">
                  <c:v>Khagrachari</c:v>
                </c:pt>
                <c:pt idx="6">
                  <c:v>Rangamati</c:v>
                </c:pt>
                <c:pt idx="7">
                  <c:v>Narail</c:v>
                </c:pt>
                <c:pt idx="8">
                  <c:v>Meherpur</c:v>
                </c:pt>
                <c:pt idx="9">
                  <c:v>Magura</c:v>
                </c:pt>
                <c:pt idx="10">
                  <c:v>Munshiganj</c:v>
                </c:pt>
                <c:pt idx="11">
                  <c:v>Kurigram</c:v>
                </c:pt>
                <c:pt idx="12">
                  <c:v>Lalmonirhat</c:v>
                </c:pt>
                <c:pt idx="13">
                  <c:v>Chuadanga</c:v>
                </c:pt>
                <c:pt idx="14">
                  <c:v>Moulvibazar</c:v>
                </c:pt>
                <c:pt idx="15">
                  <c:v>Sherpur</c:v>
                </c:pt>
                <c:pt idx="16">
                  <c:v>Chandpur</c:v>
                </c:pt>
                <c:pt idx="17">
                  <c:v>Jhenaidah</c:v>
                </c:pt>
                <c:pt idx="18">
                  <c:v>Manikganj</c:v>
                </c:pt>
                <c:pt idx="19">
                  <c:v>Bhola</c:v>
                </c:pt>
                <c:pt idx="20">
                  <c:v>Mymensingh</c:v>
                </c:pt>
                <c:pt idx="21">
                  <c:v>Satkhira</c:v>
                </c:pt>
                <c:pt idx="22">
                  <c:v>Rajbari</c:v>
                </c:pt>
                <c:pt idx="23">
                  <c:v>Cox's Bazar</c:v>
                </c:pt>
                <c:pt idx="24">
                  <c:v>Sirajganj</c:v>
                </c:pt>
                <c:pt idx="25">
                  <c:v>Feni</c:v>
                </c:pt>
                <c:pt idx="26">
                  <c:v>Bagerhat</c:v>
                </c:pt>
                <c:pt idx="27">
                  <c:v>Bogura</c:v>
                </c:pt>
                <c:pt idx="28">
                  <c:v>Joypurhat</c:v>
                </c:pt>
                <c:pt idx="29">
                  <c:v>Jamalpur</c:v>
                </c:pt>
                <c:pt idx="30">
                  <c:v>Tangail</c:v>
                </c:pt>
                <c:pt idx="31">
                  <c:v>Pabna</c:v>
                </c:pt>
                <c:pt idx="32">
                  <c:v>Faridpur</c:v>
                </c:pt>
                <c:pt idx="33">
                  <c:v>Dinajpur</c:v>
                </c:pt>
                <c:pt idx="34">
                  <c:v>Kushtia</c:v>
                </c:pt>
                <c:pt idx="35">
                  <c:v>Narsingdi</c:v>
                </c:pt>
                <c:pt idx="36">
                  <c:v>Comilla</c:v>
                </c:pt>
                <c:pt idx="37">
                  <c:v>Gazipur</c:v>
                </c:pt>
                <c:pt idx="38">
                  <c:v>Narayanganj</c:v>
                </c:pt>
                <c:pt idx="39">
                  <c:v>Jessore</c:v>
                </c:pt>
                <c:pt idx="40">
                  <c:v>Rangpur</c:v>
                </c:pt>
                <c:pt idx="41">
                  <c:v>Sylhet</c:v>
                </c:pt>
                <c:pt idx="42">
                  <c:v>Barishal</c:v>
                </c:pt>
                <c:pt idx="43">
                  <c:v>Rajshahi</c:v>
                </c:pt>
                <c:pt idx="44">
                  <c:v>Khulna</c:v>
                </c:pt>
                <c:pt idx="45">
                  <c:v>Chattogram</c:v>
                </c:pt>
                <c:pt idx="46">
                  <c:v>Dhaka</c:v>
                </c:pt>
                <c:pt idx="47">
                  <c:v>(blank)</c:v>
                </c:pt>
              </c:strCache>
            </c:strRef>
          </c:cat>
          <c:val>
            <c:numRef>
              <c:f>'Solution 6'!$D$4:$D$52</c:f>
              <c:numCache>
                <c:formatCode>General</c:formatCode>
                <c:ptCount val="48"/>
                <c:pt idx="0">
                  <c:v>9.8076923076923075E-2</c:v>
                </c:pt>
                <c:pt idx="1">
                  <c:v>9.8000000000000004E-2</c:v>
                </c:pt>
                <c:pt idx="2">
                  <c:v>9.7959183673469383E-2</c:v>
                </c:pt>
                <c:pt idx="3">
                  <c:v>9.7916666666666666E-2</c:v>
                </c:pt>
                <c:pt idx="4">
                  <c:v>9.7826086956521743E-2</c:v>
                </c:pt>
                <c:pt idx="5">
                  <c:v>9.7777777777777783E-2</c:v>
                </c:pt>
                <c:pt idx="6">
                  <c:v>9.7727272727272732E-2</c:v>
                </c:pt>
                <c:pt idx="7">
                  <c:v>9.7674418604651161E-2</c:v>
                </c:pt>
                <c:pt idx="8">
                  <c:v>9.7619047619047619E-2</c:v>
                </c:pt>
                <c:pt idx="9">
                  <c:v>9.7560975609756101E-2</c:v>
                </c:pt>
                <c:pt idx="10">
                  <c:v>9.7500000000000003E-2</c:v>
                </c:pt>
                <c:pt idx="11">
                  <c:v>9.7435897435897437E-2</c:v>
                </c:pt>
                <c:pt idx="12">
                  <c:v>9.7368421052631576E-2</c:v>
                </c:pt>
                <c:pt idx="13">
                  <c:v>9.7368421052631576E-2</c:v>
                </c:pt>
                <c:pt idx="14">
                  <c:v>9.7297297297297303E-2</c:v>
                </c:pt>
                <c:pt idx="15">
                  <c:v>9.7222222222222224E-2</c:v>
                </c:pt>
                <c:pt idx="16">
                  <c:v>9.7222222222222224E-2</c:v>
                </c:pt>
                <c:pt idx="17">
                  <c:v>9.7058823529411767E-2</c:v>
                </c:pt>
                <c:pt idx="18">
                  <c:v>9.696969696969697E-2</c:v>
                </c:pt>
                <c:pt idx="19">
                  <c:v>9.6875000000000003E-2</c:v>
                </c:pt>
                <c:pt idx="20">
                  <c:v>9.6825396825396828E-2</c:v>
                </c:pt>
                <c:pt idx="21">
                  <c:v>9.6774193548387094E-2</c:v>
                </c:pt>
                <c:pt idx="22">
                  <c:v>9.6666666666666665E-2</c:v>
                </c:pt>
                <c:pt idx="23">
                  <c:v>9.6491228070175433E-2</c:v>
                </c:pt>
                <c:pt idx="24">
                  <c:v>9.6428571428571433E-2</c:v>
                </c:pt>
                <c:pt idx="25">
                  <c:v>9.6296296296296297E-2</c:v>
                </c:pt>
                <c:pt idx="26">
                  <c:v>9.6000000000000002E-2</c:v>
                </c:pt>
                <c:pt idx="27">
                  <c:v>9.583333333333334E-2</c:v>
                </c:pt>
                <c:pt idx="28">
                  <c:v>9.5454545454545459E-2</c:v>
                </c:pt>
                <c:pt idx="29">
                  <c:v>9.5238095238095233E-2</c:v>
                </c:pt>
                <c:pt idx="30">
                  <c:v>9.5000000000000001E-2</c:v>
                </c:pt>
                <c:pt idx="31">
                  <c:v>9.5000000000000001E-2</c:v>
                </c:pt>
                <c:pt idx="32">
                  <c:v>9.4736842105263161E-2</c:v>
                </c:pt>
                <c:pt idx="33">
                  <c:v>9.4444444444444442E-2</c:v>
                </c:pt>
                <c:pt idx="34">
                  <c:v>9.4117647058823528E-2</c:v>
                </c:pt>
                <c:pt idx="35">
                  <c:v>9.375E-2</c:v>
                </c:pt>
                <c:pt idx="36">
                  <c:v>9.3333333333333338E-2</c:v>
                </c:pt>
                <c:pt idx="37">
                  <c:v>9.2307692307692313E-2</c:v>
                </c:pt>
                <c:pt idx="38">
                  <c:v>9.166666666666666E-2</c:v>
                </c:pt>
                <c:pt idx="39">
                  <c:v>9.0909090909090912E-2</c:v>
                </c:pt>
                <c:pt idx="40">
                  <c:v>8.7499999999999994E-2</c:v>
                </c:pt>
                <c:pt idx="41">
                  <c:v>8.5714285714285715E-2</c:v>
                </c:pt>
                <c:pt idx="42">
                  <c:v>8.3333333333333329E-2</c:v>
                </c:pt>
                <c:pt idx="43">
                  <c:v>0.08</c:v>
                </c:pt>
                <c:pt idx="44">
                  <c:v>7.4999999999999997E-2</c:v>
                </c:pt>
                <c:pt idx="45">
                  <c:v>6.6666666666666666E-2</c:v>
                </c:pt>
                <c:pt idx="46">
                  <c:v>0.05</c:v>
                </c:pt>
                <c:pt idx="47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5B8-46DD-91C3-0F7F21ED7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8320191"/>
        <c:axId val="515439007"/>
      </c:barChart>
      <c:catAx>
        <c:axId val="348320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5439007"/>
        <c:crosses val="autoZero"/>
        <c:auto val="1"/>
        <c:lblAlgn val="ctr"/>
        <c:lblOffset val="100"/>
        <c:noMultiLvlLbl val="0"/>
      </c:catAx>
      <c:valAx>
        <c:axId val="515439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320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Analysis.xlsx]Solution 7!PivotTable6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'Solution 7'!$B$3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'Solution 7'!$A$4:$A$58</c:f>
              <c:strCache>
                <c:ptCount val="54"/>
                <c:pt idx="0">
                  <c:v>25</c:v>
                </c:pt>
                <c:pt idx="1">
                  <c:v>30</c:v>
                </c:pt>
                <c:pt idx="2">
                  <c:v>35</c:v>
                </c:pt>
                <c:pt idx="3">
                  <c:v>40</c:v>
                </c:pt>
                <c:pt idx="4">
                  <c:v>45</c:v>
                </c:pt>
                <c:pt idx="5">
                  <c:v>50</c:v>
                </c:pt>
                <c:pt idx="6">
                  <c:v>55</c:v>
                </c:pt>
                <c:pt idx="7">
                  <c:v>60</c:v>
                </c:pt>
                <c:pt idx="8">
                  <c:v>65</c:v>
                </c:pt>
                <c:pt idx="9">
                  <c:v>70</c:v>
                </c:pt>
                <c:pt idx="10">
                  <c:v>75</c:v>
                </c:pt>
                <c:pt idx="11">
                  <c:v>80</c:v>
                </c:pt>
                <c:pt idx="12">
                  <c:v>85</c:v>
                </c:pt>
                <c:pt idx="13">
                  <c:v>90</c:v>
                </c:pt>
                <c:pt idx="14">
                  <c:v>95</c:v>
                </c:pt>
                <c:pt idx="15">
                  <c:v>100</c:v>
                </c:pt>
                <c:pt idx="16">
                  <c:v>105</c:v>
                </c:pt>
                <c:pt idx="17">
                  <c:v>110</c:v>
                </c:pt>
                <c:pt idx="18">
                  <c:v>115</c:v>
                </c:pt>
                <c:pt idx="19">
                  <c:v>120</c:v>
                </c:pt>
                <c:pt idx="20">
                  <c:v>125</c:v>
                </c:pt>
                <c:pt idx="21">
                  <c:v>130</c:v>
                </c:pt>
                <c:pt idx="22">
                  <c:v>135</c:v>
                </c:pt>
                <c:pt idx="23">
                  <c:v>140</c:v>
                </c:pt>
                <c:pt idx="24">
                  <c:v>145</c:v>
                </c:pt>
                <c:pt idx="25">
                  <c:v>150</c:v>
                </c:pt>
                <c:pt idx="26">
                  <c:v>155</c:v>
                </c:pt>
                <c:pt idx="27">
                  <c:v>160</c:v>
                </c:pt>
                <c:pt idx="28">
                  <c:v>165</c:v>
                </c:pt>
                <c:pt idx="29">
                  <c:v>170</c:v>
                </c:pt>
                <c:pt idx="30">
                  <c:v>175</c:v>
                </c:pt>
                <c:pt idx="31">
                  <c:v>180</c:v>
                </c:pt>
                <c:pt idx="32">
                  <c:v>185</c:v>
                </c:pt>
                <c:pt idx="33">
                  <c:v>190</c:v>
                </c:pt>
                <c:pt idx="34">
                  <c:v>195</c:v>
                </c:pt>
                <c:pt idx="35">
                  <c:v>200</c:v>
                </c:pt>
                <c:pt idx="36">
                  <c:v>205</c:v>
                </c:pt>
                <c:pt idx="37">
                  <c:v>210</c:v>
                </c:pt>
                <c:pt idx="38">
                  <c:v>215</c:v>
                </c:pt>
                <c:pt idx="39">
                  <c:v>220</c:v>
                </c:pt>
                <c:pt idx="40">
                  <c:v>225</c:v>
                </c:pt>
                <c:pt idx="41">
                  <c:v>230</c:v>
                </c:pt>
                <c:pt idx="42">
                  <c:v>235</c:v>
                </c:pt>
                <c:pt idx="43">
                  <c:v>240</c:v>
                </c:pt>
                <c:pt idx="44">
                  <c:v>245</c:v>
                </c:pt>
                <c:pt idx="45">
                  <c:v>250</c:v>
                </c:pt>
                <c:pt idx="46">
                  <c:v>255</c:v>
                </c:pt>
                <c:pt idx="47">
                  <c:v>260</c:v>
                </c:pt>
                <c:pt idx="48">
                  <c:v>265</c:v>
                </c:pt>
                <c:pt idx="49">
                  <c:v>270</c:v>
                </c:pt>
                <c:pt idx="50">
                  <c:v>275</c:v>
                </c:pt>
                <c:pt idx="51">
                  <c:v>280</c:v>
                </c:pt>
                <c:pt idx="52">
                  <c:v>285</c:v>
                </c:pt>
                <c:pt idx="53">
                  <c:v>(blank)</c:v>
                </c:pt>
              </c:strCache>
            </c:strRef>
          </c:cat>
          <c:val>
            <c:numRef>
              <c:f>'Solution 7'!$B$4:$B$58</c:f>
              <c:numCache>
                <c:formatCode>0.00</c:formatCode>
                <c:ptCount val="54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  <c:pt idx="5">
                  <c:v>55</c:v>
                </c:pt>
                <c:pt idx="6">
                  <c:v>60</c:v>
                </c:pt>
                <c:pt idx="7">
                  <c:v>65</c:v>
                </c:pt>
                <c:pt idx="8">
                  <c:v>70</c:v>
                </c:pt>
                <c:pt idx="9">
                  <c:v>75</c:v>
                </c:pt>
                <c:pt idx="10">
                  <c:v>80</c:v>
                </c:pt>
                <c:pt idx="11">
                  <c:v>85</c:v>
                </c:pt>
                <c:pt idx="12">
                  <c:v>90</c:v>
                </c:pt>
                <c:pt idx="13">
                  <c:v>95</c:v>
                </c:pt>
                <c:pt idx="14">
                  <c:v>100</c:v>
                </c:pt>
                <c:pt idx="15">
                  <c:v>105</c:v>
                </c:pt>
                <c:pt idx="16">
                  <c:v>110</c:v>
                </c:pt>
                <c:pt idx="17">
                  <c:v>115</c:v>
                </c:pt>
                <c:pt idx="18">
                  <c:v>120</c:v>
                </c:pt>
                <c:pt idx="19">
                  <c:v>125</c:v>
                </c:pt>
                <c:pt idx="20">
                  <c:v>130</c:v>
                </c:pt>
                <c:pt idx="21">
                  <c:v>135</c:v>
                </c:pt>
                <c:pt idx="22">
                  <c:v>140</c:v>
                </c:pt>
                <c:pt idx="23">
                  <c:v>145</c:v>
                </c:pt>
                <c:pt idx="24">
                  <c:v>150</c:v>
                </c:pt>
                <c:pt idx="25">
                  <c:v>155</c:v>
                </c:pt>
                <c:pt idx="26">
                  <c:v>160</c:v>
                </c:pt>
                <c:pt idx="27">
                  <c:v>165</c:v>
                </c:pt>
                <c:pt idx="28">
                  <c:v>170</c:v>
                </c:pt>
                <c:pt idx="29">
                  <c:v>175</c:v>
                </c:pt>
                <c:pt idx="30">
                  <c:v>180</c:v>
                </c:pt>
                <c:pt idx="31">
                  <c:v>185</c:v>
                </c:pt>
                <c:pt idx="32">
                  <c:v>190</c:v>
                </c:pt>
                <c:pt idx="33">
                  <c:v>195</c:v>
                </c:pt>
                <c:pt idx="34">
                  <c:v>200</c:v>
                </c:pt>
                <c:pt idx="35">
                  <c:v>205</c:v>
                </c:pt>
                <c:pt idx="36">
                  <c:v>210</c:v>
                </c:pt>
                <c:pt idx="37">
                  <c:v>215</c:v>
                </c:pt>
                <c:pt idx="38">
                  <c:v>220</c:v>
                </c:pt>
                <c:pt idx="39">
                  <c:v>225</c:v>
                </c:pt>
                <c:pt idx="40">
                  <c:v>230</c:v>
                </c:pt>
                <c:pt idx="41">
                  <c:v>235</c:v>
                </c:pt>
                <c:pt idx="42">
                  <c:v>240</c:v>
                </c:pt>
                <c:pt idx="43">
                  <c:v>245</c:v>
                </c:pt>
                <c:pt idx="44">
                  <c:v>250</c:v>
                </c:pt>
                <c:pt idx="45">
                  <c:v>255</c:v>
                </c:pt>
                <c:pt idx="46">
                  <c:v>260</c:v>
                </c:pt>
                <c:pt idx="47">
                  <c:v>265</c:v>
                </c:pt>
                <c:pt idx="48">
                  <c:v>270</c:v>
                </c:pt>
                <c:pt idx="49">
                  <c:v>275</c:v>
                </c:pt>
                <c:pt idx="50">
                  <c:v>280</c:v>
                </c:pt>
                <c:pt idx="51">
                  <c:v>285</c:v>
                </c:pt>
                <c:pt idx="52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D8-4B60-AD60-EDC6A2BB2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1891839"/>
        <c:axId val="521904799"/>
      </c:barChart>
      <c:catAx>
        <c:axId val="52189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904799"/>
        <c:crosses val="autoZero"/>
        <c:auto val="1"/>
        <c:lblAlgn val="ctr"/>
        <c:lblOffset val="100"/>
        <c:noMultiLvlLbl val="0"/>
      </c:catAx>
      <c:valAx>
        <c:axId val="521904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1891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45D82-350B-4AB2-9D34-F2DFF5D22093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AEC9C-5E64-4133-966B-FE40B4122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AEC9C-5E64-4133-966B-FE40B41223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0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03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47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8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81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48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74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2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3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3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4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6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33A0E-46F2-4B52-937A-57FA6E5B3BA5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2D985-D6B9-49CA-9496-D80C05CEB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32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B582C4-E657-2B39-F245-2C95BF837FF3}"/>
              </a:ext>
            </a:extLst>
          </p:cNvPr>
          <p:cNvSpPr txBox="1"/>
          <p:nvPr/>
        </p:nvSpPr>
        <p:spPr>
          <a:xfrm>
            <a:off x="1382288" y="2280211"/>
            <a:ext cx="8492490" cy="156966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34925">
            <a:solidFill>
              <a:schemeClr val="accent6">
                <a:lumMod val="20000"/>
                <a:lumOff val="80000"/>
              </a:schemeClr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B9A6C-367A-07C6-CC9F-CFC24BB4D5CD}"/>
              </a:ext>
            </a:extLst>
          </p:cNvPr>
          <p:cNvSpPr txBox="1"/>
          <p:nvPr/>
        </p:nvSpPr>
        <p:spPr>
          <a:xfrm>
            <a:off x="3246120" y="3849871"/>
            <a:ext cx="6880860" cy="1015663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my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2138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6B3B-A2B7-EFC4-760D-A5CF5B8E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Project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C218F-6B7C-D550-7591-FF84485F5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4459354" cy="57626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 &amp; Solution Step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F4F71-D0AD-7DFC-58E1-581DE50406EF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1" y="3022673"/>
            <a:ext cx="4439979" cy="2913513"/>
          </a:xfrm>
        </p:spPr>
        <p:txBody>
          <a:bodyPr/>
          <a:lstStyle/>
          <a:p>
            <a:r>
              <a:rPr lang="en-US" dirty="0"/>
              <a:t>7. How does the average time spent on page vary with audience engagement percentage across different districts?</a:t>
            </a:r>
          </a:p>
          <a:p>
            <a:r>
              <a:rPr lang="en-US" dirty="0"/>
              <a:t>Step 1: Select audience engagement in Row labels.</a:t>
            </a:r>
          </a:p>
          <a:p>
            <a:r>
              <a:rPr lang="en-US" dirty="0"/>
              <a:t>Step 2: Select Sum of time spent on page in value field, then use value field setting , then select Average and then click “OK” button.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1B84D-EAB0-3F89-886F-5CDC5A8E2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59045" y="2385756"/>
            <a:ext cx="3063240" cy="5762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Chart/Table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943154-5DD7-7E75-D4A6-3C5D02A2FD4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259045" y="3022673"/>
            <a:ext cx="3063240" cy="29135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702497-4F55-B7FA-33D3-018EEA9DAB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61029" y="2382984"/>
            <a:ext cx="3070025" cy="57626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Bar Diagram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48DAC9-BB0E-5CDC-F26B-67F1548E5726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461029" y="3022673"/>
            <a:ext cx="3070025" cy="291351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72BFE6-8E34-BFC5-2867-48289482B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25317"/>
              </p:ext>
            </p:extLst>
          </p:nvPr>
        </p:nvGraphicFramePr>
        <p:xfrm>
          <a:off x="5259043" y="3022673"/>
          <a:ext cx="3063241" cy="2913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017">
                  <a:extLst>
                    <a:ext uri="{9D8B030D-6E8A-4147-A177-3AD203B41FA5}">
                      <a16:colId xmlns:a16="http://schemas.microsoft.com/office/drawing/2014/main" val="2215673840"/>
                    </a:ext>
                  </a:extLst>
                </a:gridCol>
                <a:gridCol w="2274224">
                  <a:extLst>
                    <a:ext uri="{9D8B030D-6E8A-4147-A177-3AD203B41FA5}">
                      <a16:colId xmlns:a16="http://schemas.microsoft.com/office/drawing/2014/main" val="1954015399"/>
                    </a:ext>
                  </a:extLst>
                </a:gridCol>
              </a:tblGrid>
              <a:tr h="455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Average of Time Spent on Page (seconds)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82867692"/>
                  </a:ext>
                </a:extLst>
              </a:tr>
              <a:tr h="245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2607681"/>
                  </a:ext>
                </a:extLst>
              </a:tr>
              <a:tr h="245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4211856"/>
                  </a:ext>
                </a:extLst>
              </a:tr>
              <a:tr h="245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1606775"/>
                  </a:ext>
                </a:extLst>
              </a:tr>
              <a:tr h="245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528532"/>
                  </a:ext>
                </a:extLst>
              </a:tr>
              <a:tr h="245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7282891"/>
                  </a:ext>
                </a:extLst>
              </a:tr>
              <a:tr h="245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2643858"/>
                  </a:ext>
                </a:extLst>
              </a:tr>
              <a:tr h="245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4561244"/>
                  </a:ext>
                </a:extLst>
              </a:tr>
              <a:tr h="245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5511119"/>
                  </a:ext>
                </a:extLst>
              </a:tr>
              <a:tr h="245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9259878"/>
                  </a:ext>
                </a:extLst>
              </a:tr>
              <a:tr h="2457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24121990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2753519-8B9B-B704-34FC-6A5DBAE4E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438812"/>
              </p:ext>
            </p:extLst>
          </p:nvPr>
        </p:nvGraphicFramePr>
        <p:xfrm>
          <a:off x="8461027" y="3022673"/>
          <a:ext cx="3070025" cy="2913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571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A88C-CD3A-A4A6-6488-3EFDEA19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Business value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748F-C816-3CFE-61A8-A1AFF19D4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Increased Audience Engagement</a:t>
            </a:r>
          </a:p>
          <a:p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Improved Content Quality</a:t>
            </a:r>
          </a:p>
          <a:p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Monetization Opportunities</a:t>
            </a:r>
          </a:p>
          <a:p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Brand Differentiation and Authority</a:t>
            </a:r>
          </a:p>
          <a:p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Operational Efficiency</a:t>
            </a:r>
          </a:p>
          <a:p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Adaptation to Changing Trends</a:t>
            </a:r>
          </a:p>
        </p:txBody>
      </p:sp>
    </p:spTree>
    <p:extLst>
      <p:ext uri="{BB962C8B-B14F-4D97-AF65-F5344CB8AC3E}">
        <p14:creationId xmlns:p14="http://schemas.microsoft.com/office/powerpoint/2010/main" val="156948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AAB29E-9723-323B-24B8-93F730C010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Any Questions?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36746-F4CF-E1AB-B838-B89D70DCE2F1}"/>
              </a:ext>
            </a:extLst>
          </p:cNvPr>
          <p:cNvSpPr txBox="1"/>
          <p:nvPr/>
        </p:nvSpPr>
        <p:spPr>
          <a:xfrm>
            <a:off x="5640779" y="26244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5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BFC4C4-3051-A73F-A596-7CD0C1828EB6}"/>
              </a:ext>
            </a:extLst>
          </p:cNvPr>
          <p:cNvSpPr txBox="1"/>
          <p:nvPr/>
        </p:nvSpPr>
        <p:spPr>
          <a:xfrm>
            <a:off x="3108960" y="2091690"/>
            <a:ext cx="5566410" cy="1569660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317500" dir="2700000" algn="ctr">
              <a:srgbClr val="000000">
                <a:alpha val="43000"/>
              </a:srgbClr>
            </a:outerShdw>
            <a:reflection blurRad="6350" stA="50000" endA="300" endPos="90000" dir="5400000" sy="-100000" algn="bl" rotWithShape="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9600" b="1" dirty="0">
                <a:ln/>
                <a:solidFill>
                  <a:schemeClr val="accent3"/>
                </a:solidFill>
              </a:rPr>
              <a:t>THE 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D4CEFD-A163-2503-E107-6DCF8DF9F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728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92FE-9A5A-DB7A-7E17-71629E23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My identity and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2D96-5F93-FF90-56CD-8CF2C805C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823849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Name		 :  </a:t>
            </a:r>
            <a:r>
              <a:rPr lang="en-US" dirty="0" err="1">
                <a:solidFill>
                  <a:schemeClr val="accent3"/>
                </a:solidFill>
              </a:rPr>
              <a:t>Anonna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Saha</a:t>
            </a:r>
            <a:r>
              <a:rPr lang="en-US" dirty="0">
                <a:solidFill>
                  <a:schemeClr val="accent3"/>
                </a:solidFill>
              </a:rPr>
              <a:t> Roy </a:t>
            </a:r>
            <a:r>
              <a:rPr lang="en-US" dirty="0" err="1">
                <a:solidFill>
                  <a:schemeClr val="accent3"/>
                </a:solidFill>
              </a:rPr>
              <a:t>Bristi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Department	 : Mass communication and Journalism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Year	                     : 3</a:t>
            </a:r>
            <a:r>
              <a:rPr lang="en-US" baseline="30000" dirty="0">
                <a:solidFill>
                  <a:schemeClr val="accent3"/>
                </a:solidFill>
              </a:rPr>
              <a:t>rd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Course Name 	 : Computer Fundamentals &amp; Office Applications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My Project Name : </a:t>
            </a:r>
            <a:r>
              <a:rPr lang="en-US" b="1" kern="0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Enhancing Data Journalism in the Digital Age</a:t>
            </a:r>
            <a:endParaRPr lang="en-US" kern="100" dirty="0">
              <a:solidFill>
                <a:schemeClr val="accent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18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EFE5-1ED5-70F9-95B6-1096F91F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Objective of this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AE0CA-ACB8-2189-429D-254239286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425609"/>
            <a:ext cx="9532620" cy="3238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improve the quality and depth of journalism by leveraging data-driven storytelling techniques.</a:t>
            </a:r>
            <a:endParaRPr lang="en-US" sz="1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empower journalists with the skills and tools necessary to collect, analyze, and visualize data effectively.</a:t>
            </a:r>
            <a:endParaRPr lang="en-US" sz="1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enhance audience engagement and understanding through interactive data visualizations and multimedia content.</a:t>
            </a:r>
            <a:endParaRPr lang="en-US" sz="1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foster collaboration between journalists, data scientists, and other stakeholders to tackle complex issues through data-driven investigations.</a:t>
            </a:r>
            <a:endParaRPr lang="en-US" sz="1800" kern="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2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3042-1E6E-EEF1-DA48-8BC7ADFF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Project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AAA49-E1DA-2323-B836-A2F79AC79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551" y="2485854"/>
            <a:ext cx="4516844" cy="57626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 &amp; Solution Step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72292-C0AC-6584-318B-7FEFE547FDC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69222" y="3191259"/>
            <a:ext cx="4131708" cy="291351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district has the highest average audience engagement?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The highest average audience is Patuakhali.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Select district in row labels.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Select average of audience engagement in value labels.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Click field settings ,then select "Average" and Click "ok" button.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43588-799E-4448-2DF1-5C5DCDAB9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97782" y="2485854"/>
            <a:ext cx="3063240" cy="576262"/>
          </a:xfrm>
          <a:noFill/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Chart/Table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65F085-4FC8-107E-0B9C-E64AFDEBE1D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398738" y="3191259"/>
            <a:ext cx="3063240" cy="29135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DD668B-AE52-35E6-A9FC-6313C1CDE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15796" y="2485854"/>
            <a:ext cx="3070025" cy="57626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Bar Diagram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0CE561-7813-407D-A79B-6D4A607B704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915796" y="3191259"/>
            <a:ext cx="3070025" cy="291351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03F7141-34C0-EFCA-17DB-405BD2F96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77534"/>
              </p:ext>
            </p:extLst>
          </p:nvPr>
        </p:nvGraphicFramePr>
        <p:xfrm>
          <a:off x="5316502" y="3191259"/>
          <a:ext cx="3225800" cy="2913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54396122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699652015"/>
                    </a:ext>
                  </a:extLst>
                </a:gridCol>
              </a:tblGrid>
              <a:tr h="61038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Average of Audience Engagement (%)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23450223"/>
                  </a:ext>
                </a:extLst>
              </a:tr>
              <a:tr h="3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Patuakhali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01011868"/>
                  </a:ext>
                </a:extLst>
              </a:tr>
              <a:tr h="3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Brahmanbaria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3574492"/>
                  </a:ext>
                </a:extLst>
              </a:tr>
              <a:tr h="3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Habiganj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5444025"/>
                  </a:ext>
                </a:extLst>
              </a:tr>
              <a:tr h="3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Sunamganj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9903931"/>
                  </a:ext>
                </a:extLst>
              </a:tr>
              <a:tr h="3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Bandarban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920843"/>
                  </a:ext>
                </a:extLst>
              </a:tr>
              <a:tr h="3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Khagrachari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5900678"/>
                  </a:ext>
                </a:extLst>
              </a:tr>
              <a:tr h="3290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Rangamati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910943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59B9BC8-CD7E-7C5D-0C21-8701956FD6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09435"/>
              </p:ext>
            </p:extLst>
          </p:nvPr>
        </p:nvGraphicFramePr>
        <p:xfrm>
          <a:off x="8826500" y="3276414"/>
          <a:ext cx="38036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964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Graphic spid="1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30B4-7861-412E-CFE7-9CFF5213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Project Analysis</a:t>
            </a:r>
            <a:endParaRPr lang="en-US" sz="6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71A1C-E7CE-24D5-B24B-21DE4DFB6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2048741"/>
            <a:ext cx="4386577" cy="68580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00"/>
                </a:solidFill>
              </a:rPr>
              <a:t>Question &amp; Solution Step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BD584-8F22-8793-85A6-BDA9B29027E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2834640"/>
            <a:ext cx="4367200" cy="3270132"/>
          </a:xfrm>
        </p:spPr>
        <p:txBody>
          <a:bodyPr/>
          <a:lstStyle/>
          <a:p>
            <a:pPr marL="342900" indent="-342900">
              <a:buAutoNum type="arabicPeriod" startAt="2"/>
            </a:pPr>
            <a:r>
              <a:rPr lang="en-US" dirty="0"/>
              <a:t>Among the above three districts with the highest article reach, which has the lowest average time spent on page?</a:t>
            </a:r>
          </a:p>
          <a:p>
            <a:r>
              <a:rPr lang="en-US" dirty="0"/>
              <a:t>Step 1:Select district in row labels ,then use filter and select above three district(</a:t>
            </a:r>
            <a:r>
              <a:rPr lang="en-US" dirty="0" err="1"/>
              <a:t>Khulna,Chattogram,Dhaka</a:t>
            </a:r>
            <a:r>
              <a:rPr lang="en-US" dirty="0"/>
              <a:t>), then click “ok” button.</a:t>
            </a:r>
          </a:p>
          <a:p>
            <a:r>
              <a:rPr lang="en-US" dirty="0"/>
              <a:t>Step 2: </a:t>
            </a:r>
            <a:r>
              <a:rPr lang="en-US" dirty="0" err="1"/>
              <a:t>Selet</a:t>
            </a:r>
            <a:r>
              <a:rPr lang="en-US" dirty="0"/>
              <a:t> sum of Article Reach and sum of time spent on page.</a:t>
            </a:r>
          </a:p>
          <a:p>
            <a:r>
              <a:rPr lang="en-US" dirty="0"/>
              <a:t>Step 3: Click sum of time spent on page and click value field setting . Then select average and then click “OK” button.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04613-9950-F266-9089-F6D644D49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95734" y="2446410"/>
            <a:ext cx="3063240" cy="5762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Chart/Table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4710D4-A553-E3CF-11A9-508AB14D86C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295734" y="3153568"/>
            <a:ext cx="3063240" cy="29135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816241-8AC6-79B4-6CF4-C273E4F74D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23569" y="2021974"/>
            <a:ext cx="3070025" cy="78239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Bar Diagram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959E55-B4F9-080E-8E72-B3E11DBFAFD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607186" y="2804366"/>
            <a:ext cx="3070025" cy="3270131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1FDDA96-3382-656C-1469-D33512ED0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432571"/>
              </p:ext>
            </p:extLst>
          </p:nvPr>
        </p:nvGraphicFramePr>
        <p:xfrm>
          <a:off x="5312117" y="2834641"/>
          <a:ext cx="3070025" cy="3232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3522">
                  <a:extLst>
                    <a:ext uri="{9D8B030D-6E8A-4147-A177-3AD203B41FA5}">
                      <a16:colId xmlns:a16="http://schemas.microsoft.com/office/drawing/2014/main" val="113150855"/>
                    </a:ext>
                  </a:extLst>
                </a:gridCol>
                <a:gridCol w="843413">
                  <a:extLst>
                    <a:ext uri="{9D8B030D-6E8A-4147-A177-3AD203B41FA5}">
                      <a16:colId xmlns:a16="http://schemas.microsoft.com/office/drawing/2014/main" val="578240789"/>
                    </a:ext>
                  </a:extLst>
                </a:gridCol>
                <a:gridCol w="1653090">
                  <a:extLst>
                    <a:ext uri="{9D8B030D-6E8A-4147-A177-3AD203B41FA5}">
                      <a16:colId xmlns:a16="http://schemas.microsoft.com/office/drawing/2014/main" val="2850537197"/>
                    </a:ext>
                  </a:extLst>
                </a:gridCol>
              </a:tblGrid>
              <a:tr h="792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Article Reach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Average of Time Spent on Page (seconds)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4463374"/>
                  </a:ext>
                </a:extLst>
              </a:tr>
              <a:tr h="427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Khulna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2406192"/>
                  </a:ext>
                </a:extLst>
              </a:tr>
              <a:tr h="792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Chattogram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3998301"/>
                  </a:ext>
                </a:extLst>
              </a:tr>
              <a:tr h="427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Dhaka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98710222"/>
                  </a:ext>
                </a:extLst>
              </a:tr>
              <a:tr h="792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4500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35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42036277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823A3AF-0026-A2BB-BD69-83FB29891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209455"/>
              </p:ext>
            </p:extLst>
          </p:nvPr>
        </p:nvGraphicFramePr>
        <p:xfrm>
          <a:off x="8590803" y="3429000"/>
          <a:ext cx="3070025" cy="2645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5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E3F2-9CC1-9E8D-1576-48C01DDF335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Project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C5A2A-8D23-580E-5640-F5D8D380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4036784" cy="57626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 &amp; Solution Step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1D2A1-ADAA-9716-875E-04B02E5AE13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4017408" cy="291351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400" dirty="0"/>
              <a:t>3. Correlation between the number of social media shares and article reach.?</a:t>
            </a:r>
          </a:p>
          <a:p>
            <a:r>
              <a:rPr lang="en-US" sz="2400" dirty="0"/>
              <a:t>Step 1: Select sum of social media shares in value field.</a:t>
            </a:r>
          </a:p>
          <a:p>
            <a:r>
              <a:rPr lang="en-US" sz="2400" dirty="0"/>
              <a:t>Step 2: Select sum of article reach in value field.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5BECB-442C-1965-A639-38E4C494E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3680" y="2433676"/>
            <a:ext cx="3063240" cy="5762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Chart/Table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632B93-554A-028B-DA32-C658BBB270A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863680" y="3097921"/>
            <a:ext cx="3063240" cy="29135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984938-C8E2-0E2B-4D2A-DE31ADD30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7135" y="2484614"/>
            <a:ext cx="3070025" cy="57626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Bar Diagram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3C688E-0DD3-8849-88D9-6C886D930C1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207136" y="3060876"/>
            <a:ext cx="3070025" cy="291351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53BE1F-E3C9-E7AD-3CEC-C2D8D4D84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19986"/>
              </p:ext>
            </p:extLst>
          </p:nvPr>
        </p:nvGraphicFramePr>
        <p:xfrm>
          <a:off x="4928450" y="3136126"/>
          <a:ext cx="2933700" cy="28753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3700">
                  <a:extLst>
                    <a:ext uri="{9D8B030D-6E8A-4147-A177-3AD203B41FA5}">
                      <a16:colId xmlns:a16="http://schemas.microsoft.com/office/drawing/2014/main" val="2564289795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704847065"/>
                    </a:ext>
                  </a:extLst>
                </a:gridCol>
              </a:tblGrid>
              <a:tr h="138364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Social Media Shares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  <a:highlight>
                            <a:srgbClr val="D9E1F2"/>
                          </a:highlight>
                        </a:rPr>
                        <a:t>Sum of Article Reach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875649"/>
                  </a:ext>
                </a:extLst>
              </a:tr>
              <a:tr h="74583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71550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742000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4026006"/>
                  </a:ext>
                </a:extLst>
              </a:tr>
              <a:tr h="7458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984783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461D342-ECCB-2B8D-DA9C-8E0B8EB695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351683"/>
              </p:ext>
            </p:extLst>
          </p:nvPr>
        </p:nvGraphicFramePr>
        <p:xfrm>
          <a:off x="8207135" y="3415841"/>
          <a:ext cx="3070026" cy="2520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5839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4C31-8931-B2B2-36C6-5507DC47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Project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09170-3915-3D8B-FD6A-8BF27B57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4404650" cy="57626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 &amp; Solution Step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D6972-B01B-605B-B405-6C015A435DB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3191259"/>
            <a:ext cx="4385274" cy="2913513"/>
          </a:xfrm>
        </p:spPr>
        <p:txBody>
          <a:bodyPr/>
          <a:lstStyle/>
          <a:p>
            <a:r>
              <a:rPr lang="en-US" dirty="0"/>
              <a:t>4. audience engagement percentages for different regions based on the average article reach?</a:t>
            </a:r>
          </a:p>
          <a:p>
            <a:r>
              <a:rPr lang="en-US" dirty="0"/>
              <a:t>Step 1: Select district in row labels.</a:t>
            </a:r>
          </a:p>
          <a:p>
            <a:r>
              <a:rPr lang="en-US" dirty="0"/>
              <a:t>Step 2: select Audience Engagement and Use </a:t>
            </a:r>
            <a:r>
              <a:rPr lang="en-US" dirty="0" err="1"/>
              <a:t>filtier</a:t>
            </a:r>
            <a:r>
              <a:rPr lang="en-US" dirty="0"/>
              <a:t> it.</a:t>
            </a:r>
          </a:p>
          <a:p>
            <a:r>
              <a:rPr lang="en-US" dirty="0"/>
              <a:t>Step 2: Select article reach in value field, then click value field setting, then select Average and then click “ OK” button.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4ACE8A2-DDB6-3357-0B0D-F42D81A6E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21587" y="2358145"/>
            <a:ext cx="3063875" cy="576263"/>
          </a:xfrm>
          <a:noFill/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Chart/Table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CF0F20-A5DB-A1D8-765F-C9E2E3F264AF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231747" y="3191259"/>
            <a:ext cx="3063240" cy="29135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812D0FD-EE0D-A1D2-6DED-C2830D5F0F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1453" y="2228851"/>
            <a:ext cx="3070225" cy="684284"/>
          </a:xfrm>
        </p:spPr>
        <p:txBody>
          <a:bodyPr/>
          <a:lstStyle/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Bar Diagram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FFC931-E4AA-3A12-7660-F91ED626C3B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441653" y="3191259"/>
            <a:ext cx="3070025" cy="291351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B772B59-BFCC-054E-32BE-43CE526CE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788759"/>
              </p:ext>
            </p:extLst>
          </p:nvPr>
        </p:nvGraphicFramePr>
        <p:xfrm>
          <a:off x="5221587" y="3191259"/>
          <a:ext cx="3073400" cy="29135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7500">
                  <a:extLst>
                    <a:ext uri="{9D8B030D-6E8A-4147-A177-3AD203B41FA5}">
                      <a16:colId xmlns:a16="http://schemas.microsoft.com/office/drawing/2014/main" val="360701599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568749182"/>
                    </a:ext>
                  </a:extLst>
                </a:gridCol>
              </a:tblGrid>
              <a:tr h="36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Audience Engagement (%)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(All)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7466553"/>
                  </a:ext>
                </a:extLst>
              </a:tr>
              <a:tr h="19805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0555625"/>
                  </a:ext>
                </a:extLst>
              </a:tr>
              <a:tr h="3674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Average of Article Reach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2448842"/>
                  </a:ext>
                </a:extLst>
              </a:tr>
              <a:tr h="198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Bagerhat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8365552"/>
                  </a:ext>
                </a:extLst>
              </a:tr>
              <a:tr h="198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Bandarban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75992930"/>
                  </a:ext>
                </a:extLst>
              </a:tr>
              <a:tr h="198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Barishal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5028303"/>
                  </a:ext>
                </a:extLst>
              </a:tr>
              <a:tr h="198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Bhola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3071070"/>
                  </a:ext>
                </a:extLst>
              </a:tr>
              <a:tr h="198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Bogura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197037"/>
                  </a:ext>
                </a:extLst>
              </a:tr>
              <a:tr h="198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Brahmanbaria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15567593"/>
                  </a:ext>
                </a:extLst>
              </a:tr>
              <a:tr h="198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Chandpur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5546917"/>
                  </a:ext>
                </a:extLst>
              </a:tr>
              <a:tr h="198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Chattogram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022723"/>
                  </a:ext>
                </a:extLst>
              </a:tr>
              <a:tr h="198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Chuadanga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74241691"/>
                  </a:ext>
                </a:extLst>
              </a:tr>
              <a:tr h="1980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Comilla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7500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0243096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847CF7F-E904-99A5-720A-BBEF7A8FD2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895275"/>
              </p:ext>
            </p:extLst>
          </p:nvPr>
        </p:nvGraphicFramePr>
        <p:xfrm>
          <a:off x="8441453" y="3124975"/>
          <a:ext cx="30700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2646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058C-3636-9C08-0F23-BD4C2A9C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Project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523D1-3E05-11F5-2DAA-19282395F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069" y="2336873"/>
            <a:ext cx="4217688" cy="57626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 &amp; Solution Step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ECB9B-76F1-D479-1A8A-64AD692242DC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1" y="3022673"/>
            <a:ext cx="4246435" cy="2913513"/>
          </a:xfrm>
        </p:spPr>
        <p:txBody>
          <a:bodyPr/>
          <a:lstStyle/>
          <a:p>
            <a:r>
              <a:rPr lang="en-US" dirty="0"/>
              <a:t>5. Which districts have produced the most data-driven articles relative to their article reach?</a:t>
            </a:r>
          </a:p>
          <a:p>
            <a:r>
              <a:rPr lang="en-US" dirty="0"/>
              <a:t>Step 1: Select district in row labels, then select sum of data driven articles and sum of article reach in value field.</a:t>
            </a:r>
          </a:p>
          <a:p>
            <a:r>
              <a:rPr lang="en-US" dirty="0"/>
              <a:t>Step 2: Use calculator field, then type “ Sum of data driven articles/sum of article reach” ,after show a new column “Sum of field 2”.</a:t>
            </a:r>
          </a:p>
          <a:p>
            <a:r>
              <a:rPr lang="en-US" dirty="0"/>
              <a:t>Step 3: Select sum of field 2 and then use formulas, then select </a:t>
            </a:r>
            <a:r>
              <a:rPr lang="en-US" dirty="0" err="1"/>
              <a:t>persentages</a:t>
            </a:r>
            <a:r>
              <a:rPr lang="en-US" dirty="0"/>
              <a:t> and click “OK” button.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1D4D8-3E37-F9E5-CD93-8AD510FD3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21885" y="2364886"/>
            <a:ext cx="3063240" cy="5762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Chart/Table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ED885A-8D15-D8C4-294E-455B0E889D7C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12575" y="3022672"/>
            <a:ext cx="3063240" cy="29135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697886-C67D-173A-E846-24D6B1D8B9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0253" y="2336873"/>
            <a:ext cx="3070025" cy="57626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Bar Diagram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7E3345-0CDF-D2F4-87D4-4A664751C26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380254" y="3022672"/>
            <a:ext cx="3070025" cy="291351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B0BBB4-8390-B163-68A2-870A41A58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79405"/>
              </p:ext>
            </p:extLst>
          </p:nvPr>
        </p:nvGraphicFramePr>
        <p:xfrm>
          <a:off x="5131195" y="3051525"/>
          <a:ext cx="3070025" cy="28846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8220">
                  <a:extLst>
                    <a:ext uri="{9D8B030D-6E8A-4147-A177-3AD203B41FA5}">
                      <a16:colId xmlns:a16="http://schemas.microsoft.com/office/drawing/2014/main" val="651386196"/>
                    </a:ext>
                  </a:extLst>
                </a:gridCol>
                <a:gridCol w="1103920">
                  <a:extLst>
                    <a:ext uri="{9D8B030D-6E8A-4147-A177-3AD203B41FA5}">
                      <a16:colId xmlns:a16="http://schemas.microsoft.com/office/drawing/2014/main" val="2454991952"/>
                    </a:ext>
                  </a:extLst>
                </a:gridCol>
                <a:gridCol w="829954">
                  <a:extLst>
                    <a:ext uri="{9D8B030D-6E8A-4147-A177-3AD203B41FA5}">
                      <a16:colId xmlns:a16="http://schemas.microsoft.com/office/drawing/2014/main" val="3376755096"/>
                    </a:ext>
                  </a:extLst>
                </a:gridCol>
                <a:gridCol w="547931">
                  <a:extLst>
                    <a:ext uri="{9D8B030D-6E8A-4147-A177-3AD203B41FA5}">
                      <a16:colId xmlns:a16="http://schemas.microsoft.com/office/drawing/2014/main" val="1957313682"/>
                    </a:ext>
                  </a:extLst>
                </a:gridCol>
              </a:tblGrid>
              <a:tr h="530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Data-Driven Articles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Article Reach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Field2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86777188"/>
                  </a:ext>
                </a:extLst>
              </a:tr>
              <a:tr h="35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Bagerhat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0116182"/>
                  </a:ext>
                </a:extLst>
              </a:tr>
              <a:tr h="35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Bandarban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4479861"/>
                  </a:ext>
                </a:extLst>
              </a:tr>
              <a:tr h="19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Barishal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6683631"/>
                  </a:ext>
                </a:extLst>
              </a:tr>
              <a:tr h="19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Bhola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6095534"/>
                  </a:ext>
                </a:extLst>
              </a:tr>
              <a:tr h="19178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Bogura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1195627"/>
                  </a:ext>
                </a:extLst>
              </a:tr>
              <a:tr h="35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Brahmanbaria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7784910"/>
                  </a:ext>
                </a:extLst>
              </a:tr>
              <a:tr h="35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Chandpur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0462271"/>
                  </a:ext>
                </a:extLst>
              </a:tr>
              <a:tr h="355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Chattogram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08658310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36056E9-BEE6-F288-C75B-1735F5391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460922"/>
              </p:ext>
            </p:extLst>
          </p:nvPr>
        </p:nvGraphicFramePr>
        <p:xfrm>
          <a:off x="8361634" y="3179082"/>
          <a:ext cx="3150045" cy="2913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9714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9B60-C700-8979-6321-CB5F9967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Project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DA4AC-A111-64C4-E96F-5373FCC6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4290338" cy="57626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 &amp; Solution Step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D5513-1501-CCDC-6961-7639A7B2296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4290338" cy="3082097"/>
          </a:xfrm>
        </p:spPr>
        <p:txBody>
          <a:bodyPr>
            <a:normAutofit/>
          </a:bodyPr>
          <a:lstStyle/>
          <a:p>
            <a:r>
              <a:rPr lang="en-US" dirty="0"/>
              <a:t>6. Which districts have the highest ratio of social media shares to article reach?</a:t>
            </a:r>
          </a:p>
          <a:p>
            <a:r>
              <a:rPr lang="en-US" dirty="0"/>
              <a:t>Step 1: Select district in row labels, then select sum of social media shares and sum of article reach in value field.</a:t>
            </a:r>
          </a:p>
          <a:p>
            <a:r>
              <a:rPr lang="en-US" dirty="0"/>
              <a:t>Step 2: Use calculator field ,then type sum of social media share/sum of article reach. After show a new column “ sum of field 3”</a:t>
            </a:r>
          </a:p>
          <a:p>
            <a:r>
              <a:rPr lang="en-US" dirty="0"/>
              <a:t>Step 3: Select sum of field 3 and then use formulas, then select </a:t>
            </a:r>
            <a:r>
              <a:rPr lang="en-US" dirty="0" err="1"/>
              <a:t>persentages</a:t>
            </a:r>
            <a:r>
              <a:rPr lang="en-US" dirty="0"/>
              <a:t> and click “OK” button.</a:t>
            </a:r>
          </a:p>
          <a:p>
            <a:r>
              <a:rPr lang="en-US" dirty="0"/>
              <a:t>Step 4: Select sum of field 3 ,then use Sort and filter, then sort largest to smallest.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C4C55-9E41-8D83-4F96-8842286D8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33315" y="2336873"/>
            <a:ext cx="3063240" cy="5762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Chart/Table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198295-5596-38E6-F662-6190E86EF0D9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5140109" y="3191259"/>
            <a:ext cx="3063240" cy="29135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A21B33-7914-C91F-62DA-3965A2028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8586" y="2336873"/>
            <a:ext cx="3070025" cy="57626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Bar Diagram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9325F2-32F9-11D8-3DEF-6A474C64173F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385768" y="3191259"/>
            <a:ext cx="3070025" cy="291351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C289A16-26EE-4BEC-2F16-2CD833B86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838875"/>
              </p:ext>
            </p:extLst>
          </p:nvPr>
        </p:nvGraphicFramePr>
        <p:xfrm>
          <a:off x="5133315" y="3191259"/>
          <a:ext cx="3070034" cy="2913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5565">
                  <a:extLst>
                    <a:ext uri="{9D8B030D-6E8A-4147-A177-3AD203B41FA5}">
                      <a16:colId xmlns:a16="http://schemas.microsoft.com/office/drawing/2014/main" val="3929441827"/>
                    </a:ext>
                  </a:extLst>
                </a:gridCol>
                <a:gridCol w="1095843">
                  <a:extLst>
                    <a:ext uri="{9D8B030D-6E8A-4147-A177-3AD203B41FA5}">
                      <a16:colId xmlns:a16="http://schemas.microsoft.com/office/drawing/2014/main" val="878934652"/>
                    </a:ext>
                  </a:extLst>
                </a:gridCol>
                <a:gridCol w="836522">
                  <a:extLst>
                    <a:ext uri="{9D8B030D-6E8A-4147-A177-3AD203B41FA5}">
                      <a16:colId xmlns:a16="http://schemas.microsoft.com/office/drawing/2014/main" val="756878883"/>
                    </a:ext>
                  </a:extLst>
                </a:gridCol>
                <a:gridCol w="552104">
                  <a:extLst>
                    <a:ext uri="{9D8B030D-6E8A-4147-A177-3AD203B41FA5}">
                      <a16:colId xmlns:a16="http://schemas.microsoft.com/office/drawing/2014/main" val="2165889377"/>
                    </a:ext>
                  </a:extLst>
                </a:gridCol>
              </a:tblGrid>
              <a:tr h="57981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Social Media Shares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Article Reach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  <a:highlight>
                            <a:srgbClr val="D9E1F2"/>
                          </a:highlight>
                        </a:rPr>
                        <a:t>Sum of Field3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0737824"/>
                  </a:ext>
                </a:extLst>
              </a:tr>
              <a:tr h="3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Patuakhali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40544453"/>
                  </a:ext>
                </a:extLst>
              </a:tr>
              <a:tr h="3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Brahmanbaria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0396651"/>
                  </a:ext>
                </a:extLst>
              </a:tr>
              <a:tr h="3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Habiganj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9.80%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79698511"/>
                  </a:ext>
                </a:extLst>
              </a:tr>
              <a:tr h="3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Sunamganj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9.79%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99966394"/>
                  </a:ext>
                </a:extLst>
              </a:tr>
              <a:tr h="3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Bandarban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9.78%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44122941"/>
                  </a:ext>
                </a:extLst>
              </a:tr>
              <a:tr h="3889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Khagrachari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9.78%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0214468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C9979C9-F574-182E-C95C-E49FD6E58E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130484"/>
              </p:ext>
            </p:extLst>
          </p:nvPr>
        </p:nvGraphicFramePr>
        <p:xfrm>
          <a:off x="8366004" y="3342500"/>
          <a:ext cx="308978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28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430</TotalTime>
  <Words>979</Words>
  <Application>Microsoft Office PowerPoint</Application>
  <PresentationFormat>Widescreen</PresentationFormat>
  <Paragraphs>237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Franklin Gothic Book</vt:lpstr>
      <vt:lpstr>Franklin Gothic Medium</vt:lpstr>
      <vt:lpstr>Symbol</vt:lpstr>
      <vt:lpstr>Times New Roman</vt:lpstr>
      <vt:lpstr>Trebuchet MS</vt:lpstr>
      <vt:lpstr>Vapor Trail</vt:lpstr>
      <vt:lpstr>PowerPoint Presentation</vt:lpstr>
      <vt:lpstr>My identity and Project</vt:lpstr>
      <vt:lpstr>Objective of this project</vt:lpstr>
      <vt:lpstr>Project Analysis</vt:lpstr>
      <vt:lpstr>Project Analysis</vt:lpstr>
      <vt:lpstr>Project Analysis</vt:lpstr>
      <vt:lpstr>Project Analysis</vt:lpstr>
      <vt:lpstr>Project Analysis</vt:lpstr>
      <vt:lpstr>Project Analysis</vt:lpstr>
      <vt:lpstr>Project Analysis</vt:lpstr>
      <vt:lpstr>Business value of this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WIN-10</dc:creator>
  <cp:lastModifiedBy>Asus</cp:lastModifiedBy>
  <cp:revision>4</cp:revision>
  <dcterms:created xsi:type="dcterms:W3CDTF">2024-06-07T12:08:35Z</dcterms:created>
  <dcterms:modified xsi:type="dcterms:W3CDTF">2025-02-23T05:50:32Z</dcterms:modified>
</cp:coreProperties>
</file>