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257" r:id="rId3"/>
    <p:sldId id="258" r:id="rId4"/>
    <p:sldId id="308" r:id="rId5"/>
    <p:sldId id="262" r:id="rId6"/>
    <p:sldId id="309" r:id="rId7"/>
    <p:sldId id="264" r:id="rId8"/>
    <p:sldId id="310" r:id="rId9"/>
    <p:sldId id="282" r:id="rId10"/>
    <p:sldId id="314" r:id="rId11"/>
    <p:sldId id="320" r:id="rId12"/>
    <p:sldId id="317" r:id="rId13"/>
    <p:sldId id="266" r:id="rId14"/>
    <p:sldId id="318" r:id="rId15"/>
    <p:sldId id="319" r:id="rId16"/>
  </p:sldIdLst>
  <p:sldSz cx="9144000" cy="5143500" type="screen16x9"/>
  <p:notesSz cx="6858000" cy="9144000"/>
  <p:embeddedFontLst>
    <p:embeddedFont>
      <p:font typeface="Bebas Neue" panose="020B0606020202050201" pitchFamily="34" charset="0"/>
      <p:regular r:id="rId18"/>
    </p:embeddedFont>
    <p:embeddedFont>
      <p:font typeface="DM Sans" pitchFamily="2" charset="0"/>
      <p:regular r:id="rId19"/>
      <p:bold r:id="rId20"/>
      <p:italic r:id="rId21"/>
      <p:boldItalic r:id="rId22"/>
    </p:embeddedFont>
    <p:embeddedFont>
      <p:font typeface="Exo" panose="020B0604020202020204" charset="0"/>
      <p:regular r:id="rId23"/>
      <p:bold r:id="rId24"/>
      <p:italic r:id="rId25"/>
      <p:boldItalic r:id="rId26"/>
    </p:embeddedFont>
    <p:embeddedFont>
      <p:font typeface="IBM Plex Sans" panose="020B0503050203000203" pitchFamily="34" charset="0"/>
      <p:regular r:id="rId27"/>
      <p:bold r:id="rId28"/>
      <p:italic r:id="rId29"/>
      <p:boldItalic r:id="rId30"/>
    </p:embeddedFont>
    <p:embeddedFont>
      <p:font typeface="Lexen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65835C-A4D1-4B93-A151-0AF78C35EE69}">
  <a:tblStyle styleId="{9665835C-A4D1-4B93-A151-0AF78C35EE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08348f4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08348f4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0f55bde63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0f55bde63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57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0f55bde63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0f55bde63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889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0f55bde63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0f55bde63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4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56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08327c2f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08327c2f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6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0f55bde63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0f55bde63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1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29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0f55bde63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0f55bde63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6657150" y="0"/>
            <a:ext cx="248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390600" y="1298775"/>
            <a:ext cx="3475200" cy="3403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4375" y="-1009600"/>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90600" y="961250"/>
            <a:ext cx="1532100" cy="1500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002175"/>
            <a:ext cx="4678800" cy="258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Font typeface="Lexend"/>
              <a:buNone/>
              <a:defRPr sz="4500"/>
            </a:lvl1pPr>
            <a:lvl2pPr lvl="1"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2pPr>
            <a:lvl3pPr lvl="2"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3pPr>
            <a:lvl4pPr lvl="3"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4pPr>
            <a:lvl5pPr lvl="4"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5pPr>
            <a:lvl6pPr lvl="5"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6pPr>
            <a:lvl7pPr lvl="6"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7pPr>
            <a:lvl8pPr lvl="7"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8pPr>
            <a:lvl9pPr lvl="8"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9pPr>
          </a:lstStyle>
          <a:p>
            <a:endParaRPr/>
          </a:p>
        </p:txBody>
      </p:sp>
      <p:sp>
        <p:nvSpPr>
          <p:cNvPr id="14" name="Google Shape;14;p2"/>
          <p:cNvSpPr txBox="1">
            <a:spLocks noGrp="1"/>
          </p:cNvSpPr>
          <p:nvPr>
            <p:ph type="subTitle" idx="1"/>
          </p:nvPr>
        </p:nvSpPr>
        <p:spPr>
          <a:xfrm>
            <a:off x="713225" y="3656600"/>
            <a:ext cx="4678800" cy="3480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highlight>
                  <a:schemeClr val="dk2"/>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8264100" y="3935975"/>
            <a:ext cx="2692800" cy="2637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69825" y="-732125"/>
            <a:ext cx="1126200" cy="110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a:spLocks noGrp="1"/>
          </p:cNvSpPr>
          <p:nvPr>
            <p:ph type="pic" idx="2"/>
          </p:nvPr>
        </p:nvSpPr>
        <p:spPr>
          <a:xfrm>
            <a:off x="5586250" y="447150"/>
            <a:ext cx="2921700" cy="4069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3"/>
        <p:cNvGrpSpPr/>
        <p:nvPr/>
      </p:nvGrpSpPr>
      <p:grpSpPr>
        <a:xfrm>
          <a:off x="0" y="0"/>
          <a:ext cx="0" cy="0"/>
          <a:chOff x="0" y="0"/>
          <a:chExt cx="0" cy="0"/>
        </a:xfrm>
      </p:grpSpPr>
      <p:sp>
        <p:nvSpPr>
          <p:cNvPr id="244" name="Google Shape;244;p30"/>
          <p:cNvSpPr/>
          <p:nvPr/>
        </p:nvSpPr>
        <p:spPr>
          <a:xfrm>
            <a:off x="-631975" y="-216150"/>
            <a:ext cx="1345200" cy="1317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038700" y="4353150"/>
            <a:ext cx="2197200" cy="2151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8635925" y="4017550"/>
            <a:ext cx="810600" cy="793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79525" y="573450"/>
            <a:ext cx="1043400" cy="1021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8"/>
        <p:cNvGrpSpPr/>
        <p:nvPr/>
      </p:nvGrpSpPr>
      <p:grpSpPr>
        <a:xfrm>
          <a:off x="0" y="0"/>
          <a:ext cx="0" cy="0"/>
          <a:chOff x="0" y="0"/>
          <a:chExt cx="0" cy="0"/>
        </a:xfrm>
      </p:grpSpPr>
      <p:sp>
        <p:nvSpPr>
          <p:cNvPr id="249" name="Google Shape;249;p31"/>
          <p:cNvSpPr/>
          <p:nvPr/>
        </p:nvSpPr>
        <p:spPr>
          <a:xfrm>
            <a:off x="2070725" y="4608575"/>
            <a:ext cx="2197200" cy="2151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3994925" y="4608575"/>
            <a:ext cx="916800" cy="89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8430775" y="-159350"/>
            <a:ext cx="1427400" cy="13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14175" y="2193600"/>
            <a:ext cx="1427400" cy="1397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subTitle" idx="1"/>
          </p:nvPr>
        </p:nvSpPr>
        <p:spPr>
          <a:xfrm>
            <a:off x="720000" y="3234525"/>
            <a:ext cx="3996000" cy="88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720000" y="1659675"/>
            <a:ext cx="3999000" cy="88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720000" y="2839725"/>
            <a:ext cx="3999000" cy="414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5"/>
          <p:cNvSpPr txBox="1">
            <a:spLocks noGrp="1"/>
          </p:cNvSpPr>
          <p:nvPr>
            <p:ph type="subTitle" idx="4"/>
          </p:nvPr>
        </p:nvSpPr>
        <p:spPr>
          <a:xfrm>
            <a:off x="720000" y="1264875"/>
            <a:ext cx="3993900" cy="414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5"/>
          <p:cNvSpPr/>
          <p:nvPr/>
        </p:nvSpPr>
        <p:spPr>
          <a:xfrm>
            <a:off x="0" y="4608575"/>
            <a:ext cx="91440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449875" y="3000275"/>
            <a:ext cx="2020200" cy="1978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935850" y="-1202475"/>
            <a:ext cx="2020200" cy="1978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a:spLocks noGrp="1"/>
          </p:cNvSpPr>
          <p:nvPr>
            <p:ph type="pic" idx="5"/>
          </p:nvPr>
        </p:nvSpPr>
        <p:spPr>
          <a:xfrm>
            <a:off x="5695175" y="1057425"/>
            <a:ext cx="2227800" cy="3127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0" name="Google Shape;90;p13"/>
          <p:cNvSpPr txBox="1">
            <a:spLocks noGrp="1"/>
          </p:cNvSpPr>
          <p:nvPr>
            <p:ph type="subTitle" idx="1"/>
          </p:nvPr>
        </p:nvSpPr>
        <p:spPr>
          <a:xfrm>
            <a:off x="971975" y="2092325"/>
            <a:ext cx="33924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2"/>
          </p:nvPr>
        </p:nvSpPr>
        <p:spPr>
          <a:xfrm>
            <a:off x="5024124" y="2092325"/>
            <a:ext cx="33924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subTitle" idx="3"/>
          </p:nvPr>
        </p:nvSpPr>
        <p:spPr>
          <a:xfrm>
            <a:off x="971975" y="3864700"/>
            <a:ext cx="33924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subTitle" idx="4"/>
          </p:nvPr>
        </p:nvSpPr>
        <p:spPr>
          <a:xfrm>
            <a:off x="5024124" y="3864700"/>
            <a:ext cx="33924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5" hasCustomPrompt="1"/>
          </p:nvPr>
        </p:nvSpPr>
        <p:spPr>
          <a:xfrm>
            <a:off x="971975" y="1192375"/>
            <a:ext cx="667500" cy="5394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6" hasCustomPrompt="1"/>
          </p:nvPr>
        </p:nvSpPr>
        <p:spPr>
          <a:xfrm>
            <a:off x="971975" y="2888575"/>
            <a:ext cx="667500" cy="5394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7" hasCustomPrompt="1"/>
          </p:nvPr>
        </p:nvSpPr>
        <p:spPr>
          <a:xfrm>
            <a:off x="5024125" y="1192375"/>
            <a:ext cx="663600" cy="5394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8" hasCustomPrompt="1"/>
          </p:nvPr>
        </p:nvSpPr>
        <p:spPr>
          <a:xfrm>
            <a:off x="5024125" y="2888575"/>
            <a:ext cx="667500" cy="5394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9"/>
          </p:nvPr>
        </p:nvSpPr>
        <p:spPr>
          <a:xfrm>
            <a:off x="971974" y="1873938"/>
            <a:ext cx="33924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13"/>
          </p:nvPr>
        </p:nvSpPr>
        <p:spPr>
          <a:xfrm>
            <a:off x="5024125" y="1872288"/>
            <a:ext cx="3393600" cy="43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14"/>
          </p:nvPr>
        </p:nvSpPr>
        <p:spPr>
          <a:xfrm>
            <a:off x="971974" y="3604901"/>
            <a:ext cx="33924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subTitle" idx="15"/>
          </p:nvPr>
        </p:nvSpPr>
        <p:spPr>
          <a:xfrm>
            <a:off x="5024126" y="3604901"/>
            <a:ext cx="33924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p:nvPr/>
        </p:nvSpPr>
        <p:spPr>
          <a:xfrm>
            <a:off x="6724500" y="4608575"/>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8430775" y="-296675"/>
            <a:ext cx="1915200" cy="187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8416525" y="634125"/>
            <a:ext cx="996600" cy="976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855200" y="-1577850"/>
            <a:ext cx="2254500" cy="2208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1102200" y="4102950"/>
            <a:ext cx="68154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sz="25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102125" y="2474800"/>
            <a:ext cx="6815400" cy="174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9" name="Google Shape;109;p14"/>
          <p:cNvSpPr/>
          <p:nvPr/>
        </p:nvSpPr>
        <p:spPr>
          <a:xfrm>
            <a:off x="-571075" y="-55750"/>
            <a:ext cx="1284300" cy="525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436950" y="4608575"/>
            <a:ext cx="1952400" cy="191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430773" y="4016100"/>
            <a:ext cx="1030200" cy="1009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a:spLocks noGrp="1"/>
          </p:cNvSpPr>
          <p:nvPr>
            <p:ph type="pic" idx="2"/>
          </p:nvPr>
        </p:nvSpPr>
        <p:spPr>
          <a:xfrm>
            <a:off x="1595950" y="690500"/>
            <a:ext cx="6226800" cy="1690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4">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5" name="Google Shape;115;p15"/>
          <p:cNvSpPr/>
          <p:nvPr/>
        </p:nvSpPr>
        <p:spPr>
          <a:xfrm>
            <a:off x="8430725" y="-45000"/>
            <a:ext cx="1850700" cy="1812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8430725" y="1343700"/>
            <a:ext cx="769200" cy="753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144925" y="4441000"/>
            <a:ext cx="981600" cy="961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68475" y="4608575"/>
            <a:ext cx="1885800" cy="1847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175"/>
        <p:cNvGrpSpPr/>
        <p:nvPr/>
      </p:nvGrpSpPr>
      <p:grpSpPr>
        <a:xfrm>
          <a:off x="0" y="0"/>
          <a:ext cx="0" cy="0"/>
          <a:chOff x="0" y="0"/>
          <a:chExt cx="0" cy="0"/>
        </a:xfrm>
      </p:grpSpPr>
      <p:sp>
        <p:nvSpPr>
          <p:cNvPr id="176" name="Google Shape;176;p24"/>
          <p:cNvSpPr/>
          <p:nvPr/>
        </p:nvSpPr>
        <p:spPr>
          <a:xfrm>
            <a:off x="0" y="4078635"/>
            <a:ext cx="9192300" cy="107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35775" y="3953675"/>
            <a:ext cx="1850700" cy="1812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9" name="Google Shape;179;p24"/>
          <p:cNvSpPr txBox="1">
            <a:spLocks noGrp="1"/>
          </p:cNvSpPr>
          <p:nvPr>
            <p:ph type="subTitle" idx="1"/>
          </p:nvPr>
        </p:nvSpPr>
        <p:spPr>
          <a:xfrm>
            <a:off x="1200675" y="1767750"/>
            <a:ext cx="2919300" cy="196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4"/>
          <p:cNvSpPr txBox="1">
            <a:spLocks noGrp="1"/>
          </p:cNvSpPr>
          <p:nvPr>
            <p:ph type="subTitle" idx="2"/>
          </p:nvPr>
        </p:nvSpPr>
        <p:spPr>
          <a:xfrm>
            <a:off x="4882300" y="1767750"/>
            <a:ext cx="2919300" cy="196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p:nvPr/>
        </p:nvSpPr>
        <p:spPr>
          <a:xfrm>
            <a:off x="8430775" y="662075"/>
            <a:ext cx="1850700" cy="1812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8430725" y="1902925"/>
            <a:ext cx="981600" cy="961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629150" y="4608575"/>
            <a:ext cx="1850700" cy="1812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5"/>
          <p:cNvSpPr txBox="1">
            <a:spLocks noGrp="1"/>
          </p:cNvSpPr>
          <p:nvPr>
            <p:ph type="subTitle" idx="1"/>
          </p:nvPr>
        </p:nvSpPr>
        <p:spPr>
          <a:xfrm>
            <a:off x="709100" y="3320350"/>
            <a:ext cx="24144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5"/>
          <p:cNvSpPr txBox="1">
            <a:spLocks noGrp="1"/>
          </p:cNvSpPr>
          <p:nvPr>
            <p:ph type="subTitle" idx="2"/>
          </p:nvPr>
        </p:nvSpPr>
        <p:spPr>
          <a:xfrm>
            <a:off x="3370275" y="3320348"/>
            <a:ext cx="24141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5"/>
          <p:cNvSpPr txBox="1">
            <a:spLocks noGrp="1"/>
          </p:cNvSpPr>
          <p:nvPr>
            <p:ph type="subTitle" idx="3"/>
          </p:nvPr>
        </p:nvSpPr>
        <p:spPr>
          <a:xfrm>
            <a:off x="6031150" y="3320348"/>
            <a:ext cx="24141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9" name="Google Shape;189;p25"/>
          <p:cNvSpPr txBox="1">
            <a:spLocks noGrp="1"/>
          </p:cNvSpPr>
          <p:nvPr>
            <p:ph type="subTitle" idx="4"/>
          </p:nvPr>
        </p:nvSpPr>
        <p:spPr>
          <a:xfrm>
            <a:off x="709100" y="3009800"/>
            <a:ext cx="24141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0" name="Google Shape;190;p25"/>
          <p:cNvSpPr txBox="1">
            <a:spLocks noGrp="1"/>
          </p:cNvSpPr>
          <p:nvPr>
            <p:ph type="subTitle" idx="5"/>
          </p:nvPr>
        </p:nvSpPr>
        <p:spPr>
          <a:xfrm>
            <a:off x="3370125" y="3009800"/>
            <a:ext cx="24141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1" name="Google Shape;191;p25"/>
          <p:cNvSpPr txBox="1">
            <a:spLocks noGrp="1"/>
          </p:cNvSpPr>
          <p:nvPr>
            <p:ph type="subTitle" idx="6"/>
          </p:nvPr>
        </p:nvSpPr>
        <p:spPr>
          <a:xfrm>
            <a:off x="6031150" y="3009800"/>
            <a:ext cx="24141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 name="Google Shape;192;p25"/>
          <p:cNvSpPr/>
          <p:nvPr/>
        </p:nvSpPr>
        <p:spPr>
          <a:xfrm>
            <a:off x="-572575" y="627300"/>
            <a:ext cx="1285800" cy="1259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2788150" y="4608575"/>
            <a:ext cx="908100" cy="889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94"/>
        <p:cNvGrpSpPr/>
        <p:nvPr/>
      </p:nvGrpSpPr>
      <p:grpSpPr>
        <a:xfrm>
          <a:off x="0" y="0"/>
          <a:ext cx="0" cy="0"/>
          <a:chOff x="0" y="0"/>
          <a:chExt cx="0" cy="0"/>
        </a:xfrm>
      </p:grpSpPr>
      <p:sp>
        <p:nvSpPr>
          <p:cNvPr id="195" name="Google Shape;195;p26"/>
          <p:cNvSpPr txBox="1">
            <a:spLocks noGrp="1"/>
          </p:cNvSpPr>
          <p:nvPr>
            <p:ph type="subTitle" idx="1"/>
          </p:nvPr>
        </p:nvSpPr>
        <p:spPr>
          <a:xfrm>
            <a:off x="937700" y="1567750"/>
            <a:ext cx="34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6"/>
          <p:cNvSpPr txBox="1">
            <a:spLocks noGrp="1"/>
          </p:cNvSpPr>
          <p:nvPr>
            <p:ph type="subTitle" idx="2"/>
          </p:nvPr>
        </p:nvSpPr>
        <p:spPr>
          <a:xfrm>
            <a:off x="937700" y="2648800"/>
            <a:ext cx="3420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6"/>
          <p:cNvSpPr txBox="1">
            <a:spLocks noGrp="1"/>
          </p:cNvSpPr>
          <p:nvPr>
            <p:ph type="subTitle" idx="3"/>
          </p:nvPr>
        </p:nvSpPr>
        <p:spPr>
          <a:xfrm>
            <a:off x="937700" y="3729850"/>
            <a:ext cx="342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6"/>
          <p:cNvSpPr txBox="1">
            <a:spLocks noGrp="1"/>
          </p:cNvSpPr>
          <p:nvPr>
            <p:ph type="subTitle" idx="4"/>
          </p:nvPr>
        </p:nvSpPr>
        <p:spPr>
          <a:xfrm>
            <a:off x="937700" y="1257200"/>
            <a:ext cx="3420000" cy="394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0" name="Google Shape;200;p26"/>
          <p:cNvSpPr txBox="1">
            <a:spLocks noGrp="1"/>
          </p:cNvSpPr>
          <p:nvPr>
            <p:ph type="subTitle" idx="5"/>
          </p:nvPr>
        </p:nvSpPr>
        <p:spPr>
          <a:xfrm>
            <a:off x="937700" y="2338250"/>
            <a:ext cx="3420000" cy="394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1" name="Google Shape;201;p26"/>
          <p:cNvSpPr txBox="1">
            <a:spLocks noGrp="1"/>
          </p:cNvSpPr>
          <p:nvPr>
            <p:ph type="subTitle" idx="6"/>
          </p:nvPr>
        </p:nvSpPr>
        <p:spPr>
          <a:xfrm>
            <a:off x="937700" y="3419300"/>
            <a:ext cx="3420000" cy="394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26"/>
          <p:cNvSpPr>
            <a:spLocks noGrp="1"/>
          </p:cNvSpPr>
          <p:nvPr>
            <p:ph type="pic" idx="7"/>
          </p:nvPr>
        </p:nvSpPr>
        <p:spPr>
          <a:xfrm>
            <a:off x="5354225" y="1041700"/>
            <a:ext cx="2700000" cy="3790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rtl="0">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rtl="0">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rtl="0">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rtl="0">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rtl="0">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rtl="0">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rtl="0">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rtl="0">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1pPr>
            <a:lvl2pPr marL="914400" lvl="1"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2pPr>
            <a:lvl3pPr marL="1371600" lvl="2"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3pPr>
            <a:lvl4pPr marL="1828800" lvl="3"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4pPr>
            <a:lvl5pPr marL="2286000" lvl="4"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5pPr>
            <a:lvl6pPr marL="2743200" lvl="5"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6pPr>
            <a:lvl7pPr marL="3200400" lvl="6"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7pPr>
            <a:lvl8pPr marL="3657600" lvl="7"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8pPr>
            <a:lvl9pPr marL="4114800" lvl="8"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1" r:id="rId6"/>
    <p:sldLayoutId id="2147483670" r:id="rId7"/>
    <p:sldLayoutId id="2147483671" r:id="rId8"/>
    <p:sldLayoutId id="2147483672"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E2DF">
            <a:alpha val="16069"/>
          </a:srgbClr>
        </a:solidFill>
        <a:effectLst/>
      </p:bgPr>
    </p:bg>
    <p:spTree>
      <p:nvGrpSpPr>
        <p:cNvPr id="1" name="Shape 266"/>
        <p:cNvGrpSpPr/>
        <p:nvPr/>
      </p:nvGrpSpPr>
      <p:grpSpPr>
        <a:xfrm>
          <a:off x="0" y="0"/>
          <a:ext cx="0" cy="0"/>
          <a:chOff x="0" y="0"/>
          <a:chExt cx="0" cy="0"/>
        </a:xfrm>
      </p:grpSpPr>
      <p:sp>
        <p:nvSpPr>
          <p:cNvPr id="267" name="Google Shape;267;p37"/>
          <p:cNvSpPr txBox="1">
            <a:spLocks noGrp="1"/>
          </p:cNvSpPr>
          <p:nvPr>
            <p:ph type="ctrTitle"/>
          </p:nvPr>
        </p:nvSpPr>
        <p:spPr>
          <a:xfrm>
            <a:off x="552090" y="155275"/>
            <a:ext cx="6061361" cy="22370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  Classification Using Deep Learning Techniques</a:t>
            </a:r>
            <a:endParaRPr dirty="0"/>
          </a:p>
        </p:txBody>
      </p:sp>
      <p:graphicFrame>
        <p:nvGraphicFramePr>
          <p:cNvPr id="4" name="Table 4">
            <a:extLst>
              <a:ext uri="{FF2B5EF4-FFF2-40B4-BE49-F238E27FC236}">
                <a16:creationId xmlns:a16="http://schemas.microsoft.com/office/drawing/2014/main" id="{A2F96636-1F25-4AE9-B130-BF1ED345EA1F}"/>
              </a:ext>
            </a:extLst>
          </p:cNvPr>
          <p:cNvGraphicFramePr>
            <a:graphicFrameLocks noGrp="1"/>
          </p:cNvGraphicFramePr>
          <p:nvPr>
            <p:extLst>
              <p:ext uri="{D42A27DB-BD31-4B8C-83A1-F6EECF244321}">
                <p14:modId xmlns:p14="http://schemas.microsoft.com/office/powerpoint/2010/main" val="3340023296"/>
              </p:ext>
            </p:extLst>
          </p:nvPr>
        </p:nvGraphicFramePr>
        <p:xfrm>
          <a:off x="189447" y="3624482"/>
          <a:ext cx="6096000" cy="1236152"/>
        </p:xfrm>
        <a:graphic>
          <a:graphicData uri="http://schemas.openxmlformats.org/drawingml/2006/table">
            <a:tbl>
              <a:tblPr firstRow="1" bandRow="1">
                <a:tableStyleId>{9665835C-A4D1-4B93-A151-0AF78C35EE69}</a:tableStyleId>
              </a:tblPr>
              <a:tblGrid>
                <a:gridCol w="3050741">
                  <a:extLst>
                    <a:ext uri="{9D8B030D-6E8A-4147-A177-3AD203B41FA5}">
                      <a16:colId xmlns:a16="http://schemas.microsoft.com/office/drawing/2014/main" val="3849295037"/>
                    </a:ext>
                  </a:extLst>
                </a:gridCol>
                <a:gridCol w="3045259">
                  <a:extLst>
                    <a:ext uri="{9D8B030D-6E8A-4147-A177-3AD203B41FA5}">
                      <a16:colId xmlns:a16="http://schemas.microsoft.com/office/drawing/2014/main" val="2319303894"/>
                    </a:ext>
                  </a:extLst>
                </a:gridCol>
              </a:tblGrid>
              <a:tr h="309038">
                <a:tc>
                  <a:txBody>
                    <a:bodyPr/>
                    <a:lstStyle/>
                    <a:p>
                      <a:r>
                        <a:rPr lang="en-IN" dirty="0"/>
                        <a:t>Group Members Name :</a:t>
                      </a:r>
                    </a:p>
                  </a:txBody>
                  <a:tcPr/>
                </a:tc>
                <a:tc>
                  <a:txBody>
                    <a:bodyPr/>
                    <a:lstStyle/>
                    <a:p>
                      <a:r>
                        <a:rPr lang="en-IN" dirty="0"/>
                        <a:t>Roll Number :</a:t>
                      </a:r>
                    </a:p>
                  </a:txBody>
                  <a:tcPr/>
                </a:tc>
                <a:extLst>
                  <a:ext uri="{0D108BD9-81ED-4DB2-BD59-A6C34878D82A}">
                    <a16:rowId xmlns:a16="http://schemas.microsoft.com/office/drawing/2014/main" val="1209619981"/>
                  </a:ext>
                </a:extLst>
              </a:tr>
              <a:tr h="309038">
                <a:tc>
                  <a:txBody>
                    <a:bodyPr/>
                    <a:lstStyle/>
                    <a:p>
                      <a:r>
                        <a:rPr lang="en-IN" dirty="0"/>
                        <a:t>Ahmar Hasan Arish</a:t>
                      </a:r>
                    </a:p>
                  </a:txBody>
                  <a:tcPr/>
                </a:tc>
                <a:tc>
                  <a:txBody>
                    <a:bodyPr/>
                    <a:lstStyle/>
                    <a:p>
                      <a:r>
                        <a:rPr lang="en-IN" dirty="0"/>
                        <a:t>2006110</a:t>
                      </a:r>
                    </a:p>
                  </a:txBody>
                  <a:tcPr/>
                </a:tc>
                <a:extLst>
                  <a:ext uri="{0D108BD9-81ED-4DB2-BD59-A6C34878D82A}">
                    <a16:rowId xmlns:a16="http://schemas.microsoft.com/office/drawing/2014/main" val="984360733"/>
                  </a:ext>
                </a:extLst>
              </a:tr>
              <a:tr h="309038">
                <a:tc>
                  <a:txBody>
                    <a:bodyPr/>
                    <a:lstStyle/>
                    <a:p>
                      <a:r>
                        <a:rPr lang="en-IN" dirty="0"/>
                        <a:t>Ankit Kumar</a:t>
                      </a:r>
                    </a:p>
                  </a:txBody>
                  <a:tcPr/>
                </a:tc>
                <a:tc>
                  <a:txBody>
                    <a:bodyPr/>
                    <a:lstStyle/>
                    <a:p>
                      <a:r>
                        <a:rPr lang="en-IN" dirty="0"/>
                        <a:t>2006115</a:t>
                      </a:r>
                    </a:p>
                  </a:txBody>
                  <a:tcPr/>
                </a:tc>
                <a:extLst>
                  <a:ext uri="{0D108BD9-81ED-4DB2-BD59-A6C34878D82A}">
                    <a16:rowId xmlns:a16="http://schemas.microsoft.com/office/drawing/2014/main" val="2807674086"/>
                  </a:ext>
                </a:extLst>
              </a:tr>
              <a:tr h="309038">
                <a:tc>
                  <a:txBody>
                    <a:bodyPr/>
                    <a:lstStyle/>
                    <a:p>
                      <a:r>
                        <a:rPr lang="en-IN" dirty="0"/>
                        <a:t>Vishal Anand</a:t>
                      </a:r>
                    </a:p>
                  </a:txBody>
                  <a:tcPr/>
                </a:tc>
                <a:tc>
                  <a:txBody>
                    <a:bodyPr/>
                    <a:lstStyle/>
                    <a:p>
                      <a:r>
                        <a:rPr lang="en-IN" dirty="0"/>
                        <a:t>2006181</a:t>
                      </a:r>
                    </a:p>
                  </a:txBody>
                  <a:tcPr/>
                </a:tc>
                <a:extLst>
                  <a:ext uri="{0D108BD9-81ED-4DB2-BD59-A6C34878D82A}">
                    <a16:rowId xmlns:a16="http://schemas.microsoft.com/office/drawing/2014/main" val="2379068836"/>
                  </a:ext>
                </a:extLst>
              </a:tr>
            </a:tbl>
          </a:graphicData>
        </a:graphic>
      </p:graphicFrame>
      <p:sp>
        <p:nvSpPr>
          <p:cNvPr id="6" name="TextBox 5">
            <a:extLst>
              <a:ext uri="{FF2B5EF4-FFF2-40B4-BE49-F238E27FC236}">
                <a16:creationId xmlns:a16="http://schemas.microsoft.com/office/drawing/2014/main" id="{EE2B5B65-3169-45E5-B063-AD914C8649AE}"/>
              </a:ext>
            </a:extLst>
          </p:cNvPr>
          <p:cNvSpPr txBox="1"/>
          <p:nvPr/>
        </p:nvSpPr>
        <p:spPr>
          <a:xfrm>
            <a:off x="754911" y="2571750"/>
            <a:ext cx="4710223" cy="400110"/>
          </a:xfrm>
          <a:prstGeom prst="rect">
            <a:avLst/>
          </a:prstGeom>
          <a:noFill/>
        </p:spPr>
        <p:txBody>
          <a:bodyPr wrap="square" rtlCol="0">
            <a:spAutoFit/>
          </a:bodyPr>
          <a:lstStyle/>
          <a:p>
            <a:r>
              <a:rPr lang="en-IN" sz="2000" dirty="0">
                <a:solidFill>
                  <a:schemeClr val="bg2">
                    <a:lumMod val="50000"/>
                  </a:schemeClr>
                </a:solidFill>
              </a:rPr>
              <a:t>Project Guide : Dr Krishan Kumar Sethi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3"/>
          <p:cNvSpPr txBox="1">
            <a:spLocks noGrp="1"/>
          </p:cNvSpPr>
          <p:nvPr>
            <p:ph type="title"/>
          </p:nvPr>
        </p:nvSpPr>
        <p:spPr>
          <a:xfrm>
            <a:off x="511206" y="12604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Xception Model Summary</a:t>
            </a:r>
            <a:endParaRPr dirty="0"/>
          </a:p>
        </p:txBody>
      </p:sp>
      <p:pic>
        <p:nvPicPr>
          <p:cNvPr id="4" name="Picture 3">
            <a:extLst>
              <a:ext uri="{FF2B5EF4-FFF2-40B4-BE49-F238E27FC236}">
                <a16:creationId xmlns:a16="http://schemas.microsoft.com/office/drawing/2014/main" id="{7F639535-6EDC-4F31-9035-E8087CEE09CC}"/>
              </a:ext>
            </a:extLst>
          </p:cNvPr>
          <p:cNvPicPr>
            <a:picLocks noChangeAspect="1"/>
          </p:cNvPicPr>
          <p:nvPr/>
        </p:nvPicPr>
        <p:blipFill>
          <a:blip r:embed="rId3"/>
          <a:stretch>
            <a:fillRect/>
          </a:stretch>
        </p:blipFill>
        <p:spPr>
          <a:xfrm>
            <a:off x="1556916" y="1566722"/>
            <a:ext cx="6302570" cy="2537192"/>
          </a:xfrm>
          <a:prstGeom prst="rect">
            <a:avLst/>
          </a:prstGeom>
        </p:spPr>
      </p:pic>
    </p:spTree>
    <p:extLst>
      <p:ext uri="{BB962C8B-B14F-4D97-AF65-F5344CB8AC3E}">
        <p14:creationId xmlns:p14="http://schemas.microsoft.com/office/powerpoint/2010/main" val="27508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 Matrices</a:t>
            </a:r>
            <a:endParaRPr dirty="0"/>
          </a:p>
        </p:txBody>
      </p:sp>
      <p:pic>
        <p:nvPicPr>
          <p:cNvPr id="6" name="Picture 5">
            <a:extLst>
              <a:ext uri="{FF2B5EF4-FFF2-40B4-BE49-F238E27FC236}">
                <a16:creationId xmlns:a16="http://schemas.microsoft.com/office/drawing/2014/main" id="{11E30395-8177-49CA-8F40-F48EE24C08A1}"/>
              </a:ext>
            </a:extLst>
          </p:cNvPr>
          <p:cNvPicPr>
            <a:picLocks noChangeAspect="1"/>
          </p:cNvPicPr>
          <p:nvPr/>
        </p:nvPicPr>
        <p:blipFill>
          <a:blip r:embed="rId3"/>
          <a:stretch>
            <a:fillRect/>
          </a:stretch>
        </p:blipFill>
        <p:spPr>
          <a:xfrm>
            <a:off x="713225" y="1549253"/>
            <a:ext cx="3858750" cy="2852626"/>
          </a:xfrm>
          <a:prstGeom prst="rect">
            <a:avLst/>
          </a:prstGeom>
        </p:spPr>
      </p:pic>
      <p:pic>
        <p:nvPicPr>
          <p:cNvPr id="8" name="Picture 7">
            <a:extLst>
              <a:ext uri="{FF2B5EF4-FFF2-40B4-BE49-F238E27FC236}">
                <a16:creationId xmlns:a16="http://schemas.microsoft.com/office/drawing/2014/main" id="{15E52F5B-F5E6-4BE1-94F5-DA5A7E475DA6}"/>
              </a:ext>
            </a:extLst>
          </p:cNvPr>
          <p:cNvPicPr>
            <a:picLocks noChangeAspect="1"/>
          </p:cNvPicPr>
          <p:nvPr/>
        </p:nvPicPr>
        <p:blipFill>
          <a:blip r:embed="rId4"/>
          <a:stretch>
            <a:fillRect/>
          </a:stretch>
        </p:blipFill>
        <p:spPr>
          <a:xfrm>
            <a:off x="5143729" y="1850065"/>
            <a:ext cx="3415479" cy="2344204"/>
          </a:xfrm>
          <a:prstGeom prst="rect">
            <a:avLst/>
          </a:prstGeom>
        </p:spPr>
      </p:pic>
    </p:spTree>
    <p:extLst>
      <p:ext uri="{BB962C8B-B14F-4D97-AF65-F5344CB8AC3E}">
        <p14:creationId xmlns:p14="http://schemas.microsoft.com/office/powerpoint/2010/main" val="45712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And Discussion:</a:t>
            </a:r>
            <a:endParaRPr dirty="0"/>
          </a:p>
        </p:txBody>
      </p:sp>
      <p:graphicFrame>
        <p:nvGraphicFramePr>
          <p:cNvPr id="2" name="Table 2">
            <a:extLst>
              <a:ext uri="{FF2B5EF4-FFF2-40B4-BE49-F238E27FC236}">
                <a16:creationId xmlns:a16="http://schemas.microsoft.com/office/drawing/2014/main" id="{1A114342-DA6C-4567-89CF-BDDD76C3DDEA}"/>
              </a:ext>
            </a:extLst>
          </p:cNvPr>
          <p:cNvGraphicFramePr>
            <a:graphicFrameLocks noGrp="1"/>
          </p:cNvGraphicFramePr>
          <p:nvPr>
            <p:extLst>
              <p:ext uri="{D42A27DB-BD31-4B8C-83A1-F6EECF244321}">
                <p14:modId xmlns:p14="http://schemas.microsoft.com/office/powerpoint/2010/main" val="3166189866"/>
              </p:ext>
            </p:extLst>
          </p:nvPr>
        </p:nvGraphicFramePr>
        <p:xfrm>
          <a:off x="531626" y="1265274"/>
          <a:ext cx="7888465" cy="1894722"/>
        </p:xfrm>
        <a:graphic>
          <a:graphicData uri="http://schemas.openxmlformats.org/drawingml/2006/table">
            <a:tbl>
              <a:tblPr firstRow="1" bandRow="1">
                <a:tableStyleId>{3C2FFA5D-87B4-456A-9821-1D502468CF0F}</a:tableStyleId>
              </a:tblPr>
              <a:tblGrid>
                <a:gridCol w="1577693">
                  <a:extLst>
                    <a:ext uri="{9D8B030D-6E8A-4147-A177-3AD203B41FA5}">
                      <a16:colId xmlns:a16="http://schemas.microsoft.com/office/drawing/2014/main" val="3136620934"/>
                    </a:ext>
                  </a:extLst>
                </a:gridCol>
                <a:gridCol w="1577693">
                  <a:extLst>
                    <a:ext uri="{9D8B030D-6E8A-4147-A177-3AD203B41FA5}">
                      <a16:colId xmlns:a16="http://schemas.microsoft.com/office/drawing/2014/main" val="2058014454"/>
                    </a:ext>
                  </a:extLst>
                </a:gridCol>
                <a:gridCol w="1577693">
                  <a:extLst>
                    <a:ext uri="{9D8B030D-6E8A-4147-A177-3AD203B41FA5}">
                      <a16:colId xmlns:a16="http://schemas.microsoft.com/office/drawing/2014/main" val="2775405720"/>
                    </a:ext>
                  </a:extLst>
                </a:gridCol>
                <a:gridCol w="1577693">
                  <a:extLst>
                    <a:ext uri="{9D8B030D-6E8A-4147-A177-3AD203B41FA5}">
                      <a16:colId xmlns:a16="http://schemas.microsoft.com/office/drawing/2014/main" val="3184629657"/>
                    </a:ext>
                  </a:extLst>
                </a:gridCol>
                <a:gridCol w="1577693">
                  <a:extLst>
                    <a:ext uri="{9D8B030D-6E8A-4147-A177-3AD203B41FA5}">
                      <a16:colId xmlns:a16="http://schemas.microsoft.com/office/drawing/2014/main" val="2512922399"/>
                    </a:ext>
                  </a:extLst>
                </a:gridCol>
              </a:tblGrid>
              <a:tr h="631574">
                <a:tc>
                  <a:txBody>
                    <a:bodyPr/>
                    <a:lstStyle/>
                    <a:p>
                      <a:r>
                        <a:rPr lang="en-IN" b="1" dirty="0">
                          <a:solidFill>
                            <a:schemeClr val="accent6"/>
                          </a:solidFill>
                        </a:rPr>
                        <a:t>Models</a:t>
                      </a:r>
                      <a:endParaRPr lang="en-IN" b="1" dirty="0">
                        <a:solidFill>
                          <a:schemeClr val="accent6"/>
                        </a:solidFill>
                        <a:latin typeface="Exo" panose="020B0604020202020204" charset="0"/>
                      </a:endParaRPr>
                    </a:p>
                  </a:txBody>
                  <a:tcPr/>
                </a:tc>
                <a:tc>
                  <a:txBody>
                    <a:bodyPr/>
                    <a:lstStyle/>
                    <a:p>
                      <a:r>
                        <a:rPr lang="en-IN" b="1" dirty="0">
                          <a:solidFill>
                            <a:schemeClr val="accent6"/>
                          </a:solidFill>
                        </a:rPr>
                        <a:t>Accuracy (%)</a:t>
                      </a:r>
                      <a:endParaRPr lang="en-IN" b="1" dirty="0">
                        <a:solidFill>
                          <a:schemeClr val="accent6"/>
                        </a:solidFill>
                        <a:latin typeface="Exo" panose="020B0604020202020204" charset="0"/>
                      </a:endParaRPr>
                    </a:p>
                  </a:txBody>
                  <a:tcPr/>
                </a:tc>
                <a:tc>
                  <a:txBody>
                    <a:bodyPr/>
                    <a:lstStyle/>
                    <a:p>
                      <a:r>
                        <a:rPr lang="en-IN" b="1" dirty="0">
                          <a:solidFill>
                            <a:schemeClr val="accent6"/>
                          </a:solidFill>
                        </a:rPr>
                        <a:t>F1</a:t>
                      </a:r>
                      <a:r>
                        <a:rPr lang="en-IN" dirty="0">
                          <a:solidFill>
                            <a:schemeClr val="accent6"/>
                          </a:solidFill>
                        </a:rPr>
                        <a:t> </a:t>
                      </a:r>
                      <a:r>
                        <a:rPr lang="en-IN" b="1" dirty="0">
                          <a:solidFill>
                            <a:schemeClr val="accent6"/>
                          </a:solidFill>
                        </a:rPr>
                        <a:t>Score (%)</a:t>
                      </a:r>
                      <a:endParaRPr lang="en-IN" b="1" dirty="0">
                        <a:solidFill>
                          <a:schemeClr val="accent6"/>
                        </a:solidFill>
                        <a:latin typeface="Exo" panose="020B0604020202020204" charset="0"/>
                      </a:endParaRPr>
                    </a:p>
                  </a:txBody>
                  <a:tcPr/>
                </a:tc>
                <a:tc>
                  <a:txBody>
                    <a:bodyPr/>
                    <a:lstStyle/>
                    <a:p>
                      <a:r>
                        <a:rPr lang="en-IN" b="1" dirty="0">
                          <a:solidFill>
                            <a:schemeClr val="accent6"/>
                          </a:solidFill>
                        </a:rPr>
                        <a:t>Precision (%)</a:t>
                      </a:r>
                      <a:endParaRPr lang="en-IN" b="1" dirty="0">
                        <a:solidFill>
                          <a:schemeClr val="accent6"/>
                        </a:solidFill>
                        <a:latin typeface="Exo" panose="020B0604020202020204" charset="0"/>
                      </a:endParaRPr>
                    </a:p>
                  </a:txBody>
                  <a:tcPr/>
                </a:tc>
                <a:tc>
                  <a:txBody>
                    <a:bodyPr/>
                    <a:lstStyle/>
                    <a:p>
                      <a:r>
                        <a:rPr lang="en-IN" b="1" dirty="0">
                          <a:solidFill>
                            <a:schemeClr val="accent6"/>
                          </a:solidFill>
                        </a:rPr>
                        <a:t>Recall (%)</a:t>
                      </a:r>
                      <a:endParaRPr lang="en-IN" b="1" dirty="0">
                        <a:solidFill>
                          <a:schemeClr val="accent6"/>
                        </a:solidFill>
                        <a:latin typeface="Exo" panose="020B0604020202020204" charset="0"/>
                      </a:endParaRPr>
                    </a:p>
                  </a:txBody>
                  <a:tcPr/>
                </a:tc>
                <a:extLst>
                  <a:ext uri="{0D108BD9-81ED-4DB2-BD59-A6C34878D82A}">
                    <a16:rowId xmlns:a16="http://schemas.microsoft.com/office/drawing/2014/main" val="2493852070"/>
                  </a:ext>
                </a:extLst>
              </a:tr>
              <a:tr h="631574">
                <a:tc>
                  <a:txBody>
                    <a:bodyPr/>
                    <a:lstStyle/>
                    <a:p>
                      <a:r>
                        <a:rPr lang="en-IN" b="1" dirty="0"/>
                        <a:t>CNN</a:t>
                      </a:r>
                    </a:p>
                  </a:txBody>
                  <a:tcPr/>
                </a:tc>
                <a:tc>
                  <a:txBody>
                    <a:bodyPr/>
                    <a:lstStyle/>
                    <a:p>
                      <a:r>
                        <a:rPr lang="en-IN" dirty="0"/>
                        <a:t>87.3</a:t>
                      </a:r>
                    </a:p>
                  </a:txBody>
                  <a:tcPr/>
                </a:tc>
                <a:tc>
                  <a:txBody>
                    <a:bodyPr/>
                    <a:lstStyle/>
                    <a:p>
                      <a:r>
                        <a:rPr lang="en-IN" dirty="0"/>
                        <a:t>91.7</a:t>
                      </a:r>
                    </a:p>
                  </a:txBody>
                  <a:tcPr/>
                </a:tc>
                <a:tc>
                  <a:txBody>
                    <a:bodyPr/>
                    <a:lstStyle/>
                    <a:p>
                      <a:r>
                        <a:rPr lang="en-IN" dirty="0"/>
                        <a:t>91.8</a:t>
                      </a:r>
                    </a:p>
                  </a:txBody>
                  <a:tcPr/>
                </a:tc>
                <a:tc>
                  <a:txBody>
                    <a:bodyPr/>
                    <a:lstStyle/>
                    <a:p>
                      <a:r>
                        <a:rPr lang="en-IN" dirty="0"/>
                        <a:t>91.5</a:t>
                      </a:r>
                    </a:p>
                  </a:txBody>
                  <a:tcPr/>
                </a:tc>
                <a:extLst>
                  <a:ext uri="{0D108BD9-81ED-4DB2-BD59-A6C34878D82A}">
                    <a16:rowId xmlns:a16="http://schemas.microsoft.com/office/drawing/2014/main" val="2400050174"/>
                  </a:ext>
                </a:extLst>
              </a:tr>
              <a:tr h="631574">
                <a:tc>
                  <a:txBody>
                    <a:bodyPr/>
                    <a:lstStyle/>
                    <a:p>
                      <a:r>
                        <a:rPr lang="en-IN" b="1" dirty="0" err="1"/>
                        <a:t>Xception</a:t>
                      </a:r>
                      <a:endParaRPr lang="en-IN" b="1" dirty="0"/>
                    </a:p>
                  </a:txBody>
                  <a:tcPr/>
                </a:tc>
                <a:tc>
                  <a:txBody>
                    <a:bodyPr/>
                    <a:lstStyle/>
                    <a:p>
                      <a:endParaRPr lang="en-IN" dirty="0"/>
                    </a:p>
                  </a:txBody>
                  <a:tcPr/>
                </a:tc>
                <a:tc>
                  <a:txBody>
                    <a:bodyPr/>
                    <a:lstStyle/>
                    <a:p>
                      <a:r>
                        <a:rPr lang="en-IN">
                          <a:latin typeface="+mj-lt"/>
                        </a:rPr>
                        <a:t>80.1</a:t>
                      </a:r>
                      <a:endParaRPr lang="en-IN" dirty="0">
                        <a:latin typeface="+mj-lt"/>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75528013"/>
                  </a:ext>
                </a:extLst>
              </a:tr>
            </a:tbl>
          </a:graphicData>
        </a:graphic>
      </p:graphicFrame>
    </p:spTree>
    <p:extLst>
      <p:ext uri="{BB962C8B-B14F-4D97-AF65-F5344CB8AC3E}">
        <p14:creationId xmlns:p14="http://schemas.microsoft.com/office/powerpoint/2010/main" val="149151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380" name="Google Shape;380;p47"/>
          <p:cNvSpPr txBox="1">
            <a:spLocks noGrp="1"/>
          </p:cNvSpPr>
          <p:nvPr>
            <p:ph type="subTitle" idx="1"/>
          </p:nvPr>
        </p:nvSpPr>
        <p:spPr>
          <a:xfrm>
            <a:off x="937699" y="1567749"/>
            <a:ext cx="7637890" cy="3412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386" name="Google Shape;386;p47"/>
          <p:cNvSpPr/>
          <p:nvPr/>
        </p:nvSpPr>
        <p:spPr>
          <a:xfrm>
            <a:off x="6820200" y="552000"/>
            <a:ext cx="1603800" cy="157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p:nvPr/>
        </p:nvSpPr>
        <p:spPr>
          <a:xfrm>
            <a:off x="7758600" y="1292125"/>
            <a:ext cx="1385400" cy="1356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47"/>
          <p:cNvSpPr txBox="1">
            <a:spLocks noGrp="1"/>
          </p:cNvSpPr>
          <p:nvPr>
            <p:ph type="title"/>
          </p:nvPr>
        </p:nvSpPr>
        <p:spPr>
          <a:xfrm>
            <a:off x="401023" y="41274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Refrences</a:t>
            </a:r>
            <a:endParaRPr dirty="0"/>
          </a:p>
        </p:txBody>
      </p:sp>
      <p:sp>
        <p:nvSpPr>
          <p:cNvPr id="380" name="Google Shape;380;p47"/>
          <p:cNvSpPr txBox="1">
            <a:spLocks noGrp="1"/>
          </p:cNvSpPr>
          <p:nvPr>
            <p:ph type="subTitle" idx="1"/>
          </p:nvPr>
        </p:nvSpPr>
        <p:spPr>
          <a:xfrm>
            <a:off x="980911" y="1418893"/>
            <a:ext cx="6308489" cy="3461451"/>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endParaRPr lang="en-IN" dirty="0"/>
          </a:p>
          <a:p>
            <a:pPr marL="342900" indent="-342900">
              <a:buFont typeface="+mj-lt"/>
              <a:buAutoNum type="arabicPeriod"/>
            </a:pPr>
            <a:r>
              <a:rPr lang="en-US" i="0" dirty="0">
                <a:solidFill>
                  <a:srgbClr val="333333"/>
                </a:solidFill>
                <a:effectLst/>
                <a:latin typeface="+mj-lt"/>
              </a:rPr>
              <a:t>A. </a:t>
            </a:r>
            <a:r>
              <a:rPr lang="en-US" i="0" dirty="0" err="1">
                <a:solidFill>
                  <a:srgbClr val="333333"/>
                </a:solidFill>
                <a:effectLst/>
                <a:latin typeface="+mj-lt"/>
              </a:rPr>
              <a:t>Garain</a:t>
            </a:r>
            <a:r>
              <a:rPr lang="en-US" i="0" dirty="0">
                <a:solidFill>
                  <a:srgbClr val="333333"/>
                </a:solidFill>
                <a:effectLst/>
                <a:latin typeface="+mj-lt"/>
              </a:rPr>
              <a:t>, B. Ray, P. K. Singh, A. Ahmadian, N. </a:t>
            </a:r>
            <a:r>
              <a:rPr lang="en-US" i="0" dirty="0" err="1">
                <a:solidFill>
                  <a:srgbClr val="333333"/>
                </a:solidFill>
                <a:effectLst/>
                <a:latin typeface="+mj-lt"/>
              </a:rPr>
              <a:t>Senu</a:t>
            </a:r>
            <a:r>
              <a:rPr lang="en-US" i="0" dirty="0">
                <a:solidFill>
                  <a:srgbClr val="333333"/>
                </a:solidFill>
                <a:effectLst/>
                <a:latin typeface="+mj-lt"/>
              </a:rPr>
              <a:t> and R. Sarkar, "</a:t>
            </a:r>
            <a:r>
              <a:rPr lang="en-US" i="0" dirty="0" err="1">
                <a:solidFill>
                  <a:srgbClr val="333333"/>
                </a:solidFill>
                <a:effectLst/>
                <a:latin typeface="+mj-lt"/>
              </a:rPr>
              <a:t>GRA_Net</a:t>
            </a:r>
            <a:r>
              <a:rPr lang="en-US" i="0" dirty="0">
                <a:solidFill>
                  <a:srgbClr val="333333"/>
                </a:solidFill>
                <a:effectLst/>
                <a:latin typeface="+mj-lt"/>
              </a:rPr>
              <a:t>: A Deep Learning Model for Classification of Age and Gender From Facial Images," in IEEE Access, vol. 9, pp. 85672-85689, 2021, </a:t>
            </a:r>
            <a:r>
              <a:rPr lang="en-US" i="0" dirty="0" err="1">
                <a:solidFill>
                  <a:srgbClr val="333333"/>
                </a:solidFill>
                <a:effectLst/>
                <a:latin typeface="+mj-lt"/>
              </a:rPr>
              <a:t>doi</a:t>
            </a:r>
            <a:r>
              <a:rPr lang="en-US" i="0" dirty="0">
                <a:solidFill>
                  <a:srgbClr val="333333"/>
                </a:solidFill>
                <a:effectLst/>
                <a:latin typeface="+mj-lt"/>
              </a:rPr>
              <a:t>: 10.1109/ACCESS.2021.3085971.</a:t>
            </a:r>
            <a:br>
              <a:rPr lang="en-US" i="0" dirty="0">
                <a:solidFill>
                  <a:srgbClr val="333333"/>
                </a:solidFill>
                <a:effectLst/>
                <a:latin typeface="+mj-lt"/>
              </a:rPr>
            </a:br>
            <a:endParaRPr lang="en-US" i="0" dirty="0">
              <a:solidFill>
                <a:srgbClr val="333333"/>
              </a:solidFill>
              <a:effectLst/>
              <a:latin typeface="+mj-lt"/>
            </a:endParaRPr>
          </a:p>
          <a:p>
            <a:pPr marL="342900" indent="-342900">
              <a:buFont typeface="+mj-lt"/>
              <a:buAutoNum type="arabicPeriod"/>
            </a:pPr>
            <a:r>
              <a:rPr lang="pt-BR" i="0" dirty="0">
                <a:solidFill>
                  <a:srgbClr val="333333"/>
                </a:solidFill>
                <a:effectLst/>
                <a:latin typeface="+mj-lt"/>
              </a:rPr>
              <a:t>N. Shanthi, P. Yuvasri, S. Vaishnavi and P. Vidhya, "Gender and Age Detection using Deep Convolutional Neural Networks," 2022 4th International Conference on Smart Systems and Inventive Technology (ICSSIT), Tirunelveli, India, 2022, pp. 951-956, doi: 10.1109/ICSSIT53264.2022.9716377.</a:t>
            </a:r>
            <a:br>
              <a:rPr lang="en-US" i="0" dirty="0">
                <a:solidFill>
                  <a:srgbClr val="333333"/>
                </a:solidFill>
                <a:effectLst/>
                <a:latin typeface="+mj-lt"/>
              </a:rPr>
            </a:br>
            <a:endParaRPr lang="en-US" i="0" dirty="0">
              <a:solidFill>
                <a:srgbClr val="333333"/>
              </a:solidFill>
              <a:effectLst/>
              <a:latin typeface="+mj-lt"/>
            </a:endParaRPr>
          </a:p>
          <a:p>
            <a:pPr marL="0" indent="0"/>
            <a:br>
              <a:rPr lang="en-IN" b="0" i="0" baseline="30000" dirty="0">
                <a:solidFill>
                  <a:srgbClr val="000000"/>
                </a:solidFill>
                <a:effectLst/>
                <a:latin typeface="IBM Plex Sans" panose="020B0604020202020204" pitchFamily="34" charset="0"/>
              </a:rPr>
            </a:br>
            <a:endParaRPr lang="en-US" i="0" dirty="0">
              <a:solidFill>
                <a:srgbClr val="333333"/>
              </a:solidFill>
              <a:effectLst/>
              <a:latin typeface="+mj-lt"/>
            </a:endParaRPr>
          </a:p>
          <a:p>
            <a:pPr marL="342900" indent="-342900">
              <a:buFont typeface="+mj-lt"/>
              <a:buAutoNum type="arabicPeriod"/>
            </a:pPr>
            <a:endParaRPr lang="en-US" i="0" dirty="0">
              <a:solidFill>
                <a:srgbClr val="333333"/>
              </a:solidFill>
              <a:effectLst/>
              <a:latin typeface="+mj-lt"/>
            </a:endParaRPr>
          </a:p>
          <a:p>
            <a:pPr marL="342900" lvl="0" indent="-342900" algn="l" rtl="0">
              <a:spcBef>
                <a:spcPts val="0"/>
              </a:spcBef>
              <a:spcAft>
                <a:spcPts val="0"/>
              </a:spcAft>
              <a:buFont typeface="+mj-lt"/>
              <a:buAutoNum type="arabicPeriod"/>
            </a:pPr>
            <a:endParaRPr dirty="0"/>
          </a:p>
        </p:txBody>
      </p:sp>
      <p:sp>
        <p:nvSpPr>
          <p:cNvPr id="386" name="Google Shape;386;p47"/>
          <p:cNvSpPr/>
          <p:nvPr/>
        </p:nvSpPr>
        <p:spPr>
          <a:xfrm>
            <a:off x="6820200" y="552000"/>
            <a:ext cx="1603800" cy="157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p:nvPr/>
        </p:nvSpPr>
        <p:spPr>
          <a:xfrm>
            <a:off x="7758600" y="1292125"/>
            <a:ext cx="1385400" cy="1356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43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1C0C9-342F-4424-951A-AB50F8F5ACF2}"/>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83733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a:t>
            </a:r>
            <a:endParaRPr dirty="0"/>
          </a:p>
        </p:txBody>
      </p:sp>
      <p:sp>
        <p:nvSpPr>
          <p:cNvPr id="3" name="TextBox 2">
            <a:extLst>
              <a:ext uri="{FF2B5EF4-FFF2-40B4-BE49-F238E27FC236}">
                <a16:creationId xmlns:a16="http://schemas.microsoft.com/office/drawing/2014/main" id="{3ACDE647-F714-4EC9-A0B8-329E1D2DBBB3}"/>
              </a:ext>
            </a:extLst>
          </p:cNvPr>
          <p:cNvSpPr txBox="1"/>
          <p:nvPr/>
        </p:nvSpPr>
        <p:spPr>
          <a:xfrm>
            <a:off x="713226" y="1765005"/>
            <a:ext cx="3858774" cy="1631216"/>
          </a:xfrm>
          <a:prstGeom prst="rect">
            <a:avLst/>
          </a:prstGeom>
          <a:noFill/>
        </p:spPr>
        <p:txBody>
          <a:bodyPr wrap="square" rtlCol="0">
            <a:spAutoFit/>
          </a:bodyPr>
          <a:lstStyle/>
          <a:p>
            <a:pPr marL="342900" indent="-342900">
              <a:buFont typeface="+mj-lt"/>
              <a:buAutoNum type="arabicPeriod"/>
            </a:pPr>
            <a:r>
              <a:rPr lang="en-IN" sz="2000" dirty="0">
                <a:latin typeface="+mj-lt"/>
                <a:ea typeface="Microsoft Sans Serif" panose="020B0604020202020204" pitchFamily="34" charset="0"/>
                <a:cs typeface="Microsoft Sans Serif" panose="020B0604020202020204" pitchFamily="34" charset="0"/>
              </a:rPr>
              <a:t>Introduction </a:t>
            </a:r>
          </a:p>
          <a:p>
            <a:pPr marL="342900" indent="-342900">
              <a:buFont typeface="+mj-lt"/>
              <a:buAutoNum type="arabicPeriod"/>
            </a:pPr>
            <a:r>
              <a:rPr lang="en-IN" sz="2000" dirty="0">
                <a:latin typeface="+mj-lt"/>
                <a:ea typeface="Microsoft Sans Serif" panose="020B0604020202020204" pitchFamily="34" charset="0"/>
                <a:cs typeface="Microsoft Sans Serif" panose="020B0604020202020204" pitchFamily="34" charset="0"/>
              </a:rPr>
              <a:t>Proposed Approaches</a:t>
            </a:r>
          </a:p>
          <a:p>
            <a:pPr marL="342900" indent="-342900">
              <a:buFont typeface="+mj-lt"/>
              <a:buAutoNum type="arabicPeriod"/>
            </a:pPr>
            <a:r>
              <a:rPr lang="en-IN" sz="2000" dirty="0">
                <a:latin typeface="+mj-lt"/>
                <a:ea typeface="Microsoft Sans Serif" panose="020B0604020202020204" pitchFamily="34" charset="0"/>
                <a:cs typeface="Microsoft Sans Serif" panose="020B0604020202020204" pitchFamily="34" charset="0"/>
              </a:rPr>
              <a:t>Performance Evaluation</a:t>
            </a:r>
          </a:p>
          <a:p>
            <a:pPr marL="342900" indent="-342900">
              <a:buFont typeface="+mj-lt"/>
              <a:buAutoNum type="arabicPeriod"/>
            </a:pPr>
            <a:r>
              <a:rPr lang="en-IN" sz="2000" dirty="0">
                <a:latin typeface="+mj-lt"/>
                <a:ea typeface="Microsoft Sans Serif" panose="020B0604020202020204" pitchFamily="34" charset="0"/>
                <a:cs typeface="Microsoft Sans Serif" panose="020B0604020202020204" pitchFamily="34" charset="0"/>
              </a:rPr>
              <a:t>Conclusion</a:t>
            </a:r>
          </a:p>
          <a:p>
            <a:pPr marL="342900" indent="-342900">
              <a:buFont typeface="+mj-lt"/>
              <a:buAutoNum type="arabicPeriod"/>
            </a:pPr>
            <a:r>
              <a:rPr lang="en-IN" sz="2000" dirty="0">
                <a:latin typeface="+mj-lt"/>
                <a:ea typeface="Microsoft Sans Serif" panose="020B0604020202020204" pitchFamily="34" charset="0"/>
                <a:cs typeface="Microsoft Sans Serif" panose="020B0604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85" name="Google Shape;285;p39"/>
          <p:cNvSpPr txBox="1">
            <a:spLocks noGrp="1"/>
          </p:cNvSpPr>
          <p:nvPr>
            <p:ph type="subTitle" idx="1"/>
          </p:nvPr>
        </p:nvSpPr>
        <p:spPr>
          <a:xfrm>
            <a:off x="861237" y="1573618"/>
            <a:ext cx="7704000" cy="2966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solidFill>
                  <a:srgbClr val="000000"/>
                </a:solidFill>
                <a:latin typeface="+mj-lt"/>
                <a:ea typeface="Microsoft Sans Serif" panose="020B0604020202020204" pitchFamily="34" charset="0"/>
                <a:cs typeface="Microsoft Sans Serif" panose="020B0604020202020204" pitchFamily="34" charset="0"/>
              </a:rPr>
              <a:t>Face Recognition And Authentication</a:t>
            </a:r>
          </a:p>
          <a:p>
            <a:pPr marL="342900" lvl="0" indent="-342900" algn="l" rtl="0">
              <a:spcBef>
                <a:spcPts val="0"/>
              </a:spcBef>
              <a:spcAft>
                <a:spcPts val="0"/>
              </a:spcAft>
              <a:buFont typeface="+mj-lt"/>
              <a:buAutoNum type="arabicPeriod"/>
            </a:pPr>
            <a:endParaRPr lang="en-US" dirty="0">
              <a:solidFill>
                <a:srgbClr val="000000"/>
              </a:solidFill>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r>
              <a:rPr lang="en-US" dirty="0">
                <a:solidFill>
                  <a:srgbClr val="000000"/>
                </a:solidFill>
                <a:latin typeface="+mj-lt"/>
                <a:ea typeface="Microsoft Sans Serif" panose="020B0604020202020204" pitchFamily="34" charset="0"/>
                <a:cs typeface="Microsoft Sans Serif" panose="020B0604020202020204" pitchFamily="34" charset="0"/>
              </a:rPr>
              <a:t>Content Recommendation</a:t>
            </a:r>
            <a:br>
              <a:rPr lang="en-US" dirty="0">
                <a:solidFill>
                  <a:srgbClr val="000000"/>
                </a:solidFill>
                <a:latin typeface="+mj-lt"/>
                <a:ea typeface="Microsoft Sans Serif" panose="020B0604020202020204" pitchFamily="34" charset="0"/>
                <a:cs typeface="Microsoft Sans Serif" panose="020B0604020202020204" pitchFamily="34" charset="0"/>
              </a:rPr>
            </a:br>
            <a:endParaRPr lang="en-US" dirty="0">
              <a:solidFill>
                <a:srgbClr val="000000"/>
              </a:solidFill>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r>
              <a:rPr lang="en-US" i="0" dirty="0">
                <a:solidFill>
                  <a:srgbClr val="000000"/>
                </a:solidFill>
                <a:effectLst/>
                <a:latin typeface="+mj-lt"/>
                <a:ea typeface="Microsoft Sans Serif" panose="020B0604020202020204" pitchFamily="34" charset="0"/>
                <a:cs typeface="Microsoft Sans Serif" panose="020B0604020202020204" pitchFamily="34" charset="0"/>
              </a:rPr>
              <a:t>Targeted Advertising</a:t>
            </a:r>
            <a:endParaRPr lang="en-US" dirty="0">
              <a:solidFill>
                <a:srgbClr val="000000"/>
              </a:solidFill>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endParaRPr lang="en-US" i="0" dirty="0">
              <a:solidFill>
                <a:srgbClr val="000000"/>
              </a:solidFill>
              <a:effectLst/>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r>
              <a:rPr lang="en-US" dirty="0">
                <a:solidFill>
                  <a:srgbClr val="000000"/>
                </a:solidFill>
                <a:latin typeface="+mj-lt"/>
                <a:ea typeface="Microsoft Sans Serif" panose="020B0604020202020204" pitchFamily="34" charset="0"/>
                <a:cs typeface="Microsoft Sans Serif" panose="020B0604020202020204" pitchFamily="34" charset="0"/>
              </a:rPr>
              <a:t>Age Verification</a:t>
            </a:r>
          </a:p>
          <a:p>
            <a:pPr marL="342900" lvl="0" indent="-342900" algn="l" rtl="0">
              <a:spcBef>
                <a:spcPts val="0"/>
              </a:spcBef>
              <a:spcAft>
                <a:spcPts val="0"/>
              </a:spcAft>
              <a:buFont typeface="+mj-lt"/>
              <a:buAutoNum type="arabicPeriod"/>
            </a:pPr>
            <a:endParaRPr lang="en-US" i="0" dirty="0">
              <a:solidFill>
                <a:srgbClr val="000000"/>
              </a:solidFill>
              <a:effectLst/>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r>
              <a:rPr lang="en-US" dirty="0">
                <a:solidFill>
                  <a:srgbClr val="000000"/>
                </a:solidFill>
                <a:latin typeface="+mj-lt"/>
                <a:ea typeface="Microsoft Sans Serif" panose="020B0604020202020204" pitchFamily="34" charset="0"/>
                <a:cs typeface="Microsoft Sans Serif" panose="020B0604020202020204" pitchFamily="34" charset="0"/>
              </a:rPr>
              <a:t>Age-specific Health Care</a:t>
            </a:r>
          </a:p>
          <a:p>
            <a:pPr marL="342900" lvl="0" indent="-342900" algn="l" rtl="0">
              <a:spcBef>
                <a:spcPts val="0"/>
              </a:spcBef>
              <a:spcAft>
                <a:spcPts val="0"/>
              </a:spcAft>
              <a:buFont typeface="+mj-lt"/>
              <a:buAutoNum type="arabicPeriod"/>
            </a:pPr>
            <a:endParaRPr lang="en-US" i="0" dirty="0">
              <a:solidFill>
                <a:srgbClr val="000000"/>
              </a:solidFill>
              <a:effectLst/>
              <a:latin typeface="+mj-lt"/>
              <a:ea typeface="Microsoft Sans Serif" panose="020B0604020202020204" pitchFamily="34" charset="0"/>
              <a:cs typeface="Microsoft Sans Serif" panose="020B0604020202020204" pitchFamily="34" charset="0"/>
            </a:endParaRPr>
          </a:p>
          <a:p>
            <a:pPr marL="342900" lvl="0" indent="-342900" algn="l" rtl="0">
              <a:spcBef>
                <a:spcPts val="0"/>
              </a:spcBef>
              <a:spcAft>
                <a:spcPts val="0"/>
              </a:spcAft>
              <a:buFont typeface="+mj-lt"/>
              <a:buAutoNum type="arabicPeriod"/>
            </a:pPr>
            <a:r>
              <a:rPr lang="en-US" dirty="0">
                <a:solidFill>
                  <a:srgbClr val="000000"/>
                </a:solidFill>
                <a:latin typeface="+mj-lt"/>
                <a:ea typeface="Microsoft Sans Serif" panose="020B0604020202020204" pitchFamily="34" charset="0"/>
                <a:cs typeface="Microsoft Sans Serif" panose="020B0604020202020204" pitchFamily="34" charset="0"/>
              </a:rPr>
              <a:t>Customized User Experience</a:t>
            </a:r>
            <a:endParaRPr lang="en-US" i="0" dirty="0">
              <a:solidFill>
                <a:srgbClr val="000000"/>
              </a:solidFill>
              <a:effectLst/>
              <a:latin typeface="+mj-lt"/>
              <a:ea typeface="Microsoft Sans Serif" panose="020B0604020202020204" pitchFamily="34" charset="0"/>
              <a:cs typeface="Microsoft Sans Serif"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US" dirty="0">
              <a:solidFill>
                <a:srgbClr val="000000"/>
              </a:solidFill>
              <a:latin typeface="+mj-lt"/>
              <a:ea typeface="Microsoft Sans Serif" panose="020B0604020202020204" pitchFamily="34" charset="0"/>
              <a:cs typeface="Microsoft Sans Serif"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US" dirty="0">
              <a:solidFill>
                <a:srgbClr val="000000"/>
              </a:solidFill>
              <a:latin typeface="+mj-lt"/>
              <a:ea typeface="Microsoft Sans Serif" panose="020B0604020202020204" pitchFamily="34" charset="0"/>
              <a:cs typeface="Microsoft Sans Serif"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US" i="0" dirty="0">
              <a:solidFill>
                <a:srgbClr val="000000"/>
              </a:solidFill>
              <a:effectLst/>
              <a:latin typeface="+mj-lt"/>
              <a:ea typeface="Microsoft Sans Serif" panose="020B0604020202020204" pitchFamily="34" charset="0"/>
              <a:cs typeface="Microsoft Sans Serif"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US" dirty="0">
              <a:latin typeface="+mj-lt"/>
              <a:ea typeface="Microsoft Sans Serif" panose="020B0604020202020204" pitchFamily="34" charset="0"/>
              <a:cs typeface="Microsoft Sans Serif" panose="020B0604020202020204" pitchFamily="34" charset="0"/>
            </a:endParaRPr>
          </a:p>
        </p:txBody>
      </p:sp>
      <p:sp>
        <p:nvSpPr>
          <p:cNvPr id="288" name="Google Shape;288;p39"/>
          <p:cNvSpPr txBox="1">
            <a:spLocks noGrp="1"/>
          </p:cNvSpPr>
          <p:nvPr>
            <p:ph type="title" idx="5"/>
          </p:nvPr>
        </p:nvSpPr>
        <p:spPr>
          <a:xfrm>
            <a:off x="971974" y="1192375"/>
            <a:ext cx="7452025" cy="2888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i="1" u="sng" dirty="0"/>
              <a:t>W</a:t>
            </a:r>
            <a:r>
              <a:rPr lang="en" sz="1200" i="1" u="sng" dirty="0"/>
              <a:t>hat is the need of Age classification? </a:t>
            </a:r>
            <a:endParaRPr sz="1200" i="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2"/>
          <p:cNvSpPr txBox="1">
            <a:spLocks noGrp="1"/>
          </p:cNvSpPr>
          <p:nvPr>
            <p:ph type="subTitle" idx="1"/>
          </p:nvPr>
        </p:nvSpPr>
        <p:spPr>
          <a:xfrm>
            <a:off x="1448575" y="123049"/>
            <a:ext cx="6815400" cy="18581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b="1" dirty="0">
                <a:latin typeface="Exo" panose="020B0604020202020204" charset="0"/>
              </a:rPr>
              <a:t>Proposed Approach for Age Classification </a:t>
            </a:r>
            <a:endParaRPr sz="3200" b="1" dirty="0">
              <a:latin typeface="Exo" panose="020B0604020202020204" charset="0"/>
            </a:endParaRPr>
          </a:p>
        </p:txBody>
      </p:sp>
      <p:sp>
        <p:nvSpPr>
          <p:cNvPr id="322" name="Google Shape;322;p42"/>
          <p:cNvSpPr/>
          <p:nvPr/>
        </p:nvSpPr>
        <p:spPr>
          <a:xfrm>
            <a:off x="-503825" y="-530450"/>
            <a:ext cx="1952400" cy="1912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525215B-07CB-4832-A755-FBE7257DDBB9}"/>
              </a:ext>
            </a:extLst>
          </p:cNvPr>
          <p:cNvSpPr txBox="1"/>
          <p:nvPr/>
        </p:nvSpPr>
        <p:spPr>
          <a:xfrm>
            <a:off x="1315454" y="1849869"/>
            <a:ext cx="7540961" cy="954107"/>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b="1" dirty="0"/>
              <a:t>CNN Model</a:t>
            </a:r>
            <a:endParaRPr lang="en-IN" dirty="0"/>
          </a:p>
          <a:p>
            <a:pPr marL="342900" indent="-342900">
              <a:buFont typeface="+mj-lt"/>
              <a:buAutoNum type="arabicPeriod"/>
            </a:pPr>
            <a:endParaRPr lang="en-IN" dirty="0"/>
          </a:p>
          <a:p>
            <a:pPr marL="342900" indent="-342900">
              <a:buFont typeface="+mj-lt"/>
              <a:buAutoNum type="arabicPeriod"/>
            </a:pPr>
            <a:r>
              <a:rPr lang="en-IN" b="1" dirty="0" err="1"/>
              <a:t>Xception</a:t>
            </a:r>
            <a:r>
              <a:rPr lang="en-IN" b="1" dirty="0"/>
              <a:t> Model </a:t>
            </a:r>
          </a:p>
        </p:txBody>
      </p:sp>
    </p:spTree>
    <p:extLst>
      <p:ext uri="{BB962C8B-B14F-4D97-AF65-F5344CB8AC3E}">
        <p14:creationId xmlns:p14="http://schemas.microsoft.com/office/powerpoint/2010/main" val="171607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Xception Model</a:t>
            </a:r>
            <a:endParaRPr dirty="0"/>
          </a:p>
        </p:txBody>
      </p:sp>
      <p:sp>
        <p:nvSpPr>
          <p:cNvPr id="329" name="Google Shape;329;p43"/>
          <p:cNvSpPr txBox="1">
            <a:spLocks noGrp="1"/>
          </p:cNvSpPr>
          <p:nvPr>
            <p:ph type="subTitle" idx="2"/>
          </p:nvPr>
        </p:nvSpPr>
        <p:spPr>
          <a:xfrm>
            <a:off x="4795283" y="1515313"/>
            <a:ext cx="3530009" cy="196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Subtitle 1">
            <a:extLst>
              <a:ext uri="{FF2B5EF4-FFF2-40B4-BE49-F238E27FC236}">
                <a16:creationId xmlns:a16="http://schemas.microsoft.com/office/drawing/2014/main" id="{68B3BD66-C27C-4D5C-A183-3C1E8F0B2056}"/>
              </a:ext>
            </a:extLst>
          </p:cNvPr>
          <p:cNvSpPr>
            <a:spLocks noGrp="1" noChangeArrowheads="1"/>
          </p:cNvSpPr>
          <p:nvPr>
            <p:ph type="subTitle" idx="1"/>
          </p:nvPr>
        </p:nvSpPr>
        <p:spPr bwMode="auto">
          <a:xfrm>
            <a:off x="482979" y="1515313"/>
            <a:ext cx="386573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Inspired by Google's Inception model</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panose="020B0604020202020204" pitchFamily="34" charset="0"/>
              </a:rPr>
              <a:t>Xception</a:t>
            </a:r>
            <a:r>
              <a:rPr kumimoji="0" lang="en-US" altLang="en-US" sz="1600" b="0" i="0" u="none" strike="noStrike" cap="none" normalizeH="0" baseline="0" dirty="0">
                <a:ln>
                  <a:noFill/>
                </a:ln>
                <a:solidFill>
                  <a:schemeClr val="tx1"/>
                </a:solidFill>
                <a:effectLst/>
                <a:latin typeface="Arial" panose="020B0604020202020204" pitchFamily="34" charset="0"/>
              </a:rPr>
              <a:t> architecture is a linear stack of depth wise separable convolution layers with residual connections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Arial" panose="020B0604020202020204" pitchFamily="34" charset="0"/>
              </a:rPr>
              <a:t>It is 71 layers deep.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6BE561C-5B4A-4752-9ED4-019356AFF9BF}"/>
              </a:ext>
            </a:extLst>
          </p:cNvPr>
          <p:cNvPicPr>
            <a:picLocks noChangeAspect="1"/>
          </p:cNvPicPr>
          <p:nvPr/>
        </p:nvPicPr>
        <p:blipFill>
          <a:blip r:embed="rId3"/>
          <a:stretch>
            <a:fillRect/>
          </a:stretch>
        </p:blipFill>
        <p:spPr>
          <a:xfrm>
            <a:off x="4795283" y="1515313"/>
            <a:ext cx="3530009" cy="19659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2"/>
          <p:cNvSpPr txBox="1">
            <a:spLocks noGrp="1"/>
          </p:cNvSpPr>
          <p:nvPr>
            <p:ph type="subTitle" idx="1"/>
          </p:nvPr>
        </p:nvSpPr>
        <p:spPr>
          <a:xfrm>
            <a:off x="1448575" y="123049"/>
            <a:ext cx="6815400" cy="876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 Xception Model </a:t>
            </a:r>
            <a:endParaRPr sz="3200" b="1" dirty="0">
              <a:latin typeface="Exo" panose="020B0604020202020204" charset="0"/>
            </a:endParaRPr>
          </a:p>
        </p:txBody>
      </p:sp>
      <p:sp>
        <p:nvSpPr>
          <p:cNvPr id="322" name="Google Shape;322;p42"/>
          <p:cNvSpPr/>
          <p:nvPr/>
        </p:nvSpPr>
        <p:spPr>
          <a:xfrm>
            <a:off x="-503825" y="-530450"/>
            <a:ext cx="1952400" cy="1912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525215B-07CB-4832-A755-FBE7257DDBB9}"/>
              </a:ext>
            </a:extLst>
          </p:cNvPr>
          <p:cNvSpPr txBox="1"/>
          <p:nvPr/>
        </p:nvSpPr>
        <p:spPr>
          <a:xfrm>
            <a:off x="1344766" y="1151425"/>
            <a:ext cx="5188488" cy="2893100"/>
          </a:xfrm>
          <a:prstGeom prst="rect">
            <a:avLst/>
          </a:prstGeom>
          <a:noFill/>
        </p:spPr>
        <p:txBody>
          <a:bodyPr wrap="square" rtlCol="0">
            <a:spAutoFit/>
          </a:bodyPr>
          <a:lstStyle/>
          <a:p>
            <a:pPr marL="400050" indent="-400050">
              <a:buFont typeface="+mj-lt"/>
              <a:buAutoNum type="romanUcPeriod"/>
            </a:pPr>
            <a:r>
              <a:rPr lang="en-IN" b="1" i="0" dirty="0">
                <a:solidFill>
                  <a:schemeClr val="bg2">
                    <a:lumMod val="75000"/>
                  </a:schemeClr>
                </a:solidFill>
                <a:effectLst/>
                <a:latin typeface="+mj-lt"/>
              </a:rPr>
              <a:t>Depth Modification</a:t>
            </a:r>
            <a:br>
              <a:rPr lang="en-IN" dirty="0">
                <a:latin typeface="+mj-lt"/>
              </a:rPr>
            </a:br>
            <a:r>
              <a:rPr lang="en-US" b="0" i="0" dirty="0">
                <a:solidFill>
                  <a:srgbClr val="374151"/>
                </a:solidFill>
                <a:effectLst/>
                <a:latin typeface="Arial (Headings)"/>
              </a:rPr>
              <a:t>You can adjust the depth of the </a:t>
            </a:r>
            <a:r>
              <a:rPr lang="en-US" b="0" i="0" dirty="0" err="1">
                <a:solidFill>
                  <a:srgbClr val="374151"/>
                </a:solidFill>
                <a:effectLst/>
                <a:latin typeface="Arial (Headings)"/>
              </a:rPr>
              <a:t>Xception</a:t>
            </a:r>
            <a:r>
              <a:rPr lang="en-US" b="0" i="0" dirty="0">
                <a:solidFill>
                  <a:srgbClr val="374151"/>
                </a:solidFill>
                <a:effectLst/>
                <a:latin typeface="Arial (Headings)"/>
              </a:rPr>
              <a:t> architecture by adding or removing layers. </a:t>
            </a:r>
            <a:br>
              <a:rPr lang="en-US" b="0" i="0" dirty="0">
                <a:solidFill>
                  <a:srgbClr val="374151"/>
                </a:solidFill>
                <a:effectLst/>
                <a:latin typeface="Arial (Headings)"/>
              </a:rPr>
            </a:br>
            <a:endParaRPr lang="en-US" b="0" i="0" dirty="0">
              <a:solidFill>
                <a:schemeClr val="tx1"/>
              </a:solidFill>
              <a:effectLst/>
              <a:latin typeface="Arial (Headings)"/>
            </a:endParaRPr>
          </a:p>
          <a:p>
            <a:pPr marL="400050" indent="-400050">
              <a:buFont typeface="+mj-lt"/>
              <a:buAutoNum type="romanUcPeriod"/>
            </a:pPr>
            <a:r>
              <a:rPr lang="en-US" b="1" dirty="0">
                <a:solidFill>
                  <a:schemeClr val="bg2">
                    <a:lumMod val="75000"/>
                  </a:schemeClr>
                </a:solidFill>
                <a:latin typeface="+mj-lt"/>
              </a:rPr>
              <a:t>Width Modification</a:t>
            </a:r>
            <a:br>
              <a:rPr lang="en-US" dirty="0">
                <a:solidFill>
                  <a:srgbClr val="374151"/>
                </a:solidFill>
                <a:latin typeface="+mj-lt"/>
              </a:rPr>
            </a:br>
            <a:r>
              <a:rPr lang="en-US" b="0" i="0" dirty="0">
                <a:solidFill>
                  <a:schemeClr val="tx1"/>
                </a:solidFill>
                <a:effectLst/>
                <a:latin typeface="+mj-lt"/>
              </a:rPr>
              <a:t>The width of the network refers to the number of filters or units in each layer. It can be increased or decreased. </a:t>
            </a:r>
            <a:br>
              <a:rPr lang="en-US" b="0" i="0" dirty="0">
                <a:solidFill>
                  <a:schemeClr val="tx1"/>
                </a:solidFill>
                <a:effectLst/>
                <a:latin typeface="+mj-lt"/>
              </a:rPr>
            </a:br>
            <a:endParaRPr lang="en-US" dirty="0">
              <a:solidFill>
                <a:schemeClr val="tx1"/>
              </a:solidFill>
              <a:latin typeface="+mj-lt"/>
            </a:endParaRPr>
          </a:p>
          <a:p>
            <a:pPr marL="400050" indent="-400050">
              <a:buFont typeface="+mj-lt"/>
              <a:buAutoNum type="romanUcPeriod"/>
            </a:pPr>
            <a:r>
              <a:rPr lang="en-US" b="1" dirty="0">
                <a:solidFill>
                  <a:schemeClr val="bg2">
                    <a:lumMod val="75000"/>
                  </a:schemeClr>
                </a:solidFill>
                <a:latin typeface="+mj-lt"/>
              </a:rPr>
              <a:t>Resolution Modification</a:t>
            </a:r>
            <a:br>
              <a:rPr lang="en-US" dirty="0">
                <a:solidFill>
                  <a:srgbClr val="374151"/>
                </a:solidFill>
                <a:latin typeface="+mj-lt"/>
              </a:rPr>
            </a:br>
            <a:r>
              <a:rPr lang="en-US" b="0" i="0" dirty="0">
                <a:solidFill>
                  <a:schemeClr val="tx1"/>
                </a:solidFill>
                <a:effectLst/>
                <a:latin typeface="+mj-lt"/>
              </a:rPr>
              <a:t>You can adapt </a:t>
            </a:r>
            <a:r>
              <a:rPr lang="en-US" b="0" i="0" dirty="0" err="1">
                <a:solidFill>
                  <a:schemeClr val="tx1"/>
                </a:solidFill>
                <a:effectLst/>
                <a:latin typeface="+mj-lt"/>
              </a:rPr>
              <a:t>Xception</a:t>
            </a:r>
            <a:r>
              <a:rPr lang="en-US" b="0" i="0" dirty="0">
                <a:solidFill>
                  <a:schemeClr val="tx1"/>
                </a:solidFill>
                <a:effectLst/>
                <a:latin typeface="+mj-lt"/>
              </a:rPr>
              <a:t> for different input image resolutions. </a:t>
            </a:r>
          </a:p>
          <a:p>
            <a:br>
              <a:rPr lang="en-IN" dirty="0">
                <a:solidFill>
                  <a:schemeClr val="tx1"/>
                </a:solidFill>
                <a:latin typeface="+mj-lt"/>
              </a:rPr>
            </a:br>
            <a:endParaRPr lang="en-IN" dirty="0">
              <a:solidFill>
                <a:schemeClr val="tx1"/>
              </a:solidFill>
              <a:latin typeface="+mj-lt"/>
            </a:endParaRPr>
          </a:p>
        </p:txBody>
      </p:sp>
    </p:spTree>
    <p:extLst>
      <p:ext uri="{BB962C8B-B14F-4D97-AF65-F5344CB8AC3E}">
        <p14:creationId xmlns:p14="http://schemas.microsoft.com/office/powerpoint/2010/main" val="247505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title"/>
          </p:nvPr>
        </p:nvSpPr>
        <p:spPr>
          <a:xfrm>
            <a:off x="858401" y="10366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 Used </a:t>
            </a:r>
            <a:endParaRPr dirty="0"/>
          </a:p>
        </p:txBody>
      </p:sp>
      <p:sp>
        <p:nvSpPr>
          <p:cNvPr id="355" name="Google Shape;355;p45"/>
          <p:cNvSpPr/>
          <p:nvPr/>
        </p:nvSpPr>
        <p:spPr>
          <a:xfrm>
            <a:off x="-324275" y="-741350"/>
            <a:ext cx="2020200" cy="1978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5"/>
          <p:cNvSpPr/>
          <p:nvPr/>
        </p:nvSpPr>
        <p:spPr>
          <a:xfrm>
            <a:off x="7244775" y="539500"/>
            <a:ext cx="1679400" cy="1644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5"/>
          <p:cNvSpPr/>
          <p:nvPr/>
        </p:nvSpPr>
        <p:spPr>
          <a:xfrm>
            <a:off x="3308100" y="1239301"/>
            <a:ext cx="1263900" cy="123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365622C-2EED-4D2B-862B-16E7B9ADEE36}"/>
              </a:ext>
            </a:extLst>
          </p:cNvPr>
          <p:cNvSpPr txBox="1"/>
          <p:nvPr/>
        </p:nvSpPr>
        <p:spPr>
          <a:xfrm>
            <a:off x="781518" y="1535730"/>
            <a:ext cx="8362482" cy="1384995"/>
          </a:xfrm>
          <a:prstGeom prst="rect">
            <a:avLst/>
          </a:prstGeom>
          <a:noFill/>
        </p:spPr>
        <p:txBody>
          <a:bodyPr wrap="square" rtlCol="0">
            <a:spAutoFit/>
          </a:bodyPr>
          <a:lstStyle/>
          <a:p>
            <a:r>
              <a:rPr lang="en-US" i="0" dirty="0">
                <a:solidFill>
                  <a:schemeClr val="bg1">
                    <a:lumMod val="10000"/>
                  </a:schemeClr>
                </a:solidFill>
                <a:effectLst/>
                <a:latin typeface="+mj-lt"/>
              </a:rPr>
              <a:t>The Indian Movie Face database (IMFDB) is a large unconstrained face database consisting of 34512 images of 100 Indian actors collected from more than 100 videos. All the images are manually selected and cropped from the video frames resulting in a high degree of variability in terms of scale, pose, expression, illumination, age, resolution, occlusion, and makeup. IMFDB is the first face database that provides a detailed annotation of every image in terms of age, pose, gender, expression and type of occlusion that may help other face related applications.</a:t>
            </a:r>
            <a:endParaRPr lang="en-IN" dirty="0">
              <a:solidFill>
                <a:schemeClr val="bg1">
                  <a:lumMod val="10000"/>
                </a:schemeClr>
              </a:solidFill>
              <a:latin typeface="+mj-lt"/>
            </a:endParaRPr>
          </a:p>
        </p:txBody>
      </p:sp>
      <p:sp>
        <p:nvSpPr>
          <p:cNvPr id="3" name="TextBox 2">
            <a:extLst>
              <a:ext uri="{FF2B5EF4-FFF2-40B4-BE49-F238E27FC236}">
                <a16:creationId xmlns:a16="http://schemas.microsoft.com/office/drawing/2014/main" id="{67A85EB1-0DC8-446A-81F9-4D3A70856984}"/>
              </a:ext>
            </a:extLst>
          </p:cNvPr>
          <p:cNvSpPr txBox="1"/>
          <p:nvPr/>
        </p:nvSpPr>
        <p:spPr>
          <a:xfrm>
            <a:off x="756364" y="3364349"/>
            <a:ext cx="7806037" cy="738664"/>
          </a:xfrm>
          <a:prstGeom prst="rect">
            <a:avLst/>
          </a:prstGeom>
          <a:noFill/>
        </p:spPr>
        <p:txBody>
          <a:bodyPr wrap="square" rtlCol="0">
            <a:spAutoFit/>
          </a:bodyPr>
          <a:lstStyle/>
          <a:p>
            <a:pPr algn="l" fontAlgn="base"/>
            <a:r>
              <a:rPr lang="en-US" dirty="0">
                <a:solidFill>
                  <a:schemeClr val="bg1">
                    <a:lumMod val="10000"/>
                  </a:schemeClr>
                </a:solidFill>
                <a:latin typeface="+mj-lt"/>
              </a:rPr>
              <a:t> </a:t>
            </a:r>
            <a:r>
              <a:rPr lang="en-US" b="0" i="0" dirty="0">
                <a:solidFill>
                  <a:schemeClr val="bg1">
                    <a:lumMod val="10000"/>
                  </a:schemeClr>
                </a:solidFill>
                <a:effectLst/>
                <a:latin typeface="+mj-lt"/>
              </a:rPr>
              <a:t>The attributes of data are as follows :-</a:t>
            </a:r>
          </a:p>
          <a:p>
            <a:pPr algn="l" fontAlgn="base">
              <a:buFont typeface="Arial" panose="020B0604020202020204" pitchFamily="34" charset="0"/>
              <a:buChar char="•"/>
            </a:pPr>
            <a:r>
              <a:rPr lang="en-US" b="0" i="0" dirty="0">
                <a:solidFill>
                  <a:schemeClr val="bg1">
                    <a:lumMod val="10000"/>
                  </a:schemeClr>
                </a:solidFill>
                <a:effectLst/>
                <a:latin typeface="+mj-lt"/>
              </a:rPr>
              <a:t>ID – Unique ID of image</a:t>
            </a:r>
          </a:p>
          <a:p>
            <a:pPr algn="l" fontAlgn="base">
              <a:buFont typeface="Arial" panose="020B0604020202020204" pitchFamily="34" charset="0"/>
              <a:buChar char="•"/>
            </a:pPr>
            <a:r>
              <a:rPr lang="en-US" b="0" i="0" dirty="0">
                <a:solidFill>
                  <a:schemeClr val="bg1">
                    <a:lumMod val="10000"/>
                  </a:schemeClr>
                </a:solidFill>
                <a:effectLst/>
                <a:latin typeface="+mj-lt"/>
              </a:rPr>
              <a:t>Class – Age bin of person in image (young , middle ,old)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a:spLocks noGrp="1"/>
          </p:cNvSpPr>
          <p:nvPr>
            <p:ph type="title"/>
          </p:nvPr>
        </p:nvSpPr>
        <p:spPr>
          <a:xfrm>
            <a:off x="719999" y="1770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Pre-processing : </a:t>
            </a:r>
            <a:endParaRPr dirty="0"/>
          </a:p>
        </p:txBody>
      </p:sp>
      <p:sp>
        <p:nvSpPr>
          <p:cNvPr id="340" name="Google Shape;340;p44"/>
          <p:cNvSpPr/>
          <p:nvPr/>
        </p:nvSpPr>
        <p:spPr>
          <a:xfrm>
            <a:off x="7982575" y="3921825"/>
            <a:ext cx="1016400" cy="995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a:off x="6744600" y="539500"/>
            <a:ext cx="1679400" cy="164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9;p44">
            <a:extLst>
              <a:ext uri="{FF2B5EF4-FFF2-40B4-BE49-F238E27FC236}">
                <a16:creationId xmlns:a16="http://schemas.microsoft.com/office/drawing/2014/main" id="{461D038B-E967-4DB2-BB54-BDD19B0BD248}"/>
              </a:ext>
            </a:extLst>
          </p:cNvPr>
          <p:cNvSpPr txBox="1">
            <a:spLocks/>
          </p:cNvSpPr>
          <p:nvPr/>
        </p:nvSpPr>
        <p:spPr>
          <a:xfrm>
            <a:off x="134782" y="2789454"/>
            <a:ext cx="3993900" cy="41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Exo"/>
                <a:ea typeface="Exo"/>
                <a:cs typeface="Exo"/>
                <a:sym typeface="Ex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endParaRPr lang="en-IN" sz="1800" dirty="0"/>
          </a:p>
        </p:txBody>
      </p:sp>
      <p:sp>
        <p:nvSpPr>
          <p:cNvPr id="8" name="TextBox 7">
            <a:extLst>
              <a:ext uri="{FF2B5EF4-FFF2-40B4-BE49-F238E27FC236}">
                <a16:creationId xmlns:a16="http://schemas.microsoft.com/office/drawing/2014/main" id="{90722EAB-0A26-4C34-A907-8BE3C1F69CD4}"/>
              </a:ext>
            </a:extLst>
          </p:cNvPr>
          <p:cNvSpPr txBox="1"/>
          <p:nvPr/>
        </p:nvSpPr>
        <p:spPr>
          <a:xfrm>
            <a:off x="458765" y="1454423"/>
            <a:ext cx="6016983"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t>The input images are resized to 150x150 pixels before being fed into the model.</a:t>
            </a:r>
            <a:br>
              <a:rPr lang="en-IN" sz="1600" dirty="0"/>
            </a:br>
            <a:endParaRPr lang="en-IN" sz="1600" dirty="0"/>
          </a:p>
          <a:p>
            <a:pPr marL="285750" indent="-285750">
              <a:buFont typeface="Arial" panose="020B0604020202020204" pitchFamily="34" charset="0"/>
              <a:buChar char="•"/>
            </a:pPr>
            <a:r>
              <a:rPr lang="en-IN" sz="1600" dirty="0"/>
              <a:t>Labels are one-hot encoded.</a:t>
            </a:r>
            <a:br>
              <a:rPr lang="en-IN" sz="1600" dirty="0"/>
            </a:br>
            <a:endParaRPr lang="en-IN" sz="1600" dirty="0"/>
          </a:p>
          <a:p>
            <a:pPr marL="285750" indent="-285750">
              <a:buFont typeface="Arial" panose="020B0604020202020204" pitchFamily="34" charset="0"/>
              <a:buChar char="•"/>
            </a:pPr>
            <a:r>
              <a:rPr lang="en-IN" sz="1600" dirty="0"/>
              <a:t>Batch size used is of 32,it indicates that the generator will generate batches of 32 samples each. </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97746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CNN Model Summary</a:t>
            </a:r>
            <a:endParaRPr dirty="0"/>
          </a:p>
        </p:txBody>
      </p:sp>
      <p:pic>
        <p:nvPicPr>
          <p:cNvPr id="4" name="Picture 3">
            <a:extLst>
              <a:ext uri="{FF2B5EF4-FFF2-40B4-BE49-F238E27FC236}">
                <a16:creationId xmlns:a16="http://schemas.microsoft.com/office/drawing/2014/main" id="{85A9DFFB-B3A4-4AE0-96DA-A5E76D2969B1}"/>
              </a:ext>
            </a:extLst>
          </p:cNvPr>
          <p:cNvPicPr>
            <a:picLocks noChangeAspect="1"/>
          </p:cNvPicPr>
          <p:nvPr/>
        </p:nvPicPr>
        <p:blipFill>
          <a:blip r:embed="rId3"/>
          <a:stretch>
            <a:fillRect/>
          </a:stretch>
        </p:blipFill>
        <p:spPr>
          <a:xfrm>
            <a:off x="1589314" y="1176932"/>
            <a:ext cx="6259285" cy="3253554"/>
          </a:xfrm>
          <a:prstGeom prst="rect">
            <a:avLst/>
          </a:prstGeom>
        </p:spPr>
      </p:pic>
    </p:spTree>
  </p:cSld>
  <p:clrMapOvr>
    <a:masterClrMapping/>
  </p:clrMapOvr>
</p:sld>
</file>

<file path=ppt/theme/theme1.xml><?xml version="1.0" encoding="utf-8"?>
<a:theme xmlns:a="http://schemas.openxmlformats.org/drawingml/2006/main" name="Oral Presentation Skills Workshop by Slidesgo">
  <a:themeElements>
    <a:clrScheme name="Simple Light">
      <a:dk1>
        <a:srgbClr val="35393A"/>
      </a:dk1>
      <a:lt1>
        <a:srgbClr val="D9D9D9"/>
      </a:lt1>
      <a:dk2>
        <a:srgbClr val="AFE2DF"/>
      </a:dk2>
      <a:lt2>
        <a:srgbClr val="76B5B1"/>
      </a:lt2>
      <a:accent1>
        <a:srgbClr val="435D74"/>
      </a:accent1>
      <a:accent2>
        <a:srgbClr val="F2FAFA"/>
      </a:accent2>
      <a:accent3>
        <a:srgbClr val="FFFFFF"/>
      </a:accent3>
      <a:accent4>
        <a:srgbClr val="FFFFFF"/>
      </a:accent4>
      <a:accent5>
        <a:srgbClr val="FFFFFF"/>
      </a:accent5>
      <a:accent6>
        <a:srgbClr val="FFFFFF"/>
      </a:accent6>
      <a:hlink>
        <a:srgbClr val="3539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TotalTime>
  <Words>509</Words>
  <Application>Microsoft Office PowerPoint</Application>
  <PresentationFormat>On-screen Show (16:9)</PresentationFormat>
  <Paragraphs>76</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Exo</vt:lpstr>
      <vt:lpstr>IBM Plex Sans</vt:lpstr>
      <vt:lpstr>Arial</vt:lpstr>
      <vt:lpstr>Lexend</vt:lpstr>
      <vt:lpstr>Arial (Headings)</vt:lpstr>
      <vt:lpstr>DM Sans</vt:lpstr>
      <vt:lpstr>Bebas Neue</vt:lpstr>
      <vt:lpstr>Oral Presentation Skills Workshop by Slidesgo</vt:lpstr>
      <vt:lpstr>Age  Classification Using Deep Learning Techniques</vt:lpstr>
      <vt:lpstr>Contents </vt:lpstr>
      <vt:lpstr>Introduction</vt:lpstr>
      <vt:lpstr>PowerPoint Presentation</vt:lpstr>
      <vt:lpstr>Xception Model</vt:lpstr>
      <vt:lpstr>PowerPoint Presentation</vt:lpstr>
      <vt:lpstr>Dataset - Used </vt:lpstr>
      <vt:lpstr>Data Pre-processing : </vt:lpstr>
      <vt:lpstr>CNN Model Summary</vt:lpstr>
      <vt:lpstr>Xception Model Summary</vt:lpstr>
      <vt:lpstr>Evaluation Matrices</vt:lpstr>
      <vt:lpstr>Results And Discussion:</vt:lpstr>
      <vt:lpstr>Conclusion</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 Detection Using Deep Learning Techniques</dc:title>
  <dc:creator>Arish</dc:creator>
  <cp:lastModifiedBy>ankit kumar</cp:lastModifiedBy>
  <cp:revision>104</cp:revision>
  <dcterms:modified xsi:type="dcterms:W3CDTF">2023-10-04T16:17:56Z</dcterms:modified>
</cp:coreProperties>
</file>