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55A3F2-3F48-44FF-8117-F8A477AE9BD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5A3F2-3F48-44FF-8117-F8A477AE9BD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5A3F2-3F48-44FF-8117-F8A477AE9BD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5A3F2-3F48-44FF-8117-F8A477AE9BD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5A3F2-3F48-44FF-8117-F8A477AE9BD3}" type="datetimeFigureOut">
              <a:rPr lang="en-US" smtClean="0"/>
              <a:pPr/>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55A3F2-3F48-44FF-8117-F8A477AE9BD3}"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55A3F2-3F48-44FF-8117-F8A477AE9BD3}" type="datetimeFigureOut">
              <a:rPr lang="en-US" smtClean="0"/>
              <a:pPr/>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5A3F2-3F48-44FF-8117-F8A477AE9BD3}" type="datetimeFigureOut">
              <a:rPr lang="en-US" smtClean="0"/>
              <a:pPr/>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5A3F2-3F48-44FF-8117-F8A477AE9BD3}" type="datetimeFigureOut">
              <a:rPr lang="en-US" smtClean="0"/>
              <a:pPr/>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5A3F2-3F48-44FF-8117-F8A477AE9BD3}"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55A3F2-3F48-44FF-8117-F8A477AE9BD3}" type="datetimeFigureOut">
              <a:rPr lang="en-US" smtClean="0"/>
              <a:pPr/>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2E755A-22F4-4AF3-97E0-46AF789406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5A3F2-3F48-44FF-8117-F8A477AE9BD3}" type="datetimeFigureOut">
              <a:rPr lang="en-US" smtClean="0"/>
              <a:pPr/>
              <a:t>3/31/2024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E755A-22F4-4AF3-97E0-46AF789406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Remote Sensing: Fundamentals and its role in geological mapping</a:t>
            </a:r>
            <a:endParaRPr lang="en-US" dirty="0"/>
          </a:p>
        </p:txBody>
      </p:sp>
      <p:sp>
        <p:nvSpPr>
          <p:cNvPr id="3" name="Subtitle 2"/>
          <p:cNvSpPr>
            <a:spLocks noGrp="1"/>
          </p:cNvSpPr>
          <p:nvPr>
            <p:ph type="subTitle" idx="1"/>
          </p:nvPr>
        </p:nvSpPr>
        <p:spPr>
          <a:xfrm>
            <a:off x="4643438" y="4572008"/>
            <a:ext cx="4057656" cy="1752600"/>
          </a:xfrm>
        </p:spPr>
        <p:txBody>
          <a:bodyPr>
            <a:normAutofit fontScale="85000" lnSpcReduction="20000"/>
          </a:bodyPr>
          <a:lstStyle/>
          <a:p>
            <a:r>
              <a:rPr lang="en-US" dirty="0" err="1" smtClean="0">
                <a:solidFill>
                  <a:schemeClr val="tx1"/>
                </a:solidFill>
              </a:rPr>
              <a:t>Antrose</a:t>
            </a:r>
            <a:r>
              <a:rPr lang="en-US" dirty="0" smtClean="0">
                <a:solidFill>
                  <a:schemeClr val="tx1"/>
                </a:solidFill>
              </a:rPr>
              <a:t> </a:t>
            </a:r>
            <a:r>
              <a:rPr lang="en-US" dirty="0" err="1" smtClean="0">
                <a:solidFill>
                  <a:schemeClr val="tx1"/>
                </a:solidFill>
              </a:rPr>
              <a:t>Sushmitha</a:t>
            </a:r>
            <a:endParaRPr lang="en-US" dirty="0" smtClean="0">
              <a:solidFill>
                <a:schemeClr val="tx1"/>
              </a:solidFill>
            </a:endParaRPr>
          </a:p>
          <a:p>
            <a:r>
              <a:rPr lang="en-US" dirty="0" smtClean="0">
                <a:solidFill>
                  <a:schemeClr val="tx1"/>
                </a:solidFill>
              </a:rPr>
              <a:t> </a:t>
            </a:r>
            <a:r>
              <a:rPr lang="en-US" dirty="0" err="1" smtClean="0">
                <a:solidFill>
                  <a:schemeClr val="tx1"/>
                </a:solidFill>
              </a:rPr>
              <a:t>Mahadevi</a:t>
            </a:r>
            <a:r>
              <a:rPr lang="en-US" dirty="0" smtClean="0">
                <a:solidFill>
                  <a:schemeClr val="tx1"/>
                </a:solidFill>
              </a:rPr>
              <a:t> N</a:t>
            </a:r>
          </a:p>
          <a:p>
            <a:r>
              <a:rPr lang="en-US" dirty="0" smtClean="0">
                <a:solidFill>
                  <a:schemeClr val="tx1"/>
                </a:solidFill>
              </a:rPr>
              <a:t>Arish </a:t>
            </a:r>
            <a:r>
              <a:rPr lang="en-US" dirty="0" err="1" smtClean="0">
                <a:solidFill>
                  <a:schemeClr val="tx1"/>
                </a:solidFill>
              </a:rPr>
              <a:t>Roshan</a:t>
            </a:r>
            <a:r>
              <a:rPr lang="en-US" dirty="0" smtClean="0">
                <a:solidFill>
                  <a:schemeClr val="tx1"/>
                </a:solidFill>
              </a:rPr>
              <a:t> M</a:t>
            </a:r>
          </a:p>
          <a:p>
            <a:r>
              <a:rPr lang="en-US" dirty="0" err="1" smtClean="0">
                <a:solidFill>
                  <a:schemeClr val="tx1"/>
                </a:solidFill>
              </a:rPr>
              <a:t>Ashokraj</a:t>
            </a:r>
            <a:r>
              <a:rPr lang="en-US" dirty="0" smtClean="0">
                <a:solidFill>
                  <a:schemeClr val="tx1"/>
                </a:solidFill>
              </a:rPr>
              <a:t> 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28604"/>
            <a:ext cx="7715304" cy="6001643"/>
          </a:xfrm>
          <a:prstGeom prst="rect">
            <a:avLst/>
          </a:prstGeom>
        </p:spPr>
        <p:txBody>
          <a:bodyPr wrap="square">
            <a:spAutoFit/>
          </a:bodyPr>
          <a:lstStyle/>
          <a:p>
            <a:r>
              <a:rPr lang="en-US" sz="2400" b="1" dirty="0"/>
              <a:t>2. Mapping of Rock </a:t>
            </a:r>
            <a:r>
              <a:rPr lang="en-US" sz="2400" b="1" dirty="0" smtClean="0"/>
              <a:t>Types:</a:t>
            </a:r>
            <a:endParaRPr lang="en-US" sz="2400" b="1" dirty="0"/>
          </a:p>
          <a:p>
            <a:r>
              <a:rPr lang="en-US" sz="2400" dirty="0" smtClean="0"/>
              <a:t>       Remote </a:t>
            </a:r>
            <a:r>
              <a:rPr lang="en-US" sz="2400" dirty="0"/>
              <a:t>sensing techniques are invaluable in mapping different rock types across vast areas. </a:t>
            </a:r>
          </a:p>
          <a:p>
            <a:r>
              <a:rPr lang="en-US" sz="2400" dirty="0" smtClean="0"/>
              <a:t>       </a:t>
            </a:r>
            <a:r>
              <a:rPr lang="en-US" sz="2400" dirty="0"/>
              <a:t>Multispectral and </a:t>
            </a:r>
            <a:r>
              <a:rPr lang="en-US" sz="2400" dirty="0" err="1"/>
              <a:t>hyperspectral</a:t>
            </a:r>
            <a:r>
              <a:rPr lang="en-US" sz="2400" dirty="0"/>
              <a:t> sensors on satellites and aircraft can detect and differentiate </a:t>
            </a:r>
            <a:r>
              <a:rPr lang="en-US" sz="2400" dirty="0" smtClean="0"/>
              <a:t> </a:t>
            </a:r>
            <a:r>
              <a:rPr lang="en-US" sz="2400" dirty="0"/>
              <a:t>variations in the reflectance patterns of </a:t>
            </a:r>
            <a:r>
              <a:rPr lang="en-US" sz="2400" dirty="0" smtClean="0"/>
              <a:t>rocks. This information is vital for various geological studies, resource exploration, and</a:t>
            </a:r>
            <a:r>
              <a:rPr lang="en-US" sz="2400" dirty="0"/>
              <a:t> land-use planning.</a:t>
            </a:r>
          </a:p>
          <a:p>
            <a:r>
              <a:rPr lang="en-US" sz="2400" b="1" dirty="0"/>
              <a:t>3. Assessment of Geological Hazards</a:t>
            </a:r>
          </a:p>
          <a:p>
            <a:r>
              <a:rPr lang="en-US" sz="2400" dirty="0" smtClean="0"/>
              <a:t>           Remote </a:t>
            </a:r>
            <a:r>
              <a:rPr lang="en-US" sz="2400" dirty="0"/>
              <a:t>sensing plays a vital role in assessing and monitoring geological hazards such as landslides, earthquakes, and volcanic </a:t>
            </a:r>
            <a:r>
              <a:rPr lang="en-US" sz="2400" dirty="0" smtClean="0"/>
              <a:t>eruptions      </a:t>
            </a:r>
          </a:p>
          <a:p>
            <a:r>
              <a:rPr lang="en-US" sz="2400" dirty="0"/>
              <a:t> </a:t>
            </a:r>
            <a:r>
              <a:rPr lang="en-US" sz="2400" dirty="0" smtClean="0"/>
              <a:t>          By </a:t>
            </a:r>
            <a:r>
              <a:rPr lang="en-US" sz="2400" dirty="0"/>
              <a:t>analyzing changes in land surface features and topography, geologists can identify areas prone to hazards and assess their potential impacts. Remote sensing data, combined with geographic information </a:t>
            </a:r>
            <a:r>
              <a:rPr lang="en-US" sz="2400" dirty="0" smtClean="0"/>
              <a:t>systems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214290"/>
            <a:ext cx="8001056" cy="6370975"/>
          </a:xfrm>
          <a:prstGeom prst="rect">
            <a:avLst/>
          </a:prstGeom>
        </p:spPr>
        <p:txBody>
          <a:bodyPr wrap="square">
            <a:spAutoFit/>
          </a:bodyPr>
          <a:lstStyle/>
          <a:p>
            <a:r>
              <a:rPr lang="en-US" sz="2400" b="1" dirty="0"/>
              <a:t>4. Exploration for Mineral Resources</a:t>
            </a:r>
          </a:p>
          <a:p>
            <a:r>
              <a:rPr lang="en-US" sz="2400" dirty="0" smtClean="0"/>
              <a:t>             Mineral </a:t>
            </a:r>
            <a:r>
              <a:rPr lang="en-US" sz="2400" dirty="0"/>
              <a:t>exploration often requires extensive fieldwork and expensive drilling operations. </a:t>
            </a:r>
          </a:p>
          <a:p>
            <a:r>
              <a:rPr lang="en-US" sz="2400" dirty="0" smtClean="0"/>
              <a:t>            </a:t>
            </a:r>
            <a:r>
              <a:rPr lang="en-US" sz="2400" dirty="0"/>
              <a:t>By analyzing the spectral properties of rocks and minerals, remote sensing can identify areas with high mineralization potential</a:t>
            </a:r>
            <a:r>
              <a:rPr lang="en-US" sz="2400" dirty="0" smtClean="0"/>
              <a:t>.</a:t>
            </a:r>
          </a:p>
          <a:p>
            <a:r>
              <a:rPr lang="en-US" sz="2400" dirty="0"/>
              <a:t> </a:t>
            </a:r>
            <a:r>
              <a:rPr lang="en-US" sz="2400" dirty="0" smtClean="0"/>
              <a:t>            </a:t>
            </a:r>
            <a:r>
              <a:rPr lang="en-US" sz="2400" dirty="0"/>
              <a:t>This data helps in prioritizing exploration efforts, reducing costs, and minimizing environmental impacts.</a:t>
            </a:r>
          </a:p>
          <a:p>
            <a:r>
              <a:rPr lang="en-US" sz="2400" b="1" dirty="0"/>
              <a:t>5. Environmental Monitoring</a:t>
            </a:r>
          </a:p>
          <a:p>
            <a:r>
              <a:rPr lang="en-US" sz="2400" dirty="0" smtClean="0"/>
              <a:t>             Remote </a:t>
            </a:r>
            <a:r>
              <a:rPr lang="en-US" sz="2400" dirty="0"/>
              <a:t>sensing plays a crucial role in </a:t>
            </a:r>
            <a:r>
              <a:rPr lang="en-US" sz="2400" dirty="0" smtClean="0"/>
              <a:t>monitoring environmental </a:t>
            </a:r>
            <a:r>
              <a:rPr lang="en-US" sz="2400" dirty="0"/>
              <a:t> changes and their impacts on ecosystems. By capturing data on vegetation health, land cover changes, water quality, and other environmental parameters, remote sensing helps scientists and policymakers make informed decisions regarding land management, conservation efforts, and sustainable </a:t>
            </a:r>
            <a:r>
              <a:rPr lang="en-US" sz="2400" dirty="0" smtClean="0"/>
              <a:t>development</a:t>
            </a:r>
          </a:p>
          <a:p>
            <a:r>
              <a:rPr lang="en-US" sz="2400" dirty="0"/>
              <a:t> </a:t>
            </a:r>
            <a:r>
              <a:rPr lang="en-US" sz="2400" dirty="0" smtClean="0"/>
              <a:t>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14290"/>
            <a:ext cx="9144000" cy="6370975"/>
          </a:xfrm>
          <a:prstGeom prst="rect">
            <a:avLst/>
          </a:prstGeom>
        </p:spPr>
        <p:txBody>
          <a:bodyPr wrap="square">
            <a:spAutoFit/>
          </a:bodyPr>
          <a:lstStyle/>
          <a:p>
            <a:r>
              <a:rPr lang="en-US" sz="2400" b="1" dirty="0" smtClean="0"/>
              <a:t>6.Detection </a:t>
            </a:r>
            <a:r>
              <a:rPr lang="en-US" sz="2400" b="1" dirty="0"/>
              <a:t>of Subsurface Features</a:t>
            </a:r>
          </a:p>
          <a:p>
            <a:r>
              <a:rPr lang="en-US" sz="2400" dirty="0" smtClean="0"/>
              <a:t>             Remote </a:t>
            </a:r>
            <a:r>
              <a:rPr lang="en-US" sz="2400" dirty="0"/>
              <a:t>sensing techniques can also aid in detecting subsurface features without the need for invasive methods such as drilling</a:t>
            </a:r>
            <a:r>
              <a:rPr lang="en-US" sz="2400" dirty="0" smtClean="0"/>
              <a:t>.</a:t>
            </a:r>
          </a:p>
          <a:p>
            <a:r>
              <a:rPr lang="en-US" sz="2400" dirty="0"/>
              <a:t> </a:t>
            </a:r>
            <a:r>
              <a:rPr lang="en-US" sz="2400" dirty="0" smtClean="0"/>
              <a:t>         </a:t>
            </a:r>
            <a:r>
              <a:rPr lang="en-US" sz="2400" dirty="0"/>
              <a:t> Ground-penetrating radar (GPR) and synthetic aperture radar (SAR) can penetrate the subsurface and provide valuable information about underground structures, including aquifers, buried channels, and archaeological </a:t>
            </a:r>
            <a:r>
              <a:rPr lang="en-US" sz="2400" dirty="0" smtClean="0"/>
              <a:t>remains. </a:t>
            </a:r>
            <a:endParaRPr lang="en-US" sz="2400" dirty="0"/>
          </a:p>
          <a:p>
            <a:r>
              <a:rPr lang="en-US" sz="2400" b="1" dirty="0"/>
              <a:t>7. Climate Change Studies</a:t>
            </a:r>
          </a:p>
          <a:p>
            <a:r>
              <a:rPr lang="en-US" sz="2400" dirty="0" smtClean="0"/>
              <a:t>            Understanding </a:t>
            </a:r>
            <a:r>
              <a:rPr lang="en-US" sz="2400" dirty="0"/>
              <a:t>the impacts of </a:t>
            </a:r>
            <a:r>
              <a:rPr lang="en-US" sz="2400" dirty="0" smtClean="0"/>
              <a:t>climate change </a:t>
            </a:r>
            <a:r>
              <a:rPr lang="en-US" sz="2400" dirty="0"/>
              <a:t> on the Earth’s surface is of utmost importance. Remote sensing facilitates the monitoring of glaciers, sea ice, vegetation, and other indicators of climate change. </a:t>
            </a:r>
            <a:endParaRPr lang="en-US" sz="2400" dirty="0" smtClean="0"/>
          </a:p>
          <a:p>
            <a:r>
              <a:rPr lang="en-US" sz="2400" dirty="0"/>
              <a:t> </a:t>
            </a:r>
            <a:r>
              <a:rPr lang="en-US" sz="2400" dirty="0" smtClean="0"/>
              <a:t>           By </a:t>
            </a:r>
            <a:r>
              <a:rPr lang="en-US" sz="2400" dirty="0"/>
              <a:t>comparing historical data with current observations, scientists can analyze and quantify changes occurring in different regions</a:t>
            </a:r>
            <a:r>
              <a:rPr lang="en-US" sz="2400" dirty="0" smtClean="0"/>
              <a:t>.</a:t>
            </a:r>
          </a:p>
          <a:p>
            <a:r>
              <a:rPr lang="en-US" sz="2400" dirty="0"/>
              <a:t> </a:t>
            </a:r>
            <a:r>
              <a:rPr lang="en-US" sz="2400" dirty="0" smtClean="0"/>
              <a:t>           </a:t>
            </a:r>
            <a:r>
              <a:rPr lang="en-US" sz="2400" dirty="0"/>
              <a:t>This information contributes to climate modeling, the assessment of ecosystem vulnerability, and the development of adaptation strategies</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500174"/>
            <a:ext cx="6212919" cy="4062651"/>
          </a:xfrm>
          <a:prstGeom prst="rect">
            <a:avLst/>
          </a:prstGeom>
        </p:spPr>
        <p:txBody>
          <a:bodyPr wrap="none">
            <a:spAutoFit/>
          </a:bodyPr>
          <a:lstStyle/>
          <a:p>
            <a:endParaRPr lang="en-US" sz="2400" b="1" dirty="0" smtClean="0"/>
          </a:p>
          <a:p>
            <a:r>
              <a:rPr lang="en-US" sz="2400" b="1" dirty="0" smtClean="0"/>
              <a:t>Advantages </a:t>
            </a:r>
            <a:r>
              <a:rPr lang="en-US" sz="2400" b="1" dirty="0"/>
              <a:t>of Remote </a:t>
            </a:r>
            <a:r>
              <a:rPr lang="en-US" sz="2400" b="1" dirty="0" smtClean="0"/>
              <a:t>Sensing:</a:t>
            </a:r>
            <a:endParaRPr lang="en-US" sz="2400" b="1" dirty="0"/>
          </a:p>
          <a:p>
            <a:r>
              <a:rPr lang="en-US" sz="2400" dirty="0" smtClean="0"/>
              <a:t>        </a:t>
            </a:r>
          </a:p>
          <a:p>
            <a:r>
              <a:rPr lang="en-US" sz="2400" dirty="0"/>
              <a:t> </a:t>
            </a:r>
            <a:r>
              <a:rPr lang="en-US" sz="2400" dirty="0" smtClean="0"/>
              <a:t>        Real-time </a:t>
            </a:r>
            <a:r>
              <a:rPr lang="en-US" sz="2400" dirty="0"/>
              <a:t>or Near-real-time </a:t>
            </a:r>
            <a:r>
              <a:rPr lang="en-US" sz="2400" dirty="0" smtClean="0"/>
              <a:t>Data</a:t>
            </a:r>
          </a:p>
          <a:p>
            <a:r>
              <a:rPr lang="en-US" sz="2400" dirty="0"/>
              <a:t> </a:t>
            </a:r>
            <a:r>
              <a:rPr lang="en-US" sz="2400" dirty="0" smtClean="0"/>
              <a:t>        Environmental Monitoring</a:t>
            </a:r>
          </a:p>
          <a:p>
            <a:r>
              <a:rPr lang="en-US" sz="2400" dirty="0"/>
              <a:t> </a:t>
            </a:r>
            <a:r>
              <a:rPr lang="en-US" sz="2400" dirty="0" smtClean="0"/>
              <a:t>        </a:t>
            </a:r>
            <a:r>
              <a:rPr lang="en-US" sz="2400" dirty="0"/>
              <a:t>Disaster Response and Management</a:t>
            </a:r>
          </a:p>
          <a:p>
            <a:r>
              <a:rPr lang="en-US" sz="2400" dirty="0"/>
              <a:t> </a:t>
            </a:r>
            <a:r>
              <a:rPr lang="en-US" sz="2400" dirty="0" smtClean="0"/>
              <a:t>        </a:t>
            </a:r>
            <a:r>
              <a:rPr lang="en-US" sz="2400" dirty="0"/>
              <a:t>Geological Exploration</a:t>
            </a:r>
          </a:p>
          <a:p>
            <a:r>
              <a:rPr lang="en-US" sz="2400" dirty="0"/>
              <a:t> </a:t>
            </a:r>
            <a:r>
              <a:rPr lang="en-US" sz="2400" dirty="0" smtClean="0"/>
              <a:t>        </a:t>
            </a:r>
            <a:r>
              <a:rPr lang="en-US" sz="2400" dirty="0"/>
              <a:t>Urban Planning and Land-use Management</a:t>
            </a:r>
          </a:p>
          <a:p>
            <a:r>
              <a:rPr lang="en-US" sz="2400" dirty="0"/>
              <a:t> </a:t>
            </a:r>
            <a:r>
              <a:rPr lang="en-US" sz="2400" dirty="0" smtClean="0"/>
              <a:t>        Wildlife </a:t>
            </a:r>
            <a:r>
              <a:rPr lang="en-US" sz="2400" dirty="0"/>
              <a:t>Monitoring</a:t>
            </a:r>
          </a:p>
          <a:p>
            <a:r>
              <a:rPr lang="en-US" sz="2400" dirty="0"/>
              <a:t> </a:t>
            </a:r>
            <a:r>
              <a:rPr lang="en-US" sz="2400" dirty="0" smtClean="0"/>
              <a:t>        Climate </a:t>
            </a:r>
            <a:r>
              <a:rPr lang="en-US" sz="2400" dirty="0"/>
              <a:t>Studies</a:t>
            </a:r>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5852" y="357166"/>
            <a:ext cx="6215090" cy="5539978"/>
          </a:xfrm>
          <a:prstGeom prst="rect">
            <a:avLst/>
          </a:prstGeom>
        </p:spPr>
        <p:txBody>
          <a:bodyPr wrap="square">
            <a:spAutoFit/>
          </a:bodyPr>
          <a:lstStyle/>
          <a:p>
            <a:r>
              <a:rPr lang="en-US" sz="2400" b="1" dirty="0" smtClean="0"/>
              <a:t>Disadvantages of Remote Sensing</a:t>
            </a:r>
          </a:p>
          <a:p>
            <a:r>
              <a:rPr lang="en-US" sz="2400" dirty="0" smtClean="0"/>
              <a:t>   1. High cost</a:t>
            </a:r>
          </a:p>
          <a:p>
            <a:r>
              <a:rPr lang="en-US" sz="2400" dirty="0" smtClean="0"/>
              <a:t>   2.pecialized Skills Required</a:t>
            </a:r>
          </a:p>
          <a:p>
            <a:r>
              <a:rPr lang="en-US" sz="2400" dirty="0" smtClean="0"/>
              <a:t>   3. Atmospheric Conditions</a:t>
            </a:r>
          </a:p>
          <a:p>
            <a:r>
              <a:rPr lang="en-US" sz="2400" dirty="0"/>
              <a:t> </a:t>
            </a:r>
            <a:r>
              <a:rPr lang="en-US" sz="2400" dirty="0" smtClean="0"/>
              <a:t>  4.Limitations of Identifying Underground or </a:t>
            </a:r>
            <a:r>
              <a:rPr lang="en-US" sz="2400" dirty="0"/>
              <a:t> </a:t>
            </a:r>
            <a:r>
              <a:rPr lang="en-US" sz="2400" dirty="0" smtClean="0"/>
              <a:t>                         Deep Ocean Features </a:t>
            </a:r>
          </a:p>
          <a:p>
            <a:r>
              <a:rPr lang="en-US" sz="2400" dirty="0" smtClean="0"/>
              <a:t>    5.Resolution and Quality Limitation</a:t>
            </a:r>
          </a:p>
          <a:p>
            <a:r>
              <a:rPr lang="en-US" sz="2400" dirty="0" smtClean="0"/>
              <a:t>    6.Lack of Infrastructure and Technology</a:t>
            </a:r>
          </a:p>
          <a:p>
            <a:r>
              <a:rPr lang="en-US" sz="2400" dirty="0" smtClean="0"/>
              <a:t>    7.Calibration issues</a:t>
            </a:r>
          </a:p>
          <a:p>
            <a:r>
              <a:rPr lang="en-US" sz="2400" dirty="0" smtClean="0"/>
              <a:t>    8.Limited Availability of Remote Sensing Platforms</a:t>
            </a:r>
          </a:p>
          <a:p>
            <a:r>
              <a:rPr lang="en-US" sz="2400" dirty="0" smtClean="0"/>
              <a:t>    9.Limitations in Data Processing</a:t>
            </a:r>
          </a:p>
          <a:p>
            <a:r>
              <a:rPr lang="en-US" sz="2400" dirty="0" smtClean="0"/>
              <a:t>   10. land Temporal Limitations</a:t>
            </a:r>
          </a:p>
          <a:p>
            <a:r>
              <a:rPr lang="en-US" sz="2400" dirty="0"/>
              <a:t> </a:t>
            </a:r>
            <a:r>
              <a:rPr lang="en-US" sz="2400" dirty="0" smtClean="0"/>
              <a:t>  11.Data Storage and Management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428736"/>
            <a:ext cx="5929338" cy="3046988"/>
          </a:xfrm>
          <a:prstGeom prst="rect">
            <a:avLst/>
          </a:prstGeom>
        </p:spPr>
        <p:txBody>
          <a:bodyPr wrap="square">
            <a:spAutoFit/>
          </a:bodyPr>
          <a:lstStyle/>
          <a:p>
            <a:r>
              <a:rPr lang="en-US" sz="2400" dirty="0" smtClean="0"/>
              <a:t>1</a:t>
            </a:r>
            <a:r>
              <a:rPr lang="en-IN" sz="2400" dirty="0" smtClean="0"/>
              <a:t>)</a:t>
            </a:r>
            <a:r>
              <a:rPr lang="en-US" sz="2400" dirty="0" smtClean="0"/>
              <a:t>Range </a:t>
            </a:r>
            <a:r>
              <a:rPr lang="en-US" sz="2400" dirty="0" smtClean="0"/>
              <a:t>of wavelength of optical remote </a:t>
            </a:r>
            <a:r>
              <a:rPr lang="en-US" sz="2400" dirty="0" smtClean="0"/>
              <a:t>sensing</a:t>
            </a:r>
          </a:p>
          <a:p>
            <a:r>
              <a:rPr lang="en-US" sz="2400" dirty="0" smtClean="0"/>
              <a:t> </a:t>
            </a:r>
            <a:r>
              <a:rPr lang="en-US" sz="2400" dirty="0" smtClean="0"/>
              <a:t>(a) 300 nm to 3000 nm (b) 100 nm to 3000 nm (c) 30 nm to 300 nm (d) 3 nm to 30 nm </a:t>
            </a:r>
            <a:endParaRPr lang="en-US" sz="2400" dirty="0" smtClean="0"/>
          </a:p>
          <a:p>
            <a:r>
              <a:rPr lang="en-US" sz="2400" dirty="0" smtClean="0"/>
              <a:t>2) </a:t>
            </a:r>
            <a:r>
              <a:rPr lang="en-US" sz="2400" dirty="0" smtClean="0"/>
              <a:t>Source of energy used in thermal remote </a:t>
            </a:r>
            <a:r>
              <a:rPr lang="en-US" sz="2400" dirty="0" smtClean="0"/>
              <a:t>sensing</a:t>
            </a:r>
          </a:p>
          <a:p>
            <a:r>
              <a:rPr lang="en-US" sz="2400" dirty="0" smtClean="0"/>
              <a:t> </a:t>
            </a:r>
            <a:r>
              <a:rPr lang="en-US" sz="2400" dirty="0" smtClean="0"/>
              <a:t> </a:t>
            </a:r>
            <a:r>
              <a:rPr lang="en-US" sz="2400" dirty="0" smtClean="0"/>
              <a:t>(a) Reflected radiation (b) Absorption </a:t>
            </a:r>
            <a:endParaRPr lang="en-US" sz="2400" dirty="0" smtClean="0"/>
          </a:p>
          <a:p>
            <a:r>
              <a:rPr lang="en-US" sz="2400" dirty="0" smtClean="0"/>
              <a:t> </a:t>
            </a:r>
            <a:r>
              <a:rPr lang="en-US" sz="2400" dirty="0" smtClean="0"/>
              <a:t> (</a:t>
            </a:r>
            <a:r>
              <a:rPr lang="en-US" sz="2400" dirty="0" smtClean="0"/>
              <a:t>c) Refraction (d) </a:t>
            </a:r>
            <a:r>
              <a:rPr lang="en-US" sz="2400" dirty="0" err="1" smtClean="0"/>
              <a:t>Emittance</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42910" y="1500174"/>
            <a:ext cx="8229600" cy="4525963"/>
          </a:xfrm>
        </p:spPr>
        <p:txBody>
          <a:bodyPr/>
          <a:lstStyle/>
          <a:p>
            <a:pPr>
              <a:buNone/>
            </a:pPr>
            <a:r>
              <a:rPr lang="en-US" dirty="0" smtClean="0"/>
              <a:t>DEFINITION:</a:t>
            </a:r>
          </a:p>
          <a:p>
            <a:pPr>
              <a:buNone/>
            </a:pPr>
            <a:r>
              <a:rPr lang="en-US" dirty="0"/>
              <a:t> </a:t>
            </a:r>
            <a:r>
              <a:rPr lang="en-US" dirty="0" smtClean="0"/>
              <a:t>        Remote </a:t>
            </a:r>
            <a:r>
              <a:rPr lang="en-US" dirty="0"/>
              <a:t>sensing is the process of detecting and monitoring the physical characteristics of an area by measuring its reflected and emitted radiation at a distance (typically from satellite or aircraft).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500174"/>
            <a:ext cx="3290453" cy="461665"/>
          </a:xfrm>
          <a:prstGeom prst="rect">
            <a:avLst/>
          </a:prstGeom>
        </p:spPr>
        <p:txBody>
          <a:bodyPr wrap="none">
            <a:spAutoFit/>
          </a:bodyPr>
          <a:lstStyle/>
          <a:p>
            <a:r>
              <a:rPr lang="en-US" dirty="0" smtClean="0"/>
              <a:t> </a:t>
            </a:r>
            <a:r>
              <a:rPr lang="en-US" sz="2400" b="1" dirty="0" smtClean="0"/>
              <a:t>Type of remote sensing:</a:t>
            </a:r>
            <a:endParaRPr lang="en-US" sz="2400" b="1" dirty="0"/>
          </a:p>
        </p:txBody>
      </p:sp>
      <p:sp>
        <p:nvSpPr>
          <p:cNvPr id="3" name="Rectangle 2"/>
          <p:cNvSpPr/>
          <p:nvPr/>
        </p:nvSpPr>
        <p:spPr>
          <a:xfrm>
            <a:off x="1428728" y="2714620"/>
            <a:ext cx="6572296" cy="1569660"/>
          </a:xfrm>
          <a:prstGeom prst="rect">
            <a:avLst/>
          </a:prstGeom>
        </p:spPr>
        <p:txBody>
          <a:bodyPr wrap="square">
            <a:spAutoFit/>
          </a:bodyPr>
          <a:lstStyle/>
          <a:p>
            <a:r>
              <a:rPr lang="en-US" sz="2400" dirty="0" smtClean="0"/>
              <a:t>There are two type of remote sensing on the basis of source of energy . They are: </a:t>
            </a:r>
          </a:p>
          <a:p>
            <a:r>
              <a:rPr lang="en-US" sz="2400" dirty="0"/>
              <a:t> </a:t>
            </a:r>
            <a:r>
              <a:rPr lang="en-US" sz="2400" dirty="0" smtClean="0"/>
              <a:t>           Passive remote sensing </a:t>
            </a:r>
          </a:p>
          <a:p>
            <a:r>
              <a:rPr lang="en-US" sz="2400" dirty="0"/>
              <a:t> </a:t>
            </a:r>
            <a:r>
              <a:rPr lang="en-US" sz="2400" dirty="0" smtClean="0"/>
              <a:t>           Active remote sensing.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480" y="1000108"/>
            <a:ext cx="6000792" cy="4524315"/>
          </a:xfrm>
          <a:prstGeom prst="rect">
            <a:avLst/>
          </a:prstGeom>
        </p:spPr>
        <p:txBody>
          <a:bodyPr wrap="square">
            <a:spAutoFit/>
          </a:bodyPr>
          <a:lstStyle/>
          <a:p>
            <a:r>
              <a:rPr lang="en-US" dirty="0" smtClean="0"/>
              <a:t> </a:t>
            </a:r>
            <a:r>
              <a:rPr lang="en-US" sz="2400" b="1" dirty="0" smtClean="0"/>
              <a:t>1. Passive sensors</a:t>
            </a:r>
            <a:r>
              <a:rPr lang="en-US" sz="2400" dirty="0" smtClean="0"/>
              <a:t>: </a:t>
            </a:r>
          </a:p>
          <a:p>
            <a:r>
              <a:rPr lang="en-US" sz="2400" dirty="0"/>
              <a:t> </a:t>
            </a:r>
            <a:r>
              <a:rPr lang="en-US" sz="2400" dirty="0" smtClean="0"/>
              <a:t>    Passive sensor use natural radiation, which is emitted, reflected, by the object, or surrounding area. </a:t>
            </a:r>
          </a:p>
          <a:p>
            <a:r>
              <a:rPr lang="en-US" sz="2400" dirty="0"/>
              <a:t> </a:t>
            </a:r>
            <a:r>
              <a:rPr lang="en-US" sz="2400" dirty="0" smtClean="0"/>
              <a:t>    Solar radiation is the source of energy for this type of sensors.</a:t>
            </a:r>
          </a:p>
          <a:p>
            <a:r>
              <a:rPr lang="en-US" sz="2400" dirty="0"/>
              <a:t> </a:t>
            </a:r>
            <a:r>
              <a:rPr lang="en-US" sz="2400" dirty="0" smtClean="0"/>
              <a:t>    Film photography, infrared and radiometers are the example of passive sensor.</a:t>
            </a:r>
          </a:p>
          <a:p>
            <a:r>
              <a:rPr lang="en-US" sz="2400" b="1" dirty="0" smtClean="0"/>
              <a:t> 2. Active sensors:</a:t>
            </a:r>
          </a:p>
          <a:p>
            <a:r>
              <a:rPr lang="en-US" sz="2400" dirty="0"/>
              <a:t> </a:t>
            </a:r>
            <a:r>
              <a:rPr lang="en-US" sz="2400" dirty="0" smtClean="0"/>
              <a:t>            </a:t>
            </a:r>
            <a:r>
              <a:rPr lang="en-US" sz="2400" dirty="0"/>
              <a:t>A</a:t>
            </a:r>
            <a:r>
              <a:rPr lang="en-US" sz="2400" dirty="0" smtClean="0"/>
              <a:t>ctive sensor uses their own source of energy for the detection of objects.</a:t>
            </a:r>
          </a:p>
          <a:p>
            <a:r>
              <a:rPr lang="en-US" sz="2400" dirty="0"/>
              <a:t> </a:t>
            </a:r>
            <a:r>
              <a:rPr lang="en-US" sz="2400" dirty="0" smtClean="0"/>
              <a:t>            For example, RADAR is active sensor.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14356"/>
            <a:ext cx="6858048" cy="830997"/>
          </a:xfrm>
          <a:prstGeom prst="rect">
            <a:avLst/>
          </a:prstGeom>
        </p:spPr>
        <p:txBody>
          <a:bodyPr wrap="square">
            <a:spAutoFit/>
          </a:bodyPr>
          <a:lstStyle/>
          <a:p>
            <a:r>
              <a:rPr lang="en-US" sz="2400" b="1" dirty="0" smtClean="0"/>
              <a:t>Types of Remote Sensing based on range of electromagnetic spectrum:</a:t>
            </a:r>
            <a:endParaRPr lang="en-US" sz="2400" b="1" dirty="0"/>
          </a:p>
        </p:txBody>
      </p:sp>
      <p:sp>
        <p:nvSpPr>
          <p:cNvPr id="3" name="Rectangle 2"/>
          <p:cNvSpPr/>
          <p:nvPr/>
        </p:nvSpPr>
        <p:spPr>
          <a:xfrm>
            <a:off x="1857356" y="2071678"/>
            <a:ext cx="4572032" cy="1200329"/>
          </a:xfrm>
          <a:prstGeom prst="rect">
            <a:avLst/>
          </a:prstGeom>
        </p:spPr>
        <p:txBody>
          <a:bodyPr wrap="square">
            <a:spAutoFit/>
          </a:bodyPr>
          <a:lstStyle/>
          <a:p>
            <a:r>
              <a:rPr lang="en-US" sz="2400" dirty="0" smtClean="0"/>
              <a:t>Optical remote sensing</a:t>
            </a:r>
          </a:p>
          <a:p>
            <a:r>
              <a:rPr lang="en-US" sz="2400" dirty="0" smtClean="0"/>
              <a:t>Thermal Remote Sensing</a:t>
            </a:r>
          </a:p>
          <a:p>
            <a:r>
              <a:rPr lang="en-US" sz="2400" dirty="0" smtClean="0"/>
              <a:t>Microwave Remote Sensing </a:t>
            </a:r>
            <a:endParaRPr lang="en-US" sz="2400" dirty="0"/>
          </a:p>
        </p:txBody>
      </p:sp>
      <p:sp>
        <p:nvSpPr>
          <p:cNvPr id="4" name="Rectangle 3"/>
          <p:cNvSpPr/>
          <p:nvPr/>
        </p:nvSpPr>
        <p:spPr>
          <a:xfrm>
            <a:off x="571472" y="3429000"/>
            <a:ext cx="6429420" cy="2677656"/>
          </a:xfrm>
          <a:prstGeom prst="rect">
            <a:avLst/>
          </a:prstGeom>
        </p:spPr>
        <p:txBody>
          <a:bodyPr wrap="square">
            <a:spAutoFit/>
          </a:bodyPr>
          <a:lstStyle/>
          <a:p>
            <a:r>
              <a:rPr lang="en-US" sz="2400" b="1" dirty="0" smtClean="0"/>
              <a:t>Optical remote sensing:</a:t>
            </a:r>
          </a:p>
          <a:p>
            <a:r>
              <a:rPr lang="en-US" sz="2400" dirty="0" smtClean="0"/>
              <a:t>         Wavelength ranging between 300 nm to 3000 nm</a:t>
            </a:r>
          </a:p>
          <a:p>
            <a:r>
              <a:rPr lang="en-US" sz="2400" dirty="0" smtClean="0"/>
              <a:t>        spectral reflectance is used to detect the objects by optical sensors. </a:t>
            </a:r>
          </a:p>
          <a:p>
            <a:r>
              <a:rPr lang="en-US" sz="2400" dirty="0" smtClean="0"/>
              <a:t>        Sensors like IRS P6, LISS IV record the data in optical range of electromagnetic radiation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214422"/>
            <a:ext cx="8001056" cy="4524315"/>
          </a:xfrm>
          <a:prstGeom prst="rect">
            <a:avLst/>
          </a:prstGeom>
        </p:spPr>
        <p:txBody>
          <a:bodyPr wrap="square">
            <a:spAutoFit/>
          </a:bodyPr>
          <a:lstStyle/>
          <a:p>
            <a:r>
              <a:rPr lang="en-US" sz="2400" b="1" dirty="0" smtClean="0"/>
              <a:t>Thermal Remote Sensing:</a:t>
            </a:r>
            <a:endParaRPr lang="en-IN" sz="2400" b="1" dirty="0" smtClean="0"/>
          </a:p>
          <a:p>
            <a:r>
              <a:rPr lang="en-IN" sz="2400" dirty="0"/>
              <a:t> </a:t>
            </a:r>
            <a:r>
              <a:rPr lang="en-IN" sz="2400" dirty="0" smtClean="0"/>
              <a:t>  </a:t>
            </a:r>
            <a:r>
              <a:rPr lang="en-US" sz="2400" dirty="0" smtClean="0"/>
              <a:t>     </a:t>
            </a:r>
          </a:p>
          <a:p>
            <a:r>
              <a:rPr lang="en-US" sz="2400" dirty="0"/>
              <a:t> </a:t>
            </a:r>
            <a:r>
              <a:rPr lang="en-US" sz="2400" dirty="0" smtClean="0"/>
              <a:t>         Wavelength between 3000 nm to 5000 nm and 8000 nm to 14000 nm is</a:t>
            </a:r>
          </a:p>
          <a:p>
            <a:r>
              <a:rPr lang="en-US" sz="2400" dirty="0" smtClean="0"/>
              <a:t>         Wave length detected by the sensors of thermal remote sensing. </a:t>
            </a:r>
          </a:p>
          <a:p>
            <a:r>
              <a:rPr lang="en-US" sz="2400" dirty="0"/>
              <a:t> </a:t>
            </a:r>
            <a:r>
              <a:rPr lang="en-US" sz="2400" dirty="0" smtClean="0"/>
              <a:t>         Value between 3000 nm to 5000 nm is related to high temperature objects and phenomena like forest fires and value between 8000 nm to 14000 nm is used to detect general earth object with low temperature. </a:t>
            </a:r>
          </a:p>
          <a:p>
            <a:r>
              <a:rPr lang="en-US" sz="2400" dirty="0"/>
              <a:t> </a:t>
            </a:r>
            <a:r>
              <a:rPr lang="en-US" sz="2400" dirty="0" smtClean="0"/>
              <a:t>         </a:t>
            </a:r>
            <a:r>
              <a:rPr lang="en-US" sz="2400" dirty="0"/>
              <a:t>F</a:t>
            </a:r>
            <a:r>
              <a:rPr lang="en-US" sz="2400" dirty="0" smtClean="0"/>
              <a:t>or detection of thermal pollution and fire detection thermal remote sensing is an important means of detection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1428736"/>
            <a:ext cx="6715172" cy="4524315"/>
          </a:xfrm>
          <a:prstGeom prst="rect">
            <a:avLst/>
          </a:prstGeom>
        </p:spPr>
        <p:txBody>
          <a:bodyPr wrap="square">
            <a:spAutoFit/>
          </a:bodyPr>
          <a:lstStyle/>
          <a:p>
            <a:r>
              <a:rPr lang="en-US" sz="2400" b="1" dirty="0" smtClean="0"/>
              <a:t>Application of remote sensing in geology :</a:t>
            </a:r>
          </a:p>
          <a:p>
            <a:r>
              <a:rPr lang="en-US" sz="2400" b="1" dirty="0"/>
              <a:t> </a:t>
            </a:r>
            <a:r>
              <a:rPr lang="en-US" sz="2400" b="1" dirty="0" smtClean="0"/>
              <a:t>       </a:t>
            </a:r>
          </a:p>
          <a:p>
            <a:r>
              <a:rPr lang="en-US" sz="2400" b="1" dirty="0"/>
              <a:t> </a:t>
            </a:r>
            <a:r>
              <a:rPr lang="en-US" sz="2400" b="1" dirty="0" smtClean="0"/>
              <a:t>            </a:t>
            </a:r>
            <a:r>
              <a:rPr lang="en-US" sz="2400" dirty="0" smtClean="0"/>
              <a:t> Thermal Remote sensing data in Geological Mapping </a:t>
            </a:r>
          </a:p>
          <a:p>
            <a:r>
              <a:rPr lang="en-US" sz="2400" dirty="0"/>
              <a:t> </a:t>
            </a:r>
            <a:r>
              <a:rPr lang="en-US" sz="2400" dirty="0" smtClean="0"/>
              <a:t>             Microwave remote sensing data in Geological Mapping </a:t>
            </a:r>
          </a:p>
          <a:p>
            <a:r>
              <a:rPr lang="en-US" sz="2400" dirty="0"/>
              <a:t> </a:t>
            </a:r>
            <a:r>
              <a:rPr lang="en-US" sz="2400" dirty="0" smtClean="0"/>
              <a:t>             </a:t>
            </a:r>
            <a:r>
              <a:rPr lang="en-US" sz="2400" dirty="0" err="1" smtClean="0"/>
              <a:t>Lithological</a:t>
            </a:r>
            <a:r>
              <a:rPr lang="en-US" sz="2400" dirty="0" smtClean="0"/>
              <a:t> Mapping using Remote Sensing </a:t>
            </a:r>
          </a:p>
          <a:p>
            <a:r>
              <a:rPr lang="en-US" sz="2400" dirty="0"/>
              <a:t> </a:t>
            </a:r>
            <a:r>
              <a:rPr lang="en-US" sz="2400" dirty="0" smtClean="0"/>
              <a:t>             Structural Mapping </a:t>
            </a:r>
          </a:p>
          <a:p>
            <a:r>
              <a:rPr lang="en-US" sz="2400" dirty="0"/>
              <a:t> </a:t>
            </a:r>
            <a:r>
              <a:rPr lang="en-US" sz="2400" dirty="0" smtClean="0"/>
              <a:t>             </a:t>
            </a:r>
            <a:r>
              <a:rPr lang="en-US" sz="2400" dirty="0" err="1" smtClean="0"/>
              <a:t>Geomorphological</a:t>
            </a:r>
            <a:r>
              <a:rPr lang="en-US" sz="2400" dirty="0" smtClean="0"/>
              <a:t> mapping </a:t>
            </a:r>
          </a:p>
          <a:p>
            <a:r>
              <a:rPr lang="en-US" sz="2400" dirty="0"/>
              <a:t> </a:t>
            </a:r>
            <a:r>
              <a:rPr lang="en-US" sz="2400" dirty="0" smtClean="0"/>
              <a:t>             Mineral exploration </a:t>
            </a:r>
          </a:p>
          <a:p>
            <a:r>
              <a:rPr lang="en-US" sz="2400" dirty="0"/>
              <a:t> </a:t>
            </a:r>
            <a:r>
              <a:rPr lang="en-US" sz="2400" dirty="0" smtClean="0"/>
              <a:t>             Geo-engineering </a:t>
            </a:r>
          </a:p>
          <a:p>
            <a:r>
              <a:rPr lang="en-US" sz="2400" dirty="0"/>
              <a:t> </a:t>
            </a:r>
            <a:r>
              <a:rPr lang="en-US" sz="2400" dirty="0" smtClean="0"/>
              <a:t>             Geo-environmental Studies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643050"/>
            <a:ext cx="6072230" cy="2308324"/>
          </a:xfrm>
          <a:prstGeom prst="rect">
            <a:avLst/>
          </a:prstGeom>
        </p:spPr>
        <p:txBody>
          <a:bodyPr wrap="square">
            <a:spAutoFit/>
          </a:bodyPr>
          <a:lstStyle/>
          <a:p>
            <a:r>
              <a:rPr lang="en-IN" sz="2400" b="1" dirty="0" smtClean="0"/>
              <a:t>Role of remote sensing in geological mapping:</a:t>
            </a:r>
          </a:p>
          <a:p>
            <a:r>
              <a:rPr lang="en-IN" sz="2400" dirty="0"/>
              <a:t> </a:t>
            </a:r>
            <a:r>
              <a:rPr lang="en-IN" sz="2400" dirty="0" smtClean="0"/>
              <a:t>          </a:t>
            </a:r>
            <a:r>
              <a:rPr lang="en-US" sz="2400" dirty="0" smtClean="0"/>
              <a:t>Remote </a:t>
            </a:r>
            <a:r>
              <a:rPr lang="en-US" sz="2400" dirty="0"/>
              <a:t>sensing techniques provide evidence such as observed lineament, global scale mountain distribution, seismicity and volcanic activities to support crustal scale tectonics and geodynamics studies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100" y="1071546"/>
            <a:ext cx="6715172" cy="4801314"/>
          </a:xfrm>
          <a:prstGeom prst="rect">
            <a:avLst/>
          </a:prstGeom>
        </p:spPr>
        <p:txBody>
          <a:bodyPr wrap="square">
            <a:spAutoFit/>
          </a:bodyPr>
          <a:lstStyle/>
          <a:p>
            <a:r>
              <a:rPr lang="en-US" sz="2400" b="1" dirty="0"/>
              <a:t>Application of Remote Sensing In Geological Mapping</a:t>
            </a:r>
          </a:p>
          <a:p>
            <a:r>
              <a:rPr lang="en-US" sz="2400" dirty="0" smtClean="0"/>
              <a:t/>
            </a:r>
            <a:br>
              <a:rPr lang="en-US" sz="2400" dirty="0" smtClean="0"/>
            </a:br>
            <a:r>
              <a:rPr lang="en-US" sz="2400" b="1" dirty="0"/>
              <a:t>1. Identification of Geological Structures</a:t>
            </a:r>
          </a:p>
          <a:p>
            <a:r>
              <a:rPr lang="en-US" sz="2400" dirty="0" smtClean="0"/>
              <a:t>       One </a:t>
            </a:r>
            <a:r>
              <a:rPr lang="en-US" sz="2400" dirty="0"/>
              <a:t>of the key application of remote sensing in geological mapping is the identification and characterization of geological structures. </a:t>
            </a:r>
            <a:endParaRPr lang="en-US" sz="2400" dirty="0" smtClean="0"/>
          </a:p>
          <a:p>
            <a:r>
              <a:rPr lang="en-US" sz="2400" dirty="0"/>
              <a:t> </a:t>
            </a:r>
            <a:r>
              <a:rPr lang="en-US" sz="2400" dirty="0" smtClean="0"/>
              <a:t>      By </a:t>
            </a:r>
            <a:r>
              <a:rPr lang="en-US" sz="2400" dirty="0"/>
              <a:t>analyzing satellite imagery and aerial photographs, geologists can identify fault lines, folds, fractures, and other structural features that provide important clues about the Earth’s geological </a:t>
            </a:r>
            <a:r>
              <a:rPr lang="en-US" sz="2400" dirty="0" smtClean="0"/>
              <a:t>history</a:t>
            </a:r>
            <a:r>
              <a:rPr lang="en-US" sz="2400"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665</Words>
  <Application>Microsoft Office PowerPoint</Application>
  <PresentationFormat>On-screen Show (4:3)</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Remote Sensing: Fundamentals and its role in geological mapping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Sensing: Fundamentals and its role in geological mapping</dc:title>
  <dc:creator>ELCOT</dc:creator>
  <cp:lastModifiedBy>ELCOT</cp:lastModifiedBy>
  <cp:revision>11</cp:revision>
  <dcterms:created xsi:type="dcterms:W3CDTF">2024-03-31T12:28:46Z</dcterms:created>
  <dcterms:modified xsi:type="dcterms:W3CDTF">2024-03-31T14:24:15Z</dcterms:modified>
</cp:coreProperties>
</file>