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65785-66B5-41B4-80B3-25458DBA0981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66C82-93A9-482D-878A-D4D48A0EDF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82-93A9-482D-878A-D4D48A0EDF3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171011-0417-424A-8EDD-9B8933F32CD7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7B30DD-CDD0-45E1-9A34-85BA235C49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CS1020E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BMI / height of all the input and output the tallest and shortest</a:t>
            </a:r>
          </a:p>
          <a:p>
            <a:r>
              <a:rPr lang="en-US" dirty="0" smtClean="0"/>
              <a:t>Maintain the name/height/BMI of the current tallest and shortest person</a:t>
            </a:r>
          </a:p>
          <a:p>
            <a:r>
              <a:rPr lang="en-US" dirty="0" smtClean="0"/>
              <a:t>Calculations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Printing out 2 decimal places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1 - BMI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810000"/>
            <a:ext cx="6912768" cy="707886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#include &lt;</a:t>
            </a:r>
            <a:r>
              <a:rPr lang="en-US" sz="2000" dirty="0" err="1" smtClean="0">
                <a:solidFill>
                  <a:srgbClr val="5A31CD"/>
                </a:solidFill>
              </a:rPr>
              <a:t>cmath</a:t>
            </a:r>
            <a:r>
              <a:rPr lang="en-US" sz="2000" dirty="0" smtClean="0">
                <a:solidFill>
                  <a:srgbClr val="5A31CD"/>
                </a:solidFill>
              </a:rPr>
              <a:t>&gt; 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err="1" smtClean="0">
                <a:solidFill>
                  <a:srgbClr val="5A31CD"/>
                </a:solidFill>
              </a:rPr>
              <a:t>bmi</a:t>
            </a:r>
            <a:r>
              <a:rPr lang="en-US" sz="2000" dirty="0" smtClean="0">
                <a:solidFill>
                  <a:srgbClr val="5A31CD"/>
                </a:solidFill>
              </a:rPr>
              <a:t> = weight/</a:t>
            </a:r>
            <a:r>
              <a:rPr lang="en-US" sz="2000" dirty="0" err="1" smtClean="0">
                <a:solidFill>
                  <a:srgbClr val="5A31CD"/>
                </a:solidFill>
              </a:rPr>
              <a:t>pow</a:t>
            </a:r>
            <a:r>
              <a:rPr lang="en-US" sz="2000" dirty="0" smtClean="0">
                <a:solidFill>
                  <a:srgbClr val="5A31CD"/>
                </a:solidFill>
              </a:rPr>
              <a:t>((height/100), 2);</a:t>
            </a:r>
            <a:endParaRPr lang="en-US" sz="2000" dirty="0" smtClean="0">
              <a:solidFill>
                <a:srgbClr val="5A31C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105400"/>
            <a:ext cx="6912768" cy="707886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err="1" smtClean="0">
                <a:solidFill>
                  <a:srgbClr val="5A31CD"/>
                </a:solidFill>
              </a:rPr>
              <a:t>cout.setf</a:t>
            </a:r>
            <a:r>
              <a:rPr lang="en-US" sz="2000" dirty="0" smtClean="0">
                <a:solidFill>
                  <a:srgbClr val="5A31CD"/>
                </a:solidFill>
              </a:rPr>
              <a:t>(</a:t>
            </a:r>
            <a:r>
              <a:rPr lang="en-US" sz="2000" dirty="0" err="1" smtClean="0">
                <a:solidFill>
                  <a:srgbClr val="5A31CD"/>
                </a:solidFill>
              </a:rPr>
              <a:t>ios</a:t>
            </a:r>
            <a:r>
              <a:rPr lang="en-US" sz="2000" dirty="0" smtClean="0">
                <a:solidFill>
                  <a:srgbClr val="5A31CD"/>
                </a:solidFill>
              </a:rPr>
              <a:t>::fixed);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err="1" smtClean="0">
                <a:solidFill>
                  <a:srgbClr val="5A31CD"/>
                </a:solidFill>
              </a:rPr>
              <a:t>cout.precision</a:t>
            </a:r>
            <a:r>
              <a:rPr lang="en-US" sz="2000" dirty="0" smtClean="0">
                <a:solidFill>
                  <a:srgbClr val="5A31CD"/>
                </a:solidFill>
              </a:rPr>
              <a:t>(2);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Given a matrix of size N x N and some operations of rotation or reflection, determine the final state of the matrix.</a:t>
            </a:r>
          </a:p>
          <a:p>
            <a:r>
              <a:rPr lang="en-SG" dirty="0" smtClean="0"/>
              <a:t>The operations can be:</a:t>
            </a:r>
          </a:p>
          <a:p>
            <a:pPr lvl="1"/>
            <a:r>
              <a:rPr lang="en-SG" dirty="0" smtClean="0"/>
              <a:t>Rotate by X degree, X = 90, 180, or 270</a:t>
            </a:r>
          </a:p>
          <a:p>
            <a:pPr lvl="1"/>
            <a:r>
              <a:rPr lang="en-SG" dirty="0" smtClean="0"/>
              <a:t>Reflect across the x-axis.</a:t>
            </a:r>
          </a:p>
          <a:p>
            <a:pPr lvl="1"/>
            <a:r>
              <a:rPr lang="en-SG" dirty="0" smtClean="0"/>
              <a:t>Reflect across the y-axis.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1 - Transformation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r>
              <a:rPr lang="en-US" dirty="0" smtClean="0"/>
              <a:t>Reflection about the X-axis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990600"/>
            <a:ext cx="6912768" cy="16312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for(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= 0;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&lt; size;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++) {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    for(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j = 0; j &lt; size; j++) {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        temp[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][j] = matrix[size-i-1][j];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    }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90600" y="2743200"/>
            <a:ext cx="8229600" cy="5530619"/>
            <a:chOff x="762000" y="2971800"/>
            <a:chExt cx="8229600" cy="5530619"/>
          </a:xfrm>
        </p:grpSpPr>
        <p:sp>
          <p:nvSpPr>
            <p:cNvPr id="6" name="Content Placeholder 1"/>
            <p:cNvSpPr txBox="1">
              <a:spLocks/>
            </p:cNvSpPr>
            <p:nvPr/>
          </p:nvSpPr>
          <p:spPr>
            <a:xfrm>
              <a:off x="762000" y="2971800"/>
              <a:ext cx="8229600" cy="5530619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		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0  1  2                   0  1  2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  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0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	7  4  1               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0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   9  6  3</a:t>
              </a:r>
              <a:endParaRPr kumimoji="0" lang="zh-CN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  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1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	8  5  2               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1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   8  5  2</a:t>
              </a:r>
              <a:endParaRPr kumimoji="0" lang="zh-CN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	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2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	9  6  3               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2</a:t>
              </a:r>
              <a:r>
                <a: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charset="-122"/>
                  <a:cs typeface="+mn-cs"/>
                </a:rPr>
                <a:t>   7  4  1</a:t>
              </a:r>
              <a:endParaRPr kumimoji="0" lang="zh-CN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endPara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endParaRPr>
            </a:p>
            <a:p>
              <a:pPr marL="10972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tabLst/>
                <a:defRPr/>
              </a:pPr>
              <a:endPara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endParaRPr>
            </a:p>
          </p:txBody>
        </p:sp>
        <p:cxnSp>
          <p:nvCxnSpPr>
            <p:cNvPr id="7" name="直接箭头连接符 5"/>
            <p:cNvCxnSpPr>
              <a:cxnSpLocks noChangeShapeType="1"/>
            </p:cNvCxnSpPr>
            <p:nvPr/>
          </p:nvCxnSpPr>
          <p:spPr bwMode="auto">
            <a:xfrm>
              <a:off x="1524000" y="3429000"/>
              <a:ext cx="1552600" cy="0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  <p:cxnSp>
          <p:nvCxnSpPr>
            <p:cNvPr id="8" name="直接箭头连接符 6"/>
            <p:cNvCxnSpPr>
              <a:cxnSpLocks noChangeShapeType="1"/>
            </p:cNvCxnSpPr>
            <p:nvPr/>
          </p:nvCxnSpPr>
          <p:spPr bwMode="auto">
            <a:xfrm flipH="1">
              <a:off x="1524000" y="3429000"/>
              <a:ext cx="1588" cy="1512168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  <p:cxnSp>
          <p:nvCxnSpPr>
            <p:cNvPr id="9" name="直接箭头连接符 5"/>
            <p:cNvCxnSpPr>
              <a:cxnSpLocks noChangeShapeType="1"/>
            </p:cNvCxnSpPr>
            <p:nvPr/>
          </p:nvCxnSpPr>
          <p:spPr bwMode="auto">
            <a:xfrm>
              <a:off x="4876800" y="3429000"/>
              <a:ext cx="1512168" cy="0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  <p:cxnSp>
          <p:nvCxnSpPr>
            <p:cNvPr id="10" name="直接箭头连接符 6"/>
            <p:cNvCxnSpPr>
              <a:cxnSpLocks noChangeShapeType="1"/>
            </p:cNvCxnSpPr>
            <p:nvPr/>
          </p:nvCxnSpPr>
          <p:spPr bwMode="auto">
            <a:xfrm flipH="1">
              <a:off x="4876800" y="3429000"/>
              <a:ext cx="1588" cy="1460376"/>
            </a:xfrm>
            <a:prstGeom prst="straightConnector1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 type="arrow" w="med" len="med"/>
            </a:ln>
          </p:spPr>
        </p:cxn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3124200" y="3124200"/>
              <a:ext cx="376238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j1</a:t>
              </a:r>
              <a:endParaRPr lang="zh-CN" altLang="en-US" dirty="0">
                <a:ea typeface="宋体" charset="-122"/>
              </a:endParaRPr>
            </a:p>
          </p:txBody>
        </p:sp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914400" y="4876800"/>
              <a:ext cx="4572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i1</a:t>
              </a:r>
              <a:endParaRPr lang="zh-CN" altLang="en-US" dirty="0">
                <a:ea typeface="宋体" charset="-122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6477000" y="3048000"/>
              <a:ext cx="45300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j</a:t>
              </a:r>
              <a:r>
                <a:rPr lang="en-US" altLang="zh-CN" dirty="0" smtClean="0">
                  <a:ea typeface="宋体" charset="-122"/>
                </a:rPr>
                <a:t>2</a:t>
              </a:r>
              <a:endParaRPr lang="zh-CN" altLang="en-US" dirty="0">
                <a:ea typeface="宋体" charset="-122"/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4343400" y="4800600"/>
              <a:ext cx="4572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i2</a:t>
              </a:r>
              <a:endParaRPr lang="zh-CN" altLang="en-US" dirty="0">
                <a:ea typeface="宋体" charset="-122"/>
              </a:endParaRPr>
            </a:p>
          </p:txBody>
        </p:sp>
        <p:cxnSp>
          <p:nvCxnSpPr>
            <p:cNvPr id="15" name="直接箭头连接符 21"/>
            <p:cNvCxnSpPr/>
            <p:nvPr/>
          </p:nvCxnSpPr>
          <p:spPr bwMode="auto">
            <a:xfrm>
              <a:off x="3352800" y="4038600"/>
              <a:ext cx="64807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 rot="5400000">
            <a:off x="2400300" y="3619500"/>
            <a:ext cx="304800" cy="1447800"/>
          </a:xfrm>
          <a:prstGeom prst="ellipse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5676900" y="2781300"/>
            <a:ext cx="304800" cy="1295400"/>
          </a:xfrm>
          <a:prstGeom prst="ellipse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400000">
            <a:off x="2400300" y="2705100"/>
            <a:ext cx="304800" cy="1447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5400000">
            <a:off x="5676900" y="3695700"/>
            <a:ext cx="304800" cy="1295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r>
              <a:rPr lang="en-US" dirty="0" smtClean="0"/>
              <a:t>Reflection about the X-axis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Rotate 90º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990600"/>
            <a:ext cx="6912768" cy="16312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for(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= 0;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&lt; size;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++) {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    for(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j = 0; j &lt; size; j++) {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        temp[j][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] = matrix[j][size-i-1];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    }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3276600"/>
            <a:ext cx="6912768" cy="16312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for(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= 0;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&lt; size;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++) {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    for(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j = 0; j &lt; size; j++) {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        temp[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][j] = matrix[size-j-1][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];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    }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How to pass 2D-Arrays as parameters</a:t>
            </a:r>
          </a:p>
          <a:p>
            <a:r>
              <a:rPr lang="en-US" dirty="0" smtClean="0"/>
              <a:t>Use pointers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Sidetrack – 2D Arrays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6912768" cy="3785652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**matrix;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matrix = new 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*[input];</a:t>
            </a:r>
          </a:p>
          <a:p>
            <a:pPr marL="109728" indent="0">
              <a:buNone/>
              <a:tabLst>
                <a:tab pos="684213" algn="l"/>
              </a:tabLst>
            </a:pPr>
            <a:endParaRPr lang="en-US" sz="2000" dirty="0" smtClean="0">
              <a:solidFill>
                <a:srgbClr val="5A31CD"/>
              </a:solidFill>
            </a:endParaRP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for(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=0;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&lt; input;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++) {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    matrix[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] = new 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[input];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}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…………..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……………..</a:t>
            </a:r>
            <a:endParaRPr lang="en-US" sz="2000" dirty="0" smtClean="0">
              <a:solidFill>
                <a:srgbClr val="5A31CD"/>
              </a:solidFill>
            </a:endParaRP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for(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= 0;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&lt; input;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++) {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    delete []matrix[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];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}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    delete matrix;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172200"/>
            <a:ext cx="6912768" cy="40011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void rotate(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**matrix, 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size) { …..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submit this</a:t>
            </a:r>
          </a:p>
          <a:p>
            <a:r>
              <a:rPr lang="en-US" dirty="0" smtClean="0"/>
              <a:t>Output how many trees are burnt after X minutes, and how long will a tree be safe</a:t>
            </a:r>
          </a:p>
          <a:p>
            <a:r>
              <a:rPr lang="en-US" dirty="0" smtClean="0"/>
              <a:t>Problem breakdown</a:t>
            </a:r>
          </a:p>
          <a:p>
            <a:pPr lvl="1"/>
            <a:r>
              <a:rPr lang="en-US" dirty="0" smtClean="0"/>
              <a:t>How to burn the trees</a:t>
            </a:r>
          </a:p>
          <a:p>
            <a:pPr lvl="1"/>
            <a:r>
              <a:rPr lang="en-US" dirty="0" smtClean="0"/>
              <a:t>How to simulate the time</a:t>
            </a:r>
          </a:p>
          <a:p>
            <a:pPr lvl="1"/>
            <a:r>
              <a:rPr lang="en-US" dirty="0" smtClean="0"/>
              <a:t>How to track which trees are burnt</a:t>
            </a:r>
          </a:p>
          <a:p>
            <a:pPr lvl="1"/>
            <a:r>
              <a:rPr lang="en-US" dirty="0" smtClean="0"/>
              <a:t>How long does it take for the fire to travel to a certain tree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– Fire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en-US" dirty="0" smtClean="0"/>
              <a:t>How the fire travels…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33600" y="2971800"/>
            <a:ext cx="304800" cy="827314"/>
            <a:chOff x="5105400" y="2895600"/>
            <a:chExt cx="533400" cy="1447800"/>
          </a:xfrm>
        </p:grpSpPr>
        <p:sp>
          <p:nvSpPr>
            <p:cNvPr id="13" name="Rectangle 12"/>
            <p:cNvSpPr/>
            <p:nvPr/>
          </p:nvSpPr>
          <p:spPr>
            <a:xfrm>
              <a:off x="5334000" y="3200400"/>
              <a:ext cx="76200" cy="1143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5105400" y="2895600"/>
              <a:ext cx="533400" cy="457200"/>
            </a:xfrm>
            <a:prstGeom prst="star5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33400" y="1600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6400" y="1600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19400" y="1600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3400" y="2743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76400" y="2743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19400" y="2743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3400" y="3886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76400" y="3886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19400" y="3886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838200" y="1752600"/>
            <a:ext cx="546652" cy="838200"/>
            <a:chOff x="3124200" y="2590800"/>
            <a:chExt cx="1143000" cy="1752600"/>
          </a:xfrm>
        </p:grpSpPr>
        <p:sp>
          <p:nvSpPr>
            <p:cNvPr id="28" name="Oval 27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81200" y="1752600"/>
            <a:ext cx="546652" cy="838200"/>
            <a:chOff x="3124200" y="2590800"/>
            <a:chExt cx="1143000" cy="1752600"/>
          </a:xfrm>
        </p:grpSpPr>
        <p:sp>
          <p:nvSpPr>
            <p:cNvPr id="33" name="Oval 32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24200" y="1752600"/>
            <a:ext cx="546652" cy="838200"/>
            <a:chOff x="3124200" y="2590800"/>
            <a:chExt cx="1143000" cy="1752600"/>
          </a:xfrm>
        </p:grpSpPr>
        <p:sp>
          <p:nvSpPr>
            <p:cNvPr id="38" name="Oval 37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38200" y="2895600"/>
            <a:ext cx="546652" cy="838200"/>
            <a:chOff x="3124200" y="2590800"/>
            <a:chExt cx="1143000" cy="1752600"/>
          </a:xfrm>
        </p:grpSpPr>
        <p:sp>
          <p:nvSpPr>
            <p:cNvPr id="43" name="Oval 42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24200" y="2895600"/>
            <a:ext cx="546652" cy="838200"/>
            <a:chOff x="3124200" y="2590800"/>
            <a:chExt cx="1143000" cy="1752600"/>
          </a:xfrm>
        </p:grpSpPr>
        <p:sp>
          <p:nvSpPr>
            <p:cNvPr id="53" name="Oval 52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00" y="4038600"/>
            <a:ext cx="546652" cy="838200"/>
            <a:chOff x="3124200" y="2590800"/>
            <a:chExt cx="1143000" cy="1752600"/>
          </a:xfrm>
        </p:grpSpPr>
        <p:sp>
          <p:nvSpPr>
            <p:cNvPr id="58" name="Oval 57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05000" y="4038600"/>
            <a:ext cx="546652" cy="838200"/>
            <a:chOff x="3124200" y="2590800"/>
            <a:chExt cx="1143000" cy="1752600"/>
          </a:xfrm>
        </p:grpSpPr>
        <p:sp>
          <p:nvSpPr>
            <p:cNvPr id="63" name="Oval 62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48000" y="4038600"/>
            <a:ext cx="546652" cy="838200"/>
            <a:chOff x="3124200" y="2590800"/>
            <a:chExt cx="1143000" cy="1752600"/>
          </a:xfrm>
        </p:grpSpPr>
        <p:sp>
          <p:nvSpPr>
            <p:cNvPr id="68" name="Oval 67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sp>
        <p:nvSpPr>
          <p:cNvPr id="72" name="Right Arrow 71"/>
          <p:cNvSpPr/>
          <p:nvPr/>
        </p:nvSpPr>
        <p:spPr>
          <a:xfrm>
            <a:off x="4191000" y="30480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6705600" y="2971800"/>
            <a:ext cx="304800" cy="827314"/>
            <a:chOff x="5105400" y="2895600"/>
            <a:chExt cx="533400" cy="1447800"/>
          </a:xfrm>
        </p:grpSpPr>
        <p:sp>
          <p:nvSpPr>
            <p:cNvPr id="74" name="Rectangle 73"/>
            <p:cNvSpPr/>
            <p:nvPr/>
          </p:nvSpPr>
          <p:spPr>
            <a:xfrm>
              <a:off x="5334000" y="3200400"/>
              <a:ext cx="76200" cy="1143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5105400" y="2895600"/>
              <a:ext cx="533400" cy="457200"/>
            </a:xfrm>
            <a:prstGeom prst="star5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5105400" y="1600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248400" y="1600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391400" y="1600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105400" y="2743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248400" y="2743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391400" y="2743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105400" y="3886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248400" y="3886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7391400" y="3886200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5410200" y="1752600"/>
            <a:ext cx="546652" cy="838200"/>
            <a:chOff x="3124200" y="2590800"/>
            <a:chExt cx="1143000" cy="1752600"/>
          </a:xfrm>
        </p:grpSpPr>
        <p:sp>
          <p:nvSpPr>
            <p:cNvPr id="86" name="Oval 85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96200" y="1752600"/>
            <a:ext cx="546652" cy="838200"/>
            <a:chOff x="3124200" y="2590800"/>
            <a:chExt cx="1143000" cy="1752600"/>
          </a:xfrm>
        </p:grpSpPr>
        <p:sp>
          <p:nvSpPr>
            <p:cNvPr id="96" name="Oval 95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34000" y="4038600"/>
            <a:ext cx="546652" cy="838200"/>
            <a:chOff x="3124200" y="2590800"/>
            <a:chExt cx="1143000" cy="1752600"/>
          </a:xfrm>
        </p:grpSpPr>
        <p:sp>
          <p:nvSpPr>
            <p:cNvPr id="111" name="Oval 110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620000" y="4038600"/>
            <a:ext cx="546652" cy="838200"/>
            <a:chOff x="3124200" y="2590800"/>
            <a:chExt cx="1143000" cy="1752600"/>
          </a:xfrm>
        </p:grpSpPr>
        <p:sp>
          <p:nvSpPr>
            <p:cNvPr id="121" name="Oval 120"/>
            <p:cNvSpPr/>
            <p:nvPr/>
          </p:nvSpPr>
          <p:spPr>
            <a:xfrm>
              <a:off x="3200400" y="2743200"/>
              <a:ext cx="3810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3352800" y="2590800"/>
              <a:ext cx="6858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57600" y="3200400"/>
              <a:ext cx="152400" cy="1143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3124200" y="2819400"/>
              <a:ext cx="1143000" cy="685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562600" y="2895600"/>
            <a:ext cx="304800" cy="827314"/>
            <a:chOff x="5105400" y="2895600"/>
            <a:chExt cx="533400" cy="1447800"/>
          </a:xfrm>
        </p:grpSpPr>
        <p:sp>
          <p:nvSpPr>
            <p:cNvPr id="126" name="Rectangle 125"/>
            <p:cNvSpPr/>
            <p:nvPr/>
          </p:nvSpPr>
          <p:spPr>
            <a:xfrm>
              <a:off x="5334000" y="3200400"/>
              <a:ext cx="76200" cy="1143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7" name="5-Point Star 126"/>
            <p:cNvSpPr/>
            <p:nvPr/>
          </p:nvSpPr>
          <p:spPr>
            <a:xfrm>
              <a:off x="5105400" y="2895600"/>
              <a:ext cx="533400" cy="457200"/>
            </a:xfrm>
            <a:prstGeom prst="star5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848600" y="2971800"/>
            <a:ext cx="304800" cy="827314"/>
            <a:chOff x="5105400" y="2895600"/>
            <a:chExt cx="533400" cy="1447800"/>
          </a:xfrm>
        </p:grpSpPr>
        <p:sp>
          <p:nvSpPr>
            <p:cNvPr id="129" name="Rectangle 128"/>
            <p:cNvSpPr/>
            <p:nvPr/>
          </p:nvSpPr>
          <p:spPr>
            <a:xfrm>
              <a:off x="5334000" y="3200400"/>
              <a:ext cx="76200" cy="1143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5-Point Star 129"/>
            <p:cNvSpPr/>
            <p:nvPr/>
          </p:nvSpPr>
          <p:spPr>
            <a:xfrm>
              <a:off x="5105400" y="2895600"/>
              <a:ext cx="533400" cy="457200"/>
            </a:xfrm>
            <a:prstGeom prst="star5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705600" y="1828800"/>
            <a:ext cx="304800" cy="827314"/>
            <a:chOff x="5105400" y="2895600"/>
            <a:chExt cx="533400" cy="1447800"/>
          </a:xfrm>
        </p:grpSpPr>
        <p:sp>
          <p:nvSpPr>
            <p:cNvPr id="132" name="Rectangle 131"/>
            <p:cNvSpPr/>
            <p:nvPr/>
          </p:nvSpPr>
          <p:spPr>
            <a:xfrm>
              <a:off x="5334000" y="3200400"/>
              <a:ext cx="76200" cy="1143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3" name="5-Point Star 132"/>
            <p:cNvSpPr/>
            <p:nvPr/>
          </p:nvSpPr>
          <p:spPr>
            <a:xfrm>
              <a:off x="5105400" y="2895600"/>
              <a:ext cx="533400" cy="457200"/>
            </a:xfrm>
            <a:prstGeom prst="star5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705600" y="4038600"/>
            <a:ext cx="304800" cy="827314"/>
            <a:chOff x="5105400" y="2895600"/>
            <a:chExt cx="533400" cy="1447800"/>
          </a:xfrm>
        </p:grpSpPr>
        <p:sp>
          <p:nvSpPr>
            <p:cNvPr id="135" name="Rectangle 134"/>
            <p:cNvSpPr/>
            <p:nvPr/>
          </p:nvSpPr>
          <p:spPr>
            <a:xfrm>
              <a:off x="5334000" y="3200400"/>
              <a:ext cx="76200" cy="1143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6" name="5-Point Star 135"/>
            <p:cNvSpPr/>
            <p:nvPr/>
          </p:nvSpPr>
          <p:spPr>
            <a:xfrm>
              <a:off x="5105400" y="2895600"/>
              <a:ext cx="533400" cy="457200"/>
            </a:xfrm>
            <a:prstGeom prst="star5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r>
              <a:rPr lang="en-US" dirty="0" smtClean="0"/>
              <a:t>Idea </a:t>
            </a:r>
            <a:r>
              <a:rPr lang="en-US" dirty="0" smtClean="0"/>
              <a:t>is to keep burning the trees until all the trees are </a:t>
            </a:r>
            <a:r>
              <a:rPr lang="en-US" dirty="0" smtClean="0"/>
              <a:t>burnt</a:t>
            </a:r>
          </a:p>
          <a:p>
            <a:pPr lvl="1"/>
            <a:r>
              <a:rPr lang="en-US" dirty="0" smtClean="0"/>
              <a:t>Count the number of “F” == M*N</a:t>
            </a:r>
          </a:p>
          <a:p>
            <a:r>
              <a:rPr lang="en-US" dirty="0" smtClean="0"/>
              <a:t>Keep a “Timer” on the current time</a:t>
            </a:r>
          </a:p>
          <a:p>
            <a:r>
              <a:rPr lang="en-US" dirty="0" smtClean="0"/>
              <a:t>Store a table of when each tree is burnt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Query (How many trees are burnt)</a:t>
            </a:r>
          </a:p>
          <a:p>
            <a:pPr lvl="1"/>
            <a:r>
              <a:rPr lang="en-US" dirty="0" smtClean="0"/>
              <a:t>When “Timer” == Query input, count the “F”s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Query (Time a tree is safe)</a:t>
            </a:r>
          </a:p>
          <a:p>
            <a:pPr lvl="1"/>
            <a:r>
              <a:rPr lang="en-US" dirty="0" smtClean="0"/>
              <a:t>Check the timetable the individual trees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r>
              <a:rPr lang="en-US" dirty="0" smtClean="0"/>
              <a:t>Functions required</a:t>
            </a:r>
          </a:p>
          <a:p>
            <a:pPr lvl="1"/>
            <a:r>
              <a:rPr lang="en-US" dirty="0" smtClean="0"/>
              <a:t>Burn the trees</a:t>
            </a:r>
          </a:p>
          <a:p>
            <a:pPr lvl="1"/>
            <a:r>
              <a:rPr lang="en-US" dirty="0" smtClean="0"/>
              <a:t>Check whether all the trees are burnt</a:t>
            </a:r>
          </a:p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Current situation</a:t>
            </a:r>
          </a:p>
          <a:p>
            <a:pPr lvl="1"/>
            <a:r>
              <a:rPr lang="en-US" dirty="0" smtClean="0"/>
              <a:t>“Timer” of when the tree is burnt</a:t>
            </a:r>
          </a:p>
          <a:p>
            <a:pPr lvl="1"/>
            <a:r>
              <a:rPr lang="en-US" dirty="0" smtClean="0"/>
              <a:t>2 x 2D-Array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 Commands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295400"/>
            <a:ext cx="8229600" cy="504401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Change Directory (</a:t>
            </a:r>
            <a:r>
              <a:rPr kumimoji="0" 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cd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cd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[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directory name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Use [Tab] button for auto-completion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List Content (</a:t>
            </a:r>
            <a:r>
              <a:rPr kumimoji="0" 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ls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ls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(list current directory)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ls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 –all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(include hidden files/folders)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Remove Directory Entries (</a:t>
            </a:r>
            <a:r>
              <a:rPr kumimoji="0" 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rm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rm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[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file/folder name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C++ Compile (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g++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g++ -Wall myprogram.cpp –o </a:t>
            </a: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myprogram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-o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option is used to specify the output file name. This option is optional. By default the output file name is “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a.out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”.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-Wall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" pitchFamily="34" charset="0"/>
              </a:rPr>
              <a:t>is used to show all warnings.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Home Labs (x6) ~ 5%</a:t>
            </a:r>
          </a:p>
          <a:p>
            <a:pPr lvl="1"/>
            <a:r>
              <a:rPr lang="en-US" dirty="0" smtClean="0"/>
              <a:t>Try to attempt the questions before lab</a:t>
            </a:r>
          </a:p>
          <a:p>
            <a:pPr lvl="1"/>
            <a:r>
              <a:rPr lang="en-US" dirty="0" smtClean="0"/>
              <a:t>Remember to submit to </a:t>
            </a:r>
            <a:r>
              <a:rPr lang="en-US" dirty="0" err="1" smtClean="0"/>
              <a:t>codecrunch</a:t>
            </a:r>
            <a:endParaRPr lang="en-US" dirty="0" smtClean="0"/>
          </a:p>
          <a:p>
            <a:r>
              <a:rPr lang="en-US" dirty="0" smtClean="0"/>
              <a:t>Sit-In Labs (x4) ~ 15%</a:t>
            </a:r>
          </a:p>
          <a:p>
            <a:pPr lvl="1"/>
            <a:r>
              <a:rPr lang="en-US" dirty="0" smtClean="0"/>
              <a:t>Open-book</a:t>
            </a:r>
          </a:p>
          <a:p>
            <a:r>
              <a:rPr lang="en-US" dirty="0" smtClean="0"/>
              <a:t>Practical Exam ~ 15%</a:t>
            </a:r>
          </a:p>
          <a:p>
            <a:r>
              <a:rPr lang="en-US" dirty="0" smtClean="0"/>
              <a:t>Labs not compulsory at the cost of 35% of your grades =D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1845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Edit File in VIM (</a:t>
            </a:r>
            <a:r>
              <a:rPr lang="en-US" sz="2600" b="1" i="1" dirty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vim</a:t>
            </a:r>
            <a:r>
              <a:rPr lang="en-US" sz="2600" dirty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200" b="1" i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vim</a:t>
            </a:r>
            <a:r>
              <a:rPr lang="en-US" sz="22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[</a:t>
            </a:r>
            <a:r>
              <a:rPr lang="en-US" sz="2200" u="sng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file name</a:t>
            </a:r>
            <a:r>
              <a:rPr lang="en-US" sz="22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Running </a:t>
            </a:r>
            <a:r>
              <a:rPr lang="en-US" sz="2600" dirty="0" smtClean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C++ Program</a:t>
            </a:r>
            <a:endParaRPr lang="en-US" sz="2600" dirty="0">
              <a:solidFill>
                <a:srgbClr val="A5002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./</a:t>
            </a:r>
            <a:r>
              <a:rPr lang="en-US" sz="220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myprogram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(or ./</a:t>
            </a:r>
            <a:r>
              <a:rPr lang="en-US" sz="220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a.out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  <a:endParaRPr lang="en-US" sz="22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./</a:t>
            </a:r>
            <a:r>
              <a:rPr lang="en-US" sz="220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myprogram</a:t>
            </a:r>
            <a:r>
              <a:rPr lang="en-US" sz="22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&lt; </a:t>
            </a:r>
            <a:r>
              <a:rPr lang="en-US" sz="22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[</a:t>
            </a:r>
            <a:r>
              <a:rPr lang="en-US" sz="2200" u="sng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input file</a:t>
            </a:r>
            <a:r>
              <a:rPr lang="en-US" sz="22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] &gt; [</a:t>
            </a:r>
            <a:r>
              <a:rPr lang="en-US" sz="2200" u="sng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output file</a:t>
            </a:r>
            <a:r>
              <a:rPr lang="en-US" sz="22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  <a:br>
              <a:rPr lang="en-US" sz="2200" dirty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n-US" sz="22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(input/output redirection)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Checking for Difference (</a:t>
            </a:r>
            <a:r>
              <a:rPr lang="en-US" sz="2600" b="1" i="1" dirty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diff</a:t>
            </a:r>
            <a:r>
              <a:rPr lang="en-US" sz="2600" dirty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200" b="1" i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diff </a:t>
            </a:r>
            <a:r>
              <a:rPr lang="en-US" sz="22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[</a:t>
            </a:r>
            <a:r>
              <a:rPr lang="en-US" sz="2200" u="sng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file name</a:t>
            </a:r>
            <a:r>
              <a:rPr lang="en-US" sz="22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] [</a:t>
            </a:r>
            <a:r>
              <a:rPr lang="en-US" sz="2200" u="sng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file name</a:t>
            </a:r>
            <a:r>
              <a:rPr lang="en-US" sz="22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Difference in a single space or an extra line will be noted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Manual (</a:t>
            </a:r>
            <a:r>
              <a:rPr lang="en-US" sz="2600" b="1" i="1" dirty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man</a:t>
            </a:r>
            <a:r>
              <a:rPr lang="en-US" sz="2600" dirty="0">
                <a:solidFill>
                  <a:srgbClr val="A5002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000" b="1" i="1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man </a:t>
            </a:r>
            <a:r>
              <a:rPr lang="en-US" sz="20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[</a:t>
            </a:r>
            <a:r>
              <a:rPr lang="en-US" sz="2000" u="sng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command name</a:t>
            </a:r>
            <a:r>
              <a:rPr lang="en-US" sz="20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]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When you are not sure what the command does, or what parameter it expects</a:t>
            </a:r>
          </a:p>
          <a:p>
            <a:pPr marL="109728" indent="0">
              <a:buNone/>
            </a:pPr>
            <a:endParaRPr lang="en-S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6839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Command Mode: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to get into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command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mode, press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ESC key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915988" indent="-454025">
              <a:buFont typeface="+mj-lt"/>
              <a:buAutoNum type="arabicPeriod"/>
            </a:pPr>
            <a:r>
              <a:rPr lang="en-US" b="1" i="1" dirty="0" err="1">
                <a:latin typeface="Arial" pitchFamily="34" charset="0"/>
                <a:cs typeface="Arial" pitchFamily="34" charset="0"/>
              </a:rPr>
              <a:t>dd</a:t>
            </a:r>
            <a:r>
              <a:rPr lang="en-US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:d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dirty="0">
                <a:latin typeface="Arial" pitchFamily="34" charset="0"/>
                <a:cs typeface="Arial" pitchFamily="34" charset="0"/>
              </a:rPr>
              <a:t>Delete the current line</a:t>
            </a:r>
          </a:p>
          <a:p>
            <a:pPr marL="915988" indent="-454025">
              <a:buFont typeface="+mj-lt"/>
              <a:buAutoNum type="arabicPeriod"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:q!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dirty="0">
                <a:latin typeface="Arial" pitchFamily="34" charset="0"/>
                <a:cs typeface="Arial" pitchFamily="34" charset="0"/>
              </a:rPr>
              <a:t>Exit without saving changes</a:t>
            </a:r>
          </a:p>
          <a:p>
            <a:pPr marL="915988" indent="-454025">
              <a:buFont typeface="+mj-lt"/>
              <a:buAutoNum type="arabicPeriod"/>
            </a:pPr>
            <a:r>
              <a:rPr lang="en-US" b="1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b="1" i="1" dirty="0" err="1" smtClean="0">
                <a:latin typeface="Arial" pitchFamily="34" charset="0"/>
                <a:cs typeface="Arial" pitchFamily="34" charset="0"/>
              </a:rPr>
              <a:t>wq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ZZ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dirty="0">
                <a:latin typeface="Arial" pitchFamily="34" charset="0"/>
                <a:cs typeface="Arial" pitchFamily="34" charset="0"/>
              </a:rPr>
              <a:t>Save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Exit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915988" indent="-454025">
              <a:buFont typeface="+mj-lt"/>
              <a:buAutoNum type="arabicPeriod"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>
                <a:latin typeface="Arial" pitchFamily="34" charset="0"/>
                <a:cs typeface="Arial" pitchFamily="34" charset="0"/>
              </a:rPr>
              <a:t>[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pattern</a:t>
            </a:r>
            <a:r>
              <a:rPr lang="en-US" dirty="0">
                <a:latin typeface="Arial" pitchFamily="34" charset="0"/>
                <a:cs typeface="Arial" pitchFamily="34" charset="0"/>
              </a:rPr>
              <a:t>]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dirty="0">
                <a:latin typeface="Arial" pitchFamily="34" charset="0"/>
                <a:cs typeface="Arial" pitchFamily="34" charset="0"/>
              </a:rPr>
              <a:t>Search for the pattern</a:t>
            </a:r>
          </a:p>
          <a:p>
            <a:pPr marL="1144588" lvl="1" indent="-285750">
              <a:spcBef>
                <a:spcPts val="0"/>
              </a:spcBef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dirty="0">
                <a:latin typeface="Arial" pitchFamily="34" charset="0"/>
                <a:cs typeface="Arial" pitchFamily="34" charset="0"/>
              </a:rPr>
              <a:t>Search next in the same direction</a:t>
            </a:r>
          </a:p>
          <a:p>
            <a:pPr marL="1144588" lvl="1" indent="-285750">
              <a:spcBef>
                <a:spcPts val="0"/>
              </a:spcBef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dirty="0">
                <a:latin typeface="Arial" pitchFamily="34" charset="0"/>
                <a:cs typeface="Arial" pitchFamily="34" charset="0"/>
              </a:rPr>
              <a:t>Search next in the opposite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direction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See “Editor” in CS1020 Online web page:</a:t>
            </a:r>
          </a:p>
          <a:p>
            <a:pPr lvl="1"/>
            <a:r>
              <a:rPr lang="en-US" sz="1800" b="1" i="1" dirty="0" smtClean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http://www.comp.nus.edu.sg/~cs1020/2_resources/online.html</a:t>
            </a:r>
            <a:endParaRPr lang="en-US" sz="1800" b="1" i="1" dirty="0">
              <a:solidFill>
                <a:srgbClr val="A50021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S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With Extra Line at the End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Without Extra Line at the End</a:t>
            </a:r>
          </a:p>
          <a:p>
            <a:pPr marL="109728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</a:t>
            </a:r>
            <a:r>
              <a:rPr lang="en-US" dirty="0" smtClean="0"/>
              <a:t>Output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22</a:t>
            </a:fld>
            <a:endParaRPr lang="en-SG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187624" y="1988840"/>
            <a:ext cx="7344816" cy="43204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"Output String Here"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187624" y="3717032"/>
            <a:ext cx="7344816" cy="43204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"Output String Here“;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87624" y="2564904"/>
            <a:ext cx="7344816" cy="43204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/>
          <a:p>
            <a:pPr marL="114300" lvl="0">
              <a:lnSpc>
                <a:spcPct val="110000"/>
              </a:lnSpc>
              <a:buClr>
                <a:schemeClr val="accent1"/>
              </a:buClr>
              <a:buSzPct val="68000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"Output String Here\n";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00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24381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Matrix Type, End Space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Matrix Type, End Not Space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Output </a:t>
            </a:r>
            <a:r>
              <a:rPr lang="en-US" dirty="0" smtClean="0"/>
              <a:t>Methods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23</a:t>
            </a:fld>
            <a:endParaRPr lang="en-SG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187624" y="1844824"/>
            <a:ext cx="7344816" cy="1872208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Autofit/>
          </a:bodyPr>
          <a:lstStyle/>
          <a:p>
            <a:pPr marL="114300" lvl="0">
              <a:buClr>
                <a:schemeClr val="accent1"/>
              </a:buClr>
              <a:buSzPct val="68000"/>
              <a:tabLst>
                <a:tab pos="573088" algn="l"/>
                <a:tab pos="10255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j++)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u="sng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" ";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187624" y="4221088"/>
            <a:ext cx="7344816" cy="2304256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>
            <a:noAutofit/>
          </a:bodyPr>
          <a:lstStyle/>
          <a:p>
            <a:pPr marL="114300" lvl="0">
              <a:buClr>
                <a:schemeClr val="accent1"/>
              </a:buClr>
              <a:buSzPct val="68000"/>
              <a:tabLst>
                <a:tab pos="573088" algn="l"/>
                <a:tab pos="1025525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u="sng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j=</a:t>
            </a:r>
            <a:r>
              <a:rPr lang="en-US" sz="2000" b="1" i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j&lt;numOut-1; j++)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output &lt;&lt; “ “;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&lt;&lt; output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67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</a:t>
            </a:r>
          </a:p>
          <a:p>
            <a:pPr lvl="1"/>
            <a:r>
              <a:rPr lang="en-US" dirty="0" smtClean="0"/>
              <a:t>Comments – 10%</a:t>
            </a:r>
          </a:p>
          <a:p>
            <a:pPr lvl="1"/>
            <a:r>
              <a:rPr lang="en-US" dirty="0" smtClean="0"/>
              <a:t>Modularity – 10%</a:t>
            </a:r>
          </a:p>
          <a:p>
            <a:pPr lvl="1"/>
            <a:r>
              <a:rPr lang="en-US" dirty="0" smtClean="0"/>
              <a:t>Meaningful identifiers – 5%</a:t>
            </a:r>
          </a:p>
          <a:p>
            <a:pPr lvl="1"/>
            <a:r>
              <a:rPr lang="en-US" dirty="0" smtClean="0"/>
              <a:t>Indentation – 5%</a:t>
            </a:r>
          </a:p>
          <a:p>
            <a:pPr lvl="1"/>
            <a:r>
              <a:rPr lang="en-US" dirty="0" smtClean="0"/>
              <a:t>Rest of code – 70%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 –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57200" y="1340769"/>
            <a:ext cx="8229600" cy="1800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Given 2 bits, determine the result of the given binary operation (AND or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Reading inputs: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#include &lt;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iostream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Reading from standard input: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A3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istream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3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A31C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cin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A31CD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9632" y="3068960"/>
            <a:ext cx="5976664" cy="40011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using extraction operator </a:t>
            </a:r>
            <a:r>
              <a:rPr lang="en-US" sz="2000" b="1" dirty="0" smtClean="0">
                <a:solidFill>
                  <a:srgbClr val="5A31CD"/>
                </a:solidFill>
              </a:rPr>
              <a:t>&gt;&gt;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457200" y="3645024"/>
            <a:ext cx="8229600" cy="5040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Type 1: read N operations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9632" y="4114815"/>
            <a:ext cx="6264696" cy="2554545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N, </a:t>
            </a:r>
            <a:r>
              <a:rPr lang="en-US" sz="2000" dirty="0" err="1" smtClean="0">
                <a:solidFill>
                  <a:srgbClr val="5A31CD"/>
                </a:solidFill>
              </a:rPr>
              <a:t>firstBit</a:t>
            </a:r>
            <a:r>
              <a:rPr lang="en-US" sz="2000" dirty="0" smtClean="0">
                <a:solidFill>
                  <a:srgbClr val="5A31CD"/>
                </a:solidFill>
              </a:rPr>
              <a:t>, </a:t>
            </a:r>
            <a:r>
              <a:rPr lang="en-US" sz="2000" dirty="0" err="1" smtClean="0">
                <a:solidFill>
                  <a:srgbClr val="5A31CD"/>
                </a:solidFill>
              </a:rPr>
              <a:t>secondBit</a:t>
            </a:r>
            <a:r>
              <a:rPr lang="en-US" sz="2000" dirty="0" smtClean="0">
                <a:solidFill>
                  <a:srgbClr val="5A31CD"/>
                </a:solidFill>
              </a:rPr>
              <a:t>;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string operator;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endParaRPr lang="en-US" sz="2000" dirty="0" smtClean="0">
              <a:solidFill>
                <a:srgbClr val="5A31CD"/>
              </a:solidFill>
            </a:endParaRP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err="1" smtClean="0">
                <a:solidFill>
                  <a:srgbClr val="5A31CD"/>
                </a:solidFill>
              </a:rPr>
              <a:t>cin</a:t>
            </a:r>
            <a:r>
              <a:rPr lang="en-US" sz="2000" dirty="0" smtClean="0">
                <a:solidFill>
                  <a:srgbClr val="5A31CD"/>
                </a:solidFill>
              </a:rPr>
              <a:t> &gt;&gt; N;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for  (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= 0;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&lt; N;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++)  {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err="1" smtClean="0">
                <a:solidFill>
                  <a:srgbClr val="5A31CD"/>
                </a:solidFill>
              </a:rPr>
              <a:t>cin</a:t>
            </a:r>
            <a:r>
              <a:rPr lang="en-US" sz="2000" dirty="0" smtClean="0">
                <a:solidFill>
                  <a:srgbClr val="5A31CD"/>
                </a:solidFill>
              </a:rPr>
              <a:t> &gt;&gt; operator &gt;&gt; </a:t>
            </a:r>
            <a:r>
              <a:rPr lang="en-US" sz="2000" dirty="0" err="1" smtClean="0">
                <a:solidFill>
                  <a:srgbClr val="5A31CD"/>
                </a:solidFill>
              </a:rPr>
              <a:t>firstBit</a:t>
            </a:r>
            <a:r>
              <a:rPr lang="en-US" sz="2000" dirty="0" smtClean="0">
                <a:solidFill>
                  <a:srgbClr val="5A31CD"/>
                </a:solidFill>
              </a:rPr>
              <a:t> &gt;&gt; </a:t>
            </a:r>
            <a:r>
              <a:rPr lang="en-US" sz="2000" dirty="0" err="1" smtClean="0">
                <a:solidFill>
                  <a:srgbClr val="5A31CD"/>
                </a:solidFill>
              </a:rPr>
              <a:t>secondBit</a:t>
            </a:r>
            <a:r>
              <a:rPr lang="en-US" sz="2000" dirty="0" smtClean="0">
                <a:solidFill>
                  <a:srgbClr val="5A31CD"/>
                </a:solidFill>
              </a:rPr>
              <a:t>;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smtClean="0">
                <a:solidFill>
                  <a:srgbClr val="336600"/>
                </a:solidFill>
              </a:rPr>
              <a:t>// process the result accordingly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476672"/>
            <a:ext cx="8229600" cy="5040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Type 2: read until special character ‘0’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1052736"/>
            <a:ext cx="6912768" cy="2246769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while (1)  {</a:t>
            </a:r>
          </a:p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err="1" smtClean="0">
                <a:solidFill>
                  <a:srgbClr val="5A31CD"/>
                </a:solidFill>
              </a:rPr>
              <a:t>cin</a:t>
            </a:r>
            <a:r>
              <a:rPr lang="en-US" sz="2000" dirty="0" smtClean="0">
                <a:solidFill>
                  <a:srgbClr val="5A31CD"/>
                </a:solidFill>
              </a:rPr>
              <a:t> &gt;&gt; operator;</a:t>
            </a:r>
          </a:p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if  (operator==</a:t>
            </a:r>
            <a:r>
              <a:rPr lang="en-US" sz="2000" dirty="0" err="1" smtClean="0">
                <a:solidFill>
                  <a:srgbClr val="5A31CD"/>
                </a:solidFill>
              </a:rPr>
              <a:t>specialCharacter</a:t>
            </a:r>
            <a:r>
              <a:rPr lang="en-US" sz="2000" dirty="0" smtClean="0">
                <a:solidFill>
                  <a:srgbClr val="5A31CD"/>
                </a:solidFill>
              </a:rPr>
              <a:t>) </a:t>
            </a:r>
          </a:p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  	break;</a:t>
            </a:r>
          </a:p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err="1" smtClean="0">
                <a:solidFill>
                  <a:srgbClr val="5A31CD"/>
                </a:solidFill>
              </a:rPr>
              <a:t>cin</a:t>
            </a:r>
            <a:r>
              <a:rPr lang="en-US" sz="2000" dirty="0" smtClean="0">
                <a:solidFill>
                  <a:srgbClr val="5A31CD"/>
                </a:solidFill>
              </a:rPr>
              <a:t> &gt;&gt; bit1 &gt;&gt; bit2;</a:t>
            </a:r>
          </a:p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smtClean="0">
                <a:solidFill>
                  <a:srgbClr val="336600"/>
                </a:solidFill>
              </a:rPr>
              <a:t>// process the result accordingly</a:t>
            </a:r>
            <a:r>
              <a:rPr lang="en-US" sz="2000" dirty="0" smtClean="0">
                <a:solidFill>
                  <a:srgbClr val="5A31CD"/>
                </a:solidFill>
              </a:rPr>
              <a:t/>
            </a:r>
            <a:br>
              <a:rPr lang="en-US" sz="2000" dirty="0" smtClean="0">
                <a:solidFill>
                  <a:srgbClr val="5A31CD"/>
                </a:solidFill>
              </a:rPr>
            </a:br>
            <a:r>
              <a:rPr lang="en-US" sz="2000" dirty="0" smtClean="0">
                <a:solidFill>
                  <a:srgbClr val="5A31CD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9552" y="3717032"/>
            <a:ext cx="8229600" cy="5040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Type 3: read until end of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4221088"/>
            <a:ext cx="6912768" cy="2246769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while  </a:t>
            </a:r>
            <a:r>
              <a:rPr lang="en-US" sz="2000" dirty="0" smtClean="0">
                <a:solidFill>
                  <a:srgbClr val="5A31CD"/>
                </a:solidFill>
              </a:rPr>
              <a:t>(1)  {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>
                <a:solidFill>
                  <a:srgbClr val="5A31CD"/>
                </a:solidFill>
              </a:rPr>
              <a:t>	</a:t>
            </a:r>
            <a:r>
              <a:rPr lang="en-US" sz="2000" dirty="0" err="1" smtClean="0">
                <a:solidFill>
                  <a:srgbClr val="5A31CD"/>
                </a:solidFill>
              </a:rPr>
              <a:t>cin</a:t>
            </a:r>
            <a:r>
              <a:rPr lang="en-US" sz="2000" dirty="0" smtClean="0">
                <a:solidFill>
                  <a:srgbClr val="5A31CD"/>
                </a:solidFill>
              </a:rPr>
              <a:t> &gt;&gt; operator;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>
                <a:solidFill>
                  <a:srgbClr val="5A31CD"/>
                </a:solidFill>
              </a:rPr>
              <a:t>	</a:t>
            </a:r>
            <a:r>
              <a:rPr lang="en-US" sz="2000" dirty="0" smtClean="0">
                <a:solidFill>
                  <a:srgbClr val="5A31CD"/>
                </a:solidFill>
              </a:rPr>
              <a:t>if (cin.eof())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>
                <a:solidFill>
                  <a:srgbClr val="5A31CD"/>
                </a:solidFill>
              </a:rPr>
              <a:t>	</a:t>
            </a:r>
            <a:r>
              <a:rPr lang="en-US" sz="2000" dirty="0" smtClean="0">
                <a:solidFill>
                  <a:srgbClr val="5A31CD"/>
                </a:solidFill>
              </a:rPr>
              <a:t>	break;</a:t>
            </a:r>
            <a:endParaRPr lang="en-US" sz="2000" dirty="0" smtClean="0">
              <a:solidFill>
                <a:srgbClr val="5A31CD"/>
              </a:solidFill>
            </a:endParaRP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err="1" smtClean="0">
                <a:solidFill>
                  <a:srgbClr val="5A31CD"/>
                </a:solidFill>
              </a:rPr>
              <a:t>cin</a:t>
            </a:r>
            <a:r>
              <a:rPr lang="en-US" sz="2000" dirty="0" smtClean="0">
                <a:solidFill>
                  <a:srgbClr val="5A31CD"/>
                </a:solidFill>
              </a:rPr>
              <a:t> &gt;&gt; bit1 &gt;&gt; bit2;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smtClean="0">
                <a:solidFill>
                  <a:srgbClr val="336600"/>
                </a:solidFill>
              </a:rPr>
              <a:t>// process the result accordingly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2-dimensional array, compute the sum of the elements in a particular ROW or COLUMN.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0 - Matrix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7848872" cy="590931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336600"/>
                </a:solidFill>
              </a:rPr>
              <a:t>// </a:t>
            </a:r>
            <a:r>
              <a:rPr lang="en-US" dirty="0" smtClean="0">
                <a:solidFill>
                  <a:srgbClr val="336600"/>
                </a:solidFill>
              </a:rPr>
              <a:t>we use 0-based array types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err="1" smtClean="0">
                <a:solidFill>
                  <a:srgbClr val="5A31CD"/>
                </a:solidFill>
              </a:rPr>
              <a:t>cin</a:t>
            </a:r>
            <a:r>
              <a:rPr lang="en-US" dirty="0" smtClean="0">
                <a:solidFill>
                  <a:srgbClr val="5A31CD"/>
                </a:solidFill>
              </a:rPr>
              <a:t> &gt;&gt; N;</a:t>
            </a:r>
          </a:p>
          <a:p>
            <a:pPr marL="109728">
              <a:tabLst>
                <a:tab pos="573088" algn="l"/>
                <a:tab pos="1025525" algn="l"/>
              </a:tabLst>
            </a:pPr>
            <a:r>
              <a:rPr lang="en-US" dirty="0" err="1" smtClean="0">
                <a:solidFill>
                  <a:srgbClr val="5A31CD"/>
                </a:solidFill>
              </a:rPr>
              <a:t>cin</a:t>
            </a:r>
            <a:r>
              <a:rPr lang="en-US" dirty="0" smtClean="0">
                <a:solidFill>
                  <a:srgbClr val="5A31CD"/>
                </a:solidFill>
              </a:rPr>
              <a:t> &gt;&gt; M</a:t>
            </a:r>
            <a:r>
              <a:rPr lang="en-US" dirty="0" smtClean="0">
                <a:solidFill>
                  <a:srgbClr val="5A31CD"/>
                </a:solidFill>
              </a:rPr>
              <a:t>;</a:t>
            </a:r>
          </a:p>
          <a:p>
            <a:pPr marL="109728">
              <a:tabLst>
                <a:tab pos="573088" algn="l"/>
                <a:tab pos="1025525" algn="l"/>
              </a:tabLst>
            </a:pPr>
            <a:r>
              <a:rPr lang="en-US" dirty="0" err="1" smtClean="0">
                <a:solidFill>
                  <a:srgbClr val="5A31CD"/>
                </a:solidFill>
              </a:rPr>
              <a:t>int</a:t>
            </a:r>
            <a:r>
              <a:rPr lang="en-US" dirty="0" smtClean="0">
                <a:solidFill>
                  <a:srgbClr val="5A31CD"/>
                </a:solidFill>
              </a:rPr>
              <a:t> matrix[N][M];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endParaRPr lang="en-US" dirty="0" smtClean="0">
              <a:solidFill>
                <a:srgbClr val="5A31CD"/>
              </a:solidFill>
            </a:endParaRP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for  (</a:t>
            </a:r>
            <a:r>
              <a:rPr lang="en-US" dirty="0" err="1" smtClean="0">
                <a:solidFill>
                  <a:srgbClr val="5A31CD"/>
                </a:solidFill>
              </a:rPr>
              <a:t>int</a:t>
            </a:r>
            <a:r>
              <a:rPr lang="en-US" dirty="0" smtClean="0">
                <a:solidFill>
                  <a:srgbClr val="5A31CD"/>
                </a:solidFill>
              </a:rPr>
              <a:t> </a:t>
            </a:r>
            <a:r>
              <a:rPr lang="en-US" dirty="0" err="1" smtClean="0">
                <a:solidFill>
                  <a:srgbClr val="5A31CD"/>
                </a:solidFill>
              </a:rPr>
              <a:t>i</a:t>
            </a:r>
            <a:r>
              <a:rPr lang="en-US" dirty="0" smtClean="0">
                <a:solidFill>
                  <a:srgbClr val="5A31CD"/>
                </a:solidFill>
              </a:rPr>
              <a:t> = 0; </a:t>
            </a:r>
            <a:r>
              <a:rPr lang="en-US" dirty="0" err="1" smtClean="0">
                <a:solidFill>
                  <a:srgbClr val="5A31CD"/>
                </a:solidFill>
              </a:rPr>
              <a:t>i</a:t>
            </a:r>
            <a:r>
              <a:rPr lang="en-US" dirty="0" smtClean="0">
                <a:solidFill>
                  <a:srgbClr val="5A31CD"/>
                </a:solidFill>
              </a:rPr>
              <a:t> &lt; N; </a:t>
            </a:r>
            <a:r>
              <a:rPr lang="en-US" dirty="0" err="1" smtClean="0">
                <a:solidFill>
                  <a:srgbClr val="5A31CD"/>
                </a:solidFill>
              </a:rPr>
              <a:t>i</a:t>
            </a:r>
            <a:r>
              <a:rPr lang="en-US" dirty="0" smtClean="0">
                <a:solidFill>
                  <a:srgbClr val="5A31CD"/>
                </a:solidFill>
              </a:rPr>
              <a:t>++)  {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	for  (</a:t>
            </a:r>
            <a:r>
              <a:rPr lang="en-US" dirty="0" err="1" smtClean="0">
                <a:solidFill>
                  <a:srgbClr val="5A31CD"/>
                </a:solidFill>
              </a:rPr>
              <a:t>int</a:t>
            </a:r>
            <a:r>
              <a:rPr lang="en-US" dirty="0" smtClean="0">
                <a:solidFill>
                  <a:srgbClr val="5A31CD"/>
                </a:solidFill>
              </a:rPr>
              <a:t> j = 0; j &lt; M; j++)  {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		</a:t>
            </a:r>
            <a:r>
              <a:rPr lang="en-US" dirty="0" err="1" smtClean="0">
                <a:solidFill>
                  <a:srgbClr val="5A31CD"/>
                </a:solidFill>
              </a:rPr>
              <a:t>cin</a:t>
            </a:r>
            <a:r>
              <a:rPr lang="en-US" dirty="0" smtClean="0">
                <a:solidFill>
                  <a:srgbClr val="5A31CD"/>
                </a:solidFill>
              </a:rPr>
              <a:t> &gt;&gt; matrix[</a:t>
            </a:r>
            <a:r>
              <a:rPr lang="en-US" dirty="0" err="1" smtClean="0">
                <a:solidFill>
                  <a:srgbClr val="5A31CD"/>
                </a:solidFill>
              </a:rPr>
              <a:t>i</a:t>
            </a:r>
            <a:r>
              <a:rPr lang="en-US" dirty="0" smtClean="0">
                <a:solidFill>
                  <a:srgbClr val="5A31CD"/>
                </a:solidFill>
              </a:rPr>
              <a:t>][j];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	}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}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err="1" smtClean="0">
                <a:solidFill>
                  <a:srgbClr val="5A31CD"/>
                </a:solidFill>
              </a:rPr>
              <a:t>cin</a:t>
            </a:r>
            <a:r>
              <a:rPr lang="en-US" dirty="0" smtClean="0">
                <a:solidFill>
                  <a:srgbClr val="5A31CD"/>
                </a:solidFill>
              </a:rPr>
              <a:t> &gt;&gt; operator;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err="1" smtClean="0">
                <a:solidFill>
                  <a:srgbClr val="5A31CD"/>
                </a:solidFill>
              </a:rPr>
              <a:t>cin</a:t>
            </a:r>
            <a:r>
              <a:rPr lang="en-US" dirty="0" smtClean="0">
                <a:solidFill>
                  <a:srgbClr val="5A31CD"/>
                </a:solidFill>
              </a:rPr>
              <a:t> &gt;&gt; index;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sum = 0;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index--; 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336600"/>
                </a:solidFill>
              </a:rPr>
              <a:t>// since we use 0-based but the problem requires 1-based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if  (</a:t>
            </a:r>
            <a:r>
              <a:rPr lang="en-US" dirty="0" err="1" smtClean="0">
                <a:solidFill>
                  <a:srgbClr val="5A31CD"/>
                </a:solidFill>
              </a:rPr>
              <a:t>operator.equals</a:t>
            </a:r>
            <a:r>
              <a:rPr lang="en-US" dirty="0" smtClean="0">
                <a:solidFill>
                  <a:srgbClr val="5A31CD"/>
                </a:solidFill>
              </a:rPr>
              <a:t>(“ROW”))  {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	for  (</a:t>
            </a:r>
            <a:r>
              <a:rPr lang="en-US" dirty="0" err="1" smtClean="0">
                <a:solidFill>
                  <a:srgbClr val="5A31CD"/>
                </a:solidFill>
              </a:rPr>
              <a:t>int</a:t>
            </a:r>
            <a:r>
              <a:rPr lang="en-US" dirty="0" smtClean="0">
                <a:solidFill>
                  <a:srgbClr val="5A31CD"/>
                </a:solidFill>
              </a:rPr>
              <a:t> </a:t>
            </a:r>
            <a:r>
              <a:rPr lang="en-US" dirty="0" err="1" smtClean="0">
                <a:solidFill>
                  <a:srgbClr val="5A31CD"/>
                </a:solidFill>
              </a:rPr>
              <a:t>i</a:t>
            </a:r>
            <a:r>
              <a:rPr lang="en-US" dirty="0" smtClean="0">
                <a:solidFill>
                  <a:srgbClr val="5A31CD"/>
                </a:solidFill>
              </a:rPr>
              <a:t> = 0; </a:t>
            </a:r>
            <a:r>
              <a:rPr lang="en-US" dirty="0" err="1" smtClean="0">
                <a:solidFill>
                  <a:srgbClr val="5A31CD"/>
                </a:solidFill>
              </a:rPr>
              <a:t>i</a:t>
            </a:r>
            <a:r>
              <a:rPr lang="en-US" dirty="0" smtClean="0">
                <a:solidFill>
                  <a:srgbClr val="5A31CD"/>
                </a:solidFill>
              </a:rPr>
              <a:t> &lt; M; </a:t>
            </a:r>
            <a:r>
              <a:rPr lang="en-US" dirty="0" err="1" smtClean="0">
                <a:solidFill>
                  <a:srgbClr val="5A31CD"/>
                </a:solidFill>
              </a:rPr>
              <a:t>i</a:t>
            </a:r>
            <a:r>
              <a:rPr lang="en-US" dirty="0" smtClean="0">
                <a:solidFill>
                  <a:srgbClr val="5A31CD"/>
                </a:solidFill>
              </a:rPr>
              <a:t>++)  {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		sum += matrix[index][</a:t>
            </a:r>
            <a:r>
              <a:rPr lang="en-US" dirty="0" err="1" smtClean="0">
                <a:solidFill>
                  <a:srgbClr val="5A31CD"/>
                </a:solidFill>
              </a:rPr>
              <a:t>i</a:t>
            </a:r>
            <a:r>
              <a:rPr lang="en-US" dirty="0" smtClean="0">
                <a:solidFill>
                  <a:srgbClr val="5A31CD"/>
                </a:solidFill>
              </a:rPr>
              <a:t>];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	}</a:t>
            </a:r>
            <a:br>
              <a:rPr lang="en-US" dirty="0" smtClean="0">
                <a:solidFill>
                  <a:srgbClr val="5A31CD"/>
                </a:solidFill>
              </a:rPr>
            </a:br>
            <a:r>
              <a:rPr lang="en-US" dirty="0" smtClean="0">
                <a:solidFill>
                  <a:srgbClr val="5A31CD"/>
                </a:solidFill>
              </a:rPr>
              <a:t>}</a:t>
            </a:r>
          </a:p>
          <a:p>
            <a:pPr marL="109728" indent="0">
              <a:buNone/>
              <a:tabLst>
                <a:tab pos="573088" algn="l"/>
                <a:tab pos="1025525" algn="l"/>
              </a:tabLst>
            </a:pPr>
            <a:r>
              <a:rPr lang="en-US" dirty="0" smtClean="0">
                <a:solidFill>
                  <a:srgbClr val="5A31CD"/>
                </a:solidFill>
              </a:rPr>
              <a:t>else </a:t>
            </a:r>
            <a:r>
              <a:rPr lang="en-US" dirty="0" smtClean="0">
                <a:solidFill>
                  <a:srgbClr val="336600"/>
                </a:solidFill>
              </a:rPr>
              <a:t>// column operation</a:t>
            </a:r>
            <a:endParaRPr lang="en-US" dirty="0">
              <a:solidFill>
                <a:srgbClr val="33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2 string inputs</a:t>
            </a:r>
          </a:p>
          <a:p>
            <a:r>
              <a:rPr lang="en-US" dirty="0" smtClean="0"/>
              <a:t>Convert the both strings to lowercase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 – String Compare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438400"/>
            <a:ext cx="8077200" cy="4247317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</a:t>
            </a:r>
            <a:r>
              <a:rPr lang="en-US" dirty="0" smtClean="0">
                <a:solidFill>
                  <a:srgbClr val="7030A0"/>
                </a:solidFill>
              </a:rPr>
              <a:t>char </a:t>
            </a:r>
            <a:r>
              <a:rPr lang="en-US" dirty="0" err="1" smtClean="0">
                <a:solidFill>
                  <a:srgbClr val="7030A0"/>
                </a:solidFill>
              </a:rPr>
              <a:t>stringInput</a:t>
            </a:r>
            <a:r>
              <a:rPr lang="en-US" dirty="0" smtClean="0">
                <a:solidFill>
                  <a:srgbClr val="7030A0"/>
                </a:solidFill>
              </a:rPr>
              <a:t>[100];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string </a:t>
            </a:r>
            <a:r>
              <a:rPr lang="en-US" dirty="0" err="1" smtClean="0">
                <a:solidFill>
                  <a:srgbClr val="7030A0"/>
                </a:solidFill>
              </a:rPr>
              <a:t>returnString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strcpy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stringInput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input.c_str</a:t>
            </a:r>
            <a:r>
              <a:rPr lang="en-US" dirty="0" smtClean="0">
                <a:solidFill>
                  <a:srgbClr val="7030A0"/>
                </a:solidFill>
              </a:rPr>
              <a:t>()); </a:t>
            </a:r>
            <a:r>
              <a:rPr lang="en-US" dirty="0" smtClean="0">
                <a:solidFill>
                  <a:srgbClr val="00B050"/>
                </a:solidFill>
              </a:rPr>
              <a:t>//input is parameter from function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difference = '</a:t>
            </a:r>
            <a:r>
              <a:rPr lang="en-US" dirty="0" err="1" smtClean="0">
                <a:solidFill>
                  <a:srgbClr val="7030A0"/>
                </a:solidFill>
              </a:rPr>
              <a:t>A'-'a</a:t>
            </a:r>
            <a:r>
              <a:rPr lang="en-US" dirty="0" smtClean="0">
                <a:solidFill>
                  <a:srgbClr val="7030A0"/>
                </a:solidFill>
              </a:rPr>
              <a:t>';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ascii</a:t>
            </a:r>
            <a:r>
              <a:rPr lang="en-US" dirty="0" smtClean="0">
                <a:solidFill>
                  <a:srgbClr val="00B050"/>
                </a:solidFill>
              </a:rPr>
              <a:t> values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char </a:t>
            </a:r>
            <a:r>
              <a:rPr lang="en-US" dirty="0" err="1" smtClean="0">
                <a:solidFill>
                  <a:srgbClr val="7030A0"/>
                </a:solidFill>
              </a:rPr>
              <a:t>ch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length = </a:t>
            </a:r>
            <a:r>
              <a:rPr lang="en-US" dirty="0" err="1" smtClean="0">
                <a:solidFill>
                  <a:srgbClr val="7030A0"/>
                </a:solidFill>
              </a:rPr>
              <a:t>strlen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stringInput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for(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 = 0;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 &lt; length;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++) {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  </a:t>
            </a:r>
            <a:r>
              <a:rPr lang="en-US" dirty="0" err="1" smtClean="0">
                <a:solidFill>
                  <a:srgbClr val="7030A0"/>
                </a:solidFill>
              </a:rPr>
              <a:t>strncpy</a:t>
            </a:r>
            <a:r>
              <a:rPr lang="en-US" dirty="0" smtClean="0">
                <a:solidFill>
                  <a:srgbClr val="7030A0"/>
                </a:solidFill>
              </a:rPr>
              <a:t>(&amp;ch,stringInput+i,1);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  if(</a:t>
            </a:r>
            <a:r>
              <a:rPr lang="en-US" dirty="0" err="1" smtClean="0">
                <a:solidFill>
                  <a:srgbClr val="7030A0"/>
                </a:solidFill>
              </a:rPr>
              <a:t>ch</a:t>
            </a:r>
            <a:r>
              <a:rPr lang="en-US" dirty="0" smtClean="0">
                <a:solidFill>
                  <a:srgbClr val="7030A0"/>
                </a:solidFill>
              </a:rPr>
              <a:t> &gt;='A' &amp;&amp; </a:t>
            </a:r>
            <a:r>
              <a:rPr lang="en-US" dirty="0" err="1" smtClean="0">
                <a:solidFill>
                  <a:srgbClr val="7030A0"/>
                </a:solidFill>
              </a:rPr>
              <a:t>ch</a:t>
            </a:r>
            <a:r>
              <a:rPr lang="en-US" dirty="0" smtClean="0">
                <a:solidFill>
                  <a:srgbClr val="7030A0"/>
                </a:solidFill>
              </a:rPr>
              <a:t> &lt;= 'Z') {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      </a:t>
            </a:r>
            <a:r>
              <a:rPr lang="en-US" dirty="0" err="1" smtClean="0">
                <a:solidFill>
                  <a:srgbClr val="7030A0"/>
                </a:solidFill>
              </a:rPr>
              <a:t>ch</a:t>
            </a:r>
            <a:r>
              <a:rPr lang="en-US" dirty="0" smtClean="0">
                <a:solidFill>
                  <a:srgbClr val="7030A0"/>
                </a:solidFill>
              </a:rPr>
              <a:t> = </a:t>
            </a:r>
            <a:r>
              <a:rPr lang="en-US" dirty="0" err="1" smtClean="0">
                <a:solidFill>
                  <a:srgbClr val="7030A0"/>
                </a:solidFill>
              </a:rPr>
              <a:t>ch</a:t>
            </a:r>
            <a:r>
              <a:rPr lang="en-US" dirty="0" smtClean="0">
                <a:solidFill>
                  <a:srgbClr val="7030A0"/>
                </a:solidFill>
              </a:rPr>
              <a:t>-difference;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      </a:t>
            </a:r>
            <a:r>
              <a:rPr lang="en-US" dirty="0" err="1" smtClean="0">
                <a:solidFill>
                  <a:srgbClr val="7030A0"/>
                </a:solidFill>
              </a:rPr>
              <a:t>memcpy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stringInput+i</a:t>
            </a:r>
            <a:r>
              <a:rPr lang="en-US" dirty="0" smtClean="0">
                <a:solidFill>
                  <a:srgbClr val="7030A0"/>
                </a:solidFill>
              </a:rPr>
              <a:t>, &amp;</a:t>
            </a:r>
            <a:r>
              <a:rPr lang="en-US" dirty="0" err="1" smtClean="0">
                <a:solidFill>
                  <a:srgbClr val="7030A0"/>
                </a:solidFill>
              </a:rPr>
              <a:t>ch</a:t>
            </a:r>
            <a:r>
              <a:rPr lang="en-US" dirty="0" smtClean="0">
                <a:solidFill>
                  <a:srgbClr val="7030A0"/>
                </a:solidFill>
              </a:rPr>
              <a:t>, 1);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  }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}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returnValue</a:t>
            </a:r>
            <a:r>
              <a:rPr lang="en-US" dirty="0" smtClean="0">
                <a:solidFill>
                  <a:srgbClr val="7030A0"/>
                </a:solidFill>
              </a:rPr>
              <a:t> = </a:t>
            </a:r>
            <a:r>
              <a:rPr lang="en-US" dirty="0" err="1" smtClean="0">
                <a:solidFill>
                  <a:srgbClr val="7030A0"/>
                </a:solidFill>
              </a:rPr>
              <a:t>stringInput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return </a:t>
            </a:r>
            <a:r>
              <a:rPr lang="en-US" dirty="0" err="1" smtClean="0">
                <a:solidFill>
                  <a:srgbClr val="7030A0"/>
                </a:solidFill>
              </a:rPr>
              <a:t>returnValue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r>
              <a:rPr lang="en-US" dirty="0" smtClean="0"/>
              <a:t>Use string1.compare(string2)</a:t>
            </a:r>
          </a:p>
          <a:p>
            <a:r>
              <a:rPr lang="en-US" dirty="0" smtClean="0"/>
              <a:t>If result == 0, strings are equal</a:t>
            </a:r>
          </a:p>
          <a:p>
            <a:r>
              <a:rPr lang="en-US" dirty="0" smtClean="0"/>
              <a:t>If result &gt; 0, 1 is bigger</a:t>
            </a:r>
          </a:p>
          <a:p>
            <a:r>
              <a:rPr lang="en-US" dirty="0" smtClean="0"/>
              <a:t>If result &lt; 0, 2 is bigger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</TotalTime>
  <Words>1152</Words>
  <Application>Microsoft Office PowerPoint</Application>
  <PresentationFormat>On-screen Show (4:3)</PresentationFormat>
  <Paragraphs>232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CS1020E</vt:lpstr>
      <vt:lpstr>Admin</vt:lpstr>
      <vt:lpstr>Grading</vt:lpstr>
      <vt:lpstr>Lab 0 – HelloWorld</vt:lpstr>
      <vt:lpstr>Slide 5</vt:lpstr>
      <vt:lpstr>Lab 0 - Matrix</vt:lpstr>
      <vt:lpstr>Slide 7</vt:lpstr>
      <vt:lpstr>Lab 0 – String Compare</vt:lpstr>
      <vt:lpstr>Slide 9</vt:lpstr>
      <vt:lpstr>Lab 1 - BMI</vt:lpstr>
      <vt:lpstr>Lab 1 - Transformation</vt:lpstr>
      <vt:lpstr>Slide 12</vt:lpstr>
      <vt:lpstr>Slide 13</vt:lpstr>
      <vt:lpstr>Sidetrack – 2D Arrays </vt:lpstr>
      <vt:lpstr>Lab 1 – Fire</vt:lpstr>
      <vt:lpstr>Slide 16</vt:lpstr>
      <vt:lpstr>Slide 17</vt:lpstr>
      <vt:lpstr>Slide 18</vt:lpstr>
      <vt:lpstr>VIM Commands</vt:lpstr>
      <vt:lpstr>Slide 20</vt:lpstr>
      <vt:lpstr>Slide 21</vt:lpstr>
      <vt:lpstr>Printing Output</vt:lpstr>
      <vt:lpstr>Typical Output Methods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CS1020E</dc:title>
  <dc:creator>a0087916</dc:creator>
  <cp:lastModifiedBy>a0087916</cp:lastModifiedBy>
  <cp:revision>25</cp:revision>
  <dcterms:created xsi:type="dcterms:W3CDTF">2013-01-30T06:12:41Z</dcterms:created>
  <dcterms:modified xsi:type="dcterms:W3CDTF">2013-01-30T07:39:55Z</dcterms:modified>
</cp:coreProperties>
</file>