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85" r:id="rId2"/>
    <p:sldId id="286" r:id="rId3"/>
    <p:sldId id="294" r:id="rId4"/>
    <p:sldId id="29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56" r:id="rId13"/>
    <p:sldId id="257" r:id="rId14"/>
    <p:sldId id="258" r:id="rId15"/>
    <p:sldId id="259" r:id="rId16"/>
    <p:sldId id="260" r:id="rId17"/>
    <p:sldId id="261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2" r:id="rId35"/>
    <p:sldId id="284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E86F4-D27D-460D-A886-B36DB9ECE2F4}" type="datetimeFigureOut">
              <a:rPr lang="en-SG" smtClean="0"/>
              <a:pPr/>
              <a:t>2/13/2013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1B202-5526-4827-8033-580D4C1451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81948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9287-1888-4CE3-BD43-8A52E4419019}" type="slidenum">
              <a:rPr lang="en-SG" smtClean="0"/>
              <a:pPr/>
              <a:t>5</a:t>
            </a:fld>
            <a:endParaRPr lang="en-S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9287-1888-4CE3-BD43-8A52E4419019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9287-1888-4CE3-BD43-8A52E4419019}" type="slidenum">
              <a:rPr lang="en-SG" smtClean="0"/>
              <a:pPr/>
              <a:t>16</a:t>
            </a:fld>
            <a:endParaRPr lang="en-S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9287-1888-4CE3-BD43-8A52E4419019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9287-1888-4CE3-BD43-8A52E4419019}" type="slidenum">
              <a:rPr lang="en-SG" smtClean="0"/>
              <a:pPr/>
              <a:t>6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9287-1888-4CE3-BD43-8A52E4419019}" type="slidenum">
              <a:rPr lang="en-SG" smtClean="0"/>
              <a:pPr/>
              <a:t>7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9287-1888-4CE3-BD43-8A52E4419019}" type="slidenum">
              <a:rPr lang="en-SG" smtClean="0"/>
              <a:pPr/>
              <a:t>8</a:t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9287-1888-4CE3-BD43-8A52E4419019}" type="slidenum">
              <a:rPr lang="en-SG" smtClean="0"/>
              <a:pPr/>
              <a:t>9</a:t>
            </a:fld>
            <a:endParaRPr lang="en-S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9287-1888-4CE3-BD43-8A52E4419019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9287-1888-4CE3-BD43-8A52E4419019}" type="slidenum">
              <a:rPr lang="en-SG" smtClean="0"/>
              <a:pPr/>
              <a:t>11</a:t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9287-1888-4CE3-BD43-8A52E4419019}" type="slidenum">
              <a:rPr lang="en-SG" smtClean="0"/>
              <a:pPr/>
              <a:t>13</a:t>
            </a:fld>
            <a:endParaRPr lang="en-S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9287-1888-4CE3-BD43-8A52E4419019}" type="slidenum">
              <a:rPr lang="en-SG" smtClean="0"/>
              <a:pPr/>
              <a:t>14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l/vecto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>
                <a:ea typeface="宋体" charset="-122"/>
              </a:rPr>
              <a:t> </a:t>
            </a:r>
          </a:p>
        </p:txBody>
      </p:sp>
      <p:sp>
        <p:nvSpPr>
          <p:cNvPr id="1331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Triangle solutions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0-based or 1-based array?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10</a:t>
            </a:fld>
            <a:endParaRPr lang="en-S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C or C++, arrays are 0-based. That means the very first index is 0 and the last index is N – 1 for arrays of size N.</a:t>
            </a:r>
          </a:p>
          <a:p>
            <a:r>
              <a:rPr lang="en-US" sz="2400" dirty="0" smtClean="0"/>
              <a:t>However, in reality, sometimes we encounter cases in which arrays  are 1-based (index from 1 to N)</a:t>
            </a:r>
          </a:p>
          <a:p>
            <a:pPr>
              <a:buNone/>
            </a:pPr>
            <a:r>
              <a:rPr lang="en-US" sz="2400" dirty="0" smtClean="0"/>
              <a:t>For example: The coordinates in the </a:t>
            </a:r>
            <a:r>
              <a:rPr lang="en-US" sz="2400" b="1" dirty="0" smtClean="0"/>
              <a:t>fire </a:t>
            </a:r>
            <a:r>
              <a:rPr lang="en-US" sz="2400" dirty="0" smtClean="0"/>
              <a:t>problem can be 1-based</a:t>
            </a:r>
          </a:p>
          <a:p>
            <a:pPr>
              <a:buNone/>
            </a:pPr>
            <a:r>
              <a:rPr lang="en-US" sz="2400" dirty="0" smtClean="0"/>
              <a:t>					</a:t>
            </a:r>
          </a:p>
          <a:p>
            <a:pPr>
              <a:buNone/>
            </a:pPr>
            <a:r>
              <a:rPr lang="en-US" sz="2400" dirty="0" smtClean="0"/>
              <a:t>				instead of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0736" y="4500570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668688" y="4500570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954440" y="4500570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1379636" y="4786322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1667588" y="4786322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953340" y="4786322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1379636" y="5072074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667588" y="5072074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953340" y="5072074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378536" y="4214818"/>
            <a:ext cx="285752" cy="285752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19" name="Rectangle 18"/>
          <p:cNvSpPr/>
          <p:nvPr/>
        </p:nvSpPr>
        <p:spPr>
          <a:xfrm>
            <a:off x="1666488" y="4214818"/>
            <a:ext cx="285752" cy="285752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1952240" y="4214818"/>
            <a:ext cx="285752" cy="285752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1096084" y="4500571"/>
            <a:ext cx="285752" cy="285752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22" name="Rectangle 21"/>
          <p:cNvSpPr/>
          <p:nvPr/>
        </p:nvSpPr>
        <p:spPr>
          <a:xfrm>
            <a:off x="1094984" y="4786323"/>
            <a:ext cx="285752" cy="285752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1094984" y="5072075"/>
            <a:ext cx="285752" cy="285752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6357950" y="4357694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6645902" y="4357694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6931654" y="4357694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6356850" y="4643446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6644802" y="4643446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/>
          <p:cNvSpPr/>
          <p:nvPr/>
        </p:nvSpPr>
        <p:spPr>
          <a:xfrm>
            <a:off x="6930554" y="4643446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6356850" y="4929198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6644802" y="4929198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6930554" y="4929198"/>
            <a:ext cx="285752" cy="2857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6355750" y="4071942"/>
            <a:ext cx="285752" cy="285752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SG" dirty="0"/>
          </a:p>
        </p:txBody>
      </p:sp>
      <p:sp>
        <p:nvSpPr>
          <p:cNvPr id="34" name="Rectangle 33"/>
          <p:cNvSpPr/>
          <p:nvPr/>
        </p:nvSpPr>
        <p:spPr>
          <a:xfrm>
            <a:off x="6643702" y="4071942"/>
            <a:ext cx="285752" cy="285752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35" name="Rectangle 34"/>
          <p:cNvSpPr/>
          <p:nvPr/>
        </p:nvSpPr>
        <p:spPr>
          <a:xfrm>
            <a:off x="6929454" y="4071942"/>
            <a:ext cx="285752" cy="285752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36" name="Rectangle 35"/>
          <p:cNvSpPr/>
          <p:nvPr/>
        </p:nvSpPr>
        <p:spPr>
          <a:xfrm>
            <a:off x="6073298" y="4357695"/>
            <a:ext cx="285752" cy="285752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SG" dirty="0"/>
          </a:p>
        </p:txBody>
      </p:sp>
      <p:sp>
        <p:nvSpPr>
          <p:cNvPr id="37" name="Rectangle 36"/>
          <p:cNvSpPr/>
          <p:nvPr/>
        </p:nvSpPr>
        <p:spPr>
          <a:xfrm>
            <a:off x="6072198" y="4643447"/>
            <a:ext cx="285752" cy="285752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38" name="Rectangle 37"/>
          <p:cNvSpPr/>
          <p:nvPr/>
        </p:nvSpPr>
        <p:spPr>
          <a:xfrm>
            <a:off x="6072198" y="4929199"/>
            <a:ext cx="285752" cy="285752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7949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0-based or 1-based array?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11</a:t>
            </a:fld>
            <a:endParaRPr lang="en-SG"/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the input is 1-based, this problem can be solved in 1of the 2 following ways:</a:t>
            </a:r>
          </a:p>
          <a:p>
            <a:pPr marL="715963" indent="-255588">
              <a:buFont typeface="Arial" pitchFamily="34" charset="0"/>
              <a:buChar char="•"/>
            </a:pPr>
            <a:r>
              <a:rPr lang="en-US" dirty="0" smtClean="0"/>
              <a:t>Every time we need to use an index, remember to convert it to 0-based index (subtracted by 1)</a:t>
            </a:r>
          </a:p>
          <a:p>
            <a:pPr marL="715963" indent="-255588">
              <a:buFont typeface="Arial" pitchFamily="34" charset="0"/>
              <a:buChar char="•"/>
            </a:pPr>
            <a:r>
              <a:rPr lang="en-US" dirty="0" smtClean="0"/>
              <a:t>For an array of size N, we can use 1-based index directly by declaring an array of size N+1. Using this way, the first element of the array (index 0) is unused.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12514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 Home Lab #2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102670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Bank (1/5)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13</a:t>
            </a:fld>
            <a:endParaRPr lang="en-S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 customers’ bank account using following operations:</a:t>
            </a:r>
          </a:p>
          <a:p>
            <a:pPr marL="811213" indent="-255588">
              <a:buFont typeface="Arial" pitchFamily="34" charset="0"/>
              <a:buChar char="•"/>
            </a:pPr>
            <a:r>
              <a:rPr lang="en-US" sz="2400" dirty="0" smtClean="0"/>
              <a:t>Create a new account given a customer’s name and initial account.</a:t>
            </a:r>
          </a:p>
          <a:p>
            <a:pPr marL="811213" indent="-255588">
              <a:buFont typeface="Arial" pitchFamily="34" charset="0"/>
              <a:buChar char="•"/>
            </a:pPr>
            <a:r>
              <a:rPr lang="en-US" sz="2400" dirty="0" smtClean="0"/>
              <a:t>Deposit money to a customer’s account</a:t>
            </a:r>
          </a:p>
          <a:p>
            <a:pPr marL="811213" indent="-255588">
              <a:buFont typeface="Arial" pitchFamily="34" charset="0"/>
              <a:buChar char="•"/>
            </a:pPr>
            <a:r>
              <a:rPr lang="en-US" sz="2400" dirty="0" smtClean="0"/>
              <a:t>Withdraw money from a customer’s account and report whether the transaction is successful or not.</a:t>
            </a:r>
          </a:p>
          <a:p>
            <a:pPr marL="447675" indent="-255588">
              <a:buFont typeface="Wingdings" pitchFamily="2" charset="2"/>
              <a:buChar char="Ø"/>
            </a:pPr>
            <a:r>
              <a:rPr lang="en-US" sz="2400" dirty="0" smtClean="0"/>
              <a:t>Similar to Lab 1 – problem 3.</a:t>
            </a:r>
          </a:p>
        </p:txBody>
      </p:sp>
    </p:spTree>
    <p:extLst>
      <p:ext uri="{BB962C8B-B14F-4D97-AF65-F5344CB8AC3E}">
        <p14:creationId xmlns="" xmlns:p14="http://schemas.microsoft.com/office/powerpoint/2010/main" val="32523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Bank (2/5)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14</a:t>
            </a:fld>
            <a:endParaRPr lang="en-S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Class </a:t>
            </a:r>
            <a:r>
              <a:rPr lang="en-US" sz="2400" b="1" dirty="0" err="1" smtClean="0"/>
              <a:t>BankAccount</a:t>
            </a:r>
            <a:endParaRPr lang="en-US" sz="2400" b="1" dirty="0" smtClean="0"/>
          </a:p>
          <a:p>
            <a:pPr>
              <a:buNone/>
            </a:pPr>
            <a:r>
              <a:rPr lang="en-US" sz="2400" i="1" u="sng" dirty="0" smtClean="0"/>
              <a:t>Attributes:</a:t>
            </a:r>
          </a:p>
          <a:p>
            <a:pPr>
              <a:buNone/>
            </a:pPr>
            <a:r>
              <a:rPr lang="en-US" sz="2400" dirty="0" smtClean="0"/>
              <a:t>private:</a:t>
            </a:r>
          </a:p>
          <a:p>
            <a:pPr>
              <a:buNone/>
              <a:tabLst>
                <a:tab pos="534988" algn="l"/>
              </a:tabLst>
            </a:pPr>
            <a:r>
              <a:rPr lang="en-US" sz="2400" i="1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balance; // store the current account balance</a:t>
            </a:r>
          </a:p>
          <a:p>
            <a:pPr>
              <a:buNone/>
              <a:tabLst>
                <a:tab pos="534988" algn="l"/>
              </a:tabLst>
            </a:pPr>
            <a:r>
              <a:rPr lang="en-US" sz="2400" dirty="0" smtClean="0"/>
              <a:t>	string name; //store the customer’s name</a:t>
            </a:r>
            <a:endParaRPr lang="en-US" sz="2400" i="1" dirty="0" smtClean="0"/>
          </a:p>
          <a:p>
            <a:pPr>
              <a:buNone/>
              <a:tabLst>
                <a:tab pos="534988" algn="l"/>
              </a:tabLst>
            </a:pPr>
            <a:endParaRPr lang="en-US" sz="2400" i="1" dirty="0" smtClean="0"/>
          </a:p>
          <a:p>
            <a:pPr>
              <a:buNone/>
              <a:tabLst>
                <a:tab pos="534988" algn="l"/>
              </a:tabLst>
            </a:pPr>
            <a:r>
              <a:rPr lang="en-US" sz="2400" i="1" dirty="0" smtClean="0"/>
              <a:t>Calculating the Balance:</a:t>
            </a:r>
          </a:p>
          <a:p>
            <a:pPr>
              <a:buNone/>
              <a:tabLst>
                <a:tab pos="534988" algn="l"/>
              </a:tabLst>
            </a:pPr>
            <a:r>
              <a:rPr lang="en-US" sz="2400" i="1" dirty="0" smtClean="0"/>
              <a:t>Deposit += deposit * (x/12) * months</a:t>
            </a:r>
          </a:p>
        </p:txBody>
      </p:sp>
    </p:spTree>
    <p:extLst>
      <p:ext uri="{BB962C8B-B14F-4D97-AF65-F5344CB8AC3E}">
        <p14:creationId xmlns="" xmlns:p14="http://schemas.microsoft.com/office/powerpoint/2010/main" val="29186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Bank (3/5)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15</a:t>
            </a:fld>
            <a:endParaRPr lang="en-S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</a:t>
            </a:r>
            <a:r>
              <a:rPr lang="en-US" sz="2400" b="1" dirty="0" err="1" smtClean="0"/>
              <a:t>BankAccount</a:t>
            </a:r>
            <a:endParaRPr lang="en-US" sz="2400" b="1" dirty="0" smtClean="0"/>
          </a:p>
          <a:p>
            <a:pPr>
              <a:buNone/>
            </a:pPr>
            <a:r>
              <a:rPr lang="en-US" sz="2400" i="1" u="sng" dirty="0" smtClean="0"/>
              <a:t>Methods:</a:t>
            </a:r>
          </a:p>
          <a:p>
            <a:pPr>
              <a:buNone/>
            </a:pPr>
            <a:r>
              <a:rPr lang="en-US" sz="2400" dirty="0" smtClean="0"/>
              <a:t>public:</a:t>
            </a:r>
          </a:p>
          <a:p>
            <a:pPr>
              <a:buNone/>
            </a:pPr>
            <a:r>
              <a:rPr lang="en-US" sz="2400" dirty="0" smtClean="0"/>
              <a:t>   //constructor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BankAccount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 balance, String name);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//deposit</a:t>
            </a:r>
          </a:p>
          <a:p>
            <a:pPr>
              <a:buNone/>
            </a:pPr>
            <a:r>
              <a:rPr lang="en-US" sz="2400" dirty="0" smtClean="0"/>
              <a:t>   void deposit (</a:t>
            </a:r>
            <a:r>
              <a:rPr lang="en-US" sz="2400" dirty="0" err="1" smtClean="0"/>
              <a:t>int</a:t>
            </a:r>
            <a:r>
              <a:rPr lang="en-US" sz="2400" dirty="0" smtClean="0"/>
              <a:t> amount);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i="1" dirty="0" smtClean="0"/>
              <a:t>   </a:t>
            </a:r>
          </a:p>
        </p:txBody>
      </p:sp>
    </p:spTree>
    <p:extLst>
      <p:ext uri="{BB962C8B-B14F-4D97-AF65-F5344CB8AC3E}">
        <p14:creationId xmlns="" xmlns:p14="http://schemas.microsoft.com/office/powerpoint/2010/main" val="5157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Bank (4/5)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16</a:t>
            </a:fld>
            <a:endParaRPr lang="en-S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Class </a:t>
            </a:r>
            <a:r>
              <a:rPr lang="en-US" sz="2400" b="1" dirty="0" err="1" smtClean="0"/>
              <a:t>BankAccount</a:t>
            </a:r>
            <a:endParaRPr lang="en-US" sz="2400" b="1" dirty="0" smtClean="0"/>
          </a:p>
          <a:p>
            <a:pPr>
              <a:buNone/>
            </a:pPr>
            <a:r>
              <a:rPr lang="en-US" sz="2400" i="1" u="sng" dirty="0" smtClean="0"/>
              <a:t>Methods:</a:t>
            </a:r>
          </a:p>
          <a:p>
            <a:pPr>
              <a:buNone/>
            </a:pPr>
            <a:r>
              <a:rPr lang="en-US" sz="2400" dirty="0" smtClean="0"/>
              <a:t>public:</a:t>
            </a:r>
          </a:p>
          <a:p>
            <a:pPr>
              <a:buNone/>
            </a:pPr>
            <a:r>
              <a:rPr lang="en-US" sz="2400" dirty="0" smtClean="0"/>
              <a:t>//withdraw. Returns 1 if succeed, otherwise return 0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withdraw (</a:t>
            </a:r>
            <a:r>
              <a:rPr lang="en-US" sz="2400" dirty="0" err="1" smtClean="0"/>
              <a:t>int</a:t>
            </a:r>
            <a:r>
              <a:rPr lang="en-US" sz="2400" dirty="0" smtClean="0"/>
              <a:t> amount);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//returns the current account balance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getBalance</a:t>
            </a:r>
            <a:r>
              <a:rPr lang="en-US" sz="2400" dirty="0" smtClean="0"/>
              <a:t> ();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Calculate the interest first before deposit/withdrawal</a:t>
            </a:r>
          </a:p>
          <a:p>
            <a:pPr>
              <a:buNone/>
            </a:pPr>
            <a:r>
              <a:rPr lang="en-US" sz="2400" i="1" dirty="0" smtClean="0"/>
              <a:t>   </a:t>
            </a:r>
          </a:p>
        </p:txBody>
      </p:sp>
    </p:spTree>
    <p:extLst>
      <p:ext uri="{BB962C8B-B14F-4D97-AF65-F5344CB8AC3E}">
        <p14:creationId xmlns="" xmlns:p14="http://schemas.microsoft.com/office/powerpoint/2010/main" val="25738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Bank (5/5)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17</a:t>
            </a:fld>
            <a:endParaRPr lang="en-S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Input: Process until “0” is read.</a:t>
            </a:r>
          </a:p>
          <a:p>
            <a:pPr>
              <a:buNone/>
            </a:pPr>
            <a:r>
              <a:rPr lang="en-US" sz="2400" dirty="0" err="1" smtClean="0"/>
              <a:t>cin</a:t>
            </a:r>
            <a:r>
              <a:rPr lang="en-US" sz="2400" dirty="0" smtClean="0"/>
              <a:t> &gt;&gt; operation;</a:t>
            </a:r>
          </a:p>
          <a:p>
            <a:pPr>
              <a:buNone/>
            </a:pPr>
            <a:r>
              <a:rPr lang="en-US" sz="2400" dirty="0" smtClean="0"/>
              <a:t>while (operation!=“0”)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//Process the input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operation;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//Print the final balance of all customers.</a:t>
            </a:r>
          </a:p>
        </p:txBody>
      </p:sp>
    </p:spTree>
    <p:extLst>
      <p:ext uri="{BB962C8B-B14F-4D97-AF65-F5344CB8AC3E}">
        <p14:creationId xmlns="" xmlns:p14="http://schemas.microsoft.com/office/powerpoint/2010/main" val="40110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2: Buildings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Implement “add”, “search”, “oldest”, “newest”</a:t>
            </a:r>
          </a:p>
          <a:p>
            <a:pPr marL="514350" indent="-514350">
              <a:buAutoNum type="arabicPeriod"/>
            </a:pPr>
            <a:r>
              <a:rPr lang="en-US" dirty="0" smtClean="0"/>
              <a:t>Output the results accordingly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Assumption</a:t>
            </a:r>
            <a:r>
              <a:rPr lang="en-US" dirty="0" smtClean="0"/>
              <a:t>: building names are unique</a:t>
            </a:r>
          </a:p>
        </p:txBody>
      </p:sp>
    </p:spTree>
    <p:extLst>
      <p:ext uri="{BB962C8B-B14F-4D97-AF65-F5344CB8AC3E}">
        <p14:creationId xmlns="" xmlns:p14="http://schemas.microsoft.com/office/powerpoint/2010/main" val="18902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Required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&lt;month&gt; for “add” must be String, but stored as integer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“add” must check for duplicate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“search” must be </a:t>
            </a:r>
            <a:r>
              <a:rPr lang="en-US" b="1" u="sng" dirty="0" smtClean="0"/>
              <a:t>case insensitive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oldest and newest date comparison</a:t>
            </a:r>
          </a:p>
        </p:txBody>
      </p:sp>
    </p:spTree>
    <p:extLst>
      <p:ext uri="{BB962C8B-B14F-4D97-AF65-F5344CB8AC3E}">
        <p14:creationId xmlns="" xmlns:p14="http://schemas.microsoft.com/office/powerpoint/2010/main" val="96039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 </a:t>
            </a:r>
            <a:endParaRPr lang="en-SG" dirty="0" smtClean="0">
              <a:solidFill>
                <a:srgbClr val="7B9899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Triangle inequality</a:t>
            </a:r>
          </a:p>
          <a:p>
            <a:pPr lvl="1" eaLnBrk="1" hangingPunct="1"/>
            <a:r>
              <a:rPr lang="en-US" dirty="0" err="1" smtClean="0"/>
              <a:t>a+b</a:t>
            </a:r>
            <a:r>
              <a:rPr lang="en-US" dirty="0" smtClean="0"/>
              <a:t>&gt;c, </a:t>
            </a:r>
            <a:r>
              <a:rPr lang="en-US" dirty="0" err="1" smtClean="0"/>
              <a:t>a+c</a:t>
            </a:r>
            <a:r>
              <a:rPr lang="en-US" dirty="0" smtClean="0"/>
              <a:t>&gt;b, </a:t>
            </a:r>
            <a:r>
              <a:rPr lang="en-US" dirty="0" err="1" smtClean="0"/>
              <a:t>c+b</a:t>
            </a:r>
            <a:r>
              <a:rPr lang="en-US" dirty="0" smtClean="0"/>
              <a:t>&gt;a</a:t>
            </a:r>
          </a:p>
          <a:p>
            <a:pPr eaLnBrk="1" hangingPunct="1"/>
            <a:r>
              <a:rPr lang="en-US" dirty="0" smtClean="0"/>
              <a:t>Right Triangle</a:t>
            </a:r>
          </a:p>
          <a:p>
            <a:pPr lvl="1" eaLnBrk="1" hangingPunct="1"/>
            <a:r>
              <a:rPr lang="en-US" dirty="0" smtClean="0"/>
              <a:t>a*a + b*b = c*c, or a*a + c*c = b*b, or b*b + c*c = a*a</a:t>
            </a:r>
          </a:p>
          <a:p>
            <a:pPr eaLnBrk="1" hangingPunct="1"/>
            <a:r>
              <a:rPr lang="en-US" dirty="0" smtClean="0"/>
              <a:t>Solution: just enumerate all the 3-tuples and check</a:t>
            </a:r>
          </a:p>
          <a:p>
            <a:pPr lvl="1" eaLnBrk="1" hangingPunct="1"/>
            <a:r>
              <a:rPr lang="en-US" dirty="0" smtClean="0"/>
              <a:t>If triangle inequality is satisfied.</a:t>
            </a:r>
          </a:p>
          <a:p>
            <a:pPr lvl="1" eaLnBrk="1" hangingPunct="1"/>
            <a:r>
              <a:rPr lang="en-US" dirty="0" smtClean="0"/>
              <a:t>If the right triangle equality is satisfied.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Analysis	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907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534400" cy="758952"/>
          </a:xfrm>
        </p:spPr>
        <p:txBody>
          <a:bodyPr>
            <a:noAutofit/>
          </a:bodyPr>
          <a:lstStyle/>
          <a:p>
            <a:r>
              <a:rPr lang="en-US" sz="3200" dirty="0" smtClean="0"/>
              <a:t>&lt;month&gt; for “add” must be String, but stored as integer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(N &gt; 0)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//string name,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day, string month,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year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&gt;&gt; name &gt;&gt; day &gt;&gt; month &gt;&gt; year;	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opening_date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(day, month, year);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Date::Date(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day, string month,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year)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this-&gt;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(day, month, year);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&lt;month&gt; for “add” must be String, but stored as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Setter?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Date::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day, string month,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year)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_day = day;				//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_day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_year = year;				//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_year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 (month == “January”) { _month = 1; } 	//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int_month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else if (month == “February”) { _month = 2;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7050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&lt;month&gt; for “add” must be String, but stored as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Getter? (Not necessary in this case, but good </a:t>
            </a:r>
            <a:r>
              <a:rPr lang="en-US" dirty="0" err="1" smtClean="0"/>
              <a:t>practise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Date::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getIntMonth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		// used for comparison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_month;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Date::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getStringMonth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	// used for printout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 (_month == 1) { return “January”;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else if (_month == 2) { return “February”;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27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“add” must check for duplicate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while (N &gt; 0)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//string name, location, month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day, year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&gt;&gt; name &gt;&gt; location &gt;&gt; day &gt;&gt; month &gt;&gt; year;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opening_date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(day, month, year);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Building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newBuilding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(name, 							location, 				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opening_date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4648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“add” must check for duplicate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addBuilding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building_name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string location,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Date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opening_date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//vector&lt;Building&gt;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listOfBuilding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listOfBuilding.size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listOfBuilding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== _name)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false;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Building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newBuilding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(name, location,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opening_date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listOfBuilding.push_back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newBuilding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true;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6172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“search” must be </a:t>
            </a:r>
            <a:r>
              <a:rPr lang="en-US" sz="3600" b="1" u="sng" dirty="0" smtClean="0"/>
              <a:t>case insensitive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vector&lt;Building&gt;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SearchEngine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::search(string keyword){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vector&lt;Building&gt; temp;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string name;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keyword.size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keyword[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(keyword[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 }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listOfBuilding.size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name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listOfBuilding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name.size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j++)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//convert name to lower case	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name_lower.find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(keyword)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temp.add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listOfBuilding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temp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98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oldest and newest date comparison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//Pre-condition: none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//Post-condition: return 1 if “date” is older than this,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otherwies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return 0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Date::compare(Date date)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 (this-&gt;year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date.year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return 1;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(this-&gt;year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date.year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return 0;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(this-&gt;month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date.month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return 1;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(this-&gt;month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date.month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return 0;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(this-&gt;day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date.day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return 1;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(this-&gt;day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date.day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return 0;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0; //the opening date is the same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637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oldest and newest date comparison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//Pre-condition : list of building is not empty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//Post-condition : return the oldest building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Building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SearchEngine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findOldest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listOfBuilding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//implement comparison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in Building.cpp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listOfBuilding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].compare(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listOfBuilding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listOfBuilding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Building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SearchEngine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findNewest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//do the same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05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void Date::</a:t>
            </a:r>
            <a:r>
              <a:rPr lang="en-SG" dirty="0" err="1"/>
              <a:t>setDate</a:t>
            </a:r>
            <a:r>
              <a:rPr lang="en-SG" dirty="0"/>
              <a:t>()</a:t>
            </a:r>
          </a:p>
          <a:p>
            <a:pPr marL="0" indent="0">
              <a:buNone/>
            </a:pPr>
            <a:r>
              <a:rPr lang="en-SG" dirty="0"/>
              <a:t>{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cin</a:t>
            </a:r>
            <a:r>
              <a:rPr lang="en-SG" dirty="0"/>
              <a:t> &gt;&gt; day &gt;&gt; </a:t>
            </a:r>
            <a:r>
              <a:rPr lang="en-SG" dirty="0" err="1"/>
              <a:t>tempMonth</a:t>
            </a:r>
            <a:r>
              <a:rPr lang="en-SG" dirty="0"/>
              <a:t> &gt;&gt; year;</a:t>
            </a:r>
          </a:p>
          <a:p>
            <a:pPr marL="0" indent="0">
              <a:buNone/>
            </a:pPr>
            <a:r>
              <a:rPr lang="en-SG" dirty="0"/>
              <a:t>	//other codes</a:t>
            </a:r>
          </a:p>
          <a:p>
            <a:pPr marL="0" indent="0">
              <a:buNone/>
            </a:pPr>
            <a:r>
              <a:rPr lang="en-SG" dirty="0" smtClean="0"/>
              <a:t>}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Must convert the month into integer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15001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2667000"/>
            <a:ext cx="4953000" cy="144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 for loops</a:t>
            </a:r>
          </a:p>
          <a:p>
            <a:r>
              <a:rPr lang="en-US" dirty="0" smtClean="0"/>
              <a:t>Take note of repetition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743200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sticks;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 for(</a:t>
            </a:r>
            <a:r>
              <a:rPr lang="en-US" dirty="0" err="1" smtClean="0"/>
              <a:t>int</a:t>
            </a:r>
            <a:r>
              <a:rPr lang="en-US" dirty="0" smtClean="0"/>
              <a:t> j = i+1; j &lt; sticks-1; j++) {</a:t>
            </a:r>
          </a:p>
          <a:p>
            <a:r>
              <a:rPr lang="en-US" dirty="0" smtClean="0"/>
              <a:t>             for(</a:t>
            </a:r>
            <a:r>
              <a:rPr lang="en-US" dirty="0" err="1" smtClean="0"/>
              <a:t>int</a:t>
            </a:r>
            <a:r>
              <a:rPr lang="en-US" dirty="0" smtClean="0"/>
              <a:t> k = j+1; k &lt; sticks-2; k++)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……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 smtClean="0"/>
              <a:t>Wrong (Straight-away adding the date without conversion)</a:t>
            </a:r>
            <a:endParaRPr lang="en-SG" dirty="0"/>
          </a:p>
          <a:p>
            <a:pPr marL="0" indent="0">
              <a:buNone/>
            </a:pPr>
            <a:r>
              <a:rPr lang="en-SG" dirty="0" err="1" smtClean="0"/>
              <a:t>cin</a:t>
            </a:r>
            <a:r>
              <a:rPr lang="en-SG" dirty="0"/>
              <a:t>&gt;&gt;string junk; //discards word "add".</a:t>
            </a:r>
          </a:p>
          <a:p>
            <a:pPr marL="0" indent="0">
              <a:buNone/>
            </a:pPr>
            <a:r>
              <a:rPr lang="en-SG" dirty="0" err="1" smtClean="0"/>
              <a:t>cin</a:t>
            </a:r>
            <a:r>
              <a:rPr lang="en-SG" dirty="0"/>
              <a:t>&gt;&gt;</a:t>
            </a:r>
            <a:r>
              <a:rPr lang="en-SG" dirty="0" err="1"/>
              <a:t>building_name</a:t>
            </a:r>
            <a:r>
              <a:rPr lang="en-SG" dirty="0"/>
              <a:t>;</a:t>
            </a:r>
          </a:p>
          <a:p>
            <a:pPr marL="0" indent="0">
              <a:buNone/>
            </a:pPr>
            <a:r>
              <a:rPr lang="en-SG" dirty="0" err="1" smtClean="0"/>
              <a:t>cin</a:t>
            </a:r>
            <a:r>
              <a:rPr lang="en-SG" dirty="0"/>
              <a:t>&gt;&gt;location;</a:t>
            </a:r>
          </a:p>
          <a:p>
            <a:pPr marL="0" indent="0">
              <a:buNone/>
            </a:pPr>
            <a:r>
              <a:rPr lang="en-SG" dirty="0" err="1" smtClean="0"/>
              <a:t>cin</a:t>
            </a:r>
            <a:r>
              <a:rPr lang="en-SG" dirty="0"/>
              <a:t>&gt;&gt;</a:t>
            </a:r>
            <a:r>
              <a:rPr lang="en-SG" dirty="0" err="1"/>
              <a:t>opening_date</a:t>
            </a:r>
            <a:r>
              <a:rPr lang="en-SG" dirty="0"/>
              <a:t>;        </a:t>
            </a:r>
          </a:p>
          <a:p>
            <a:pPr marL="0" indent="0">
              <a:buNone/>
            </a:pPr>
            <a:r>
              <a:rPr lang="en-SG" dirty="0" err="1"/>
              <a:t>int</a:t>
            </a:r>
            <a:r>
              <a:rPr lang="en-SG" dirty="0"/>
              <a:t> </a:t>
            </a:r>
            <a:r>
              <a:rPr lang="en-SG" dirty="0" err="1"/>
              <a:t>i</a:t>
            </a:r>
            <a:r>
              <a:rPr lang="en-SG" dirty="0" smtClean="0"/>
              <a:t>=</a:t>
            </a:r>
          </a:p>
          <a:p>
            <a:pPr marL="0" indent="0">
              <a:buNone/>
            </a:pPr>
            <a:r>
              <a:rPr lang="en-SG" dirty="0" err="1" smtClean="0"/>
              <a:t>SearchEngine</a:t>
            </a:r>
            <a:r>
              <a:rPr lang="en-SG" dirty="0" smtClean="0"/>
              <a:t> add(</a:t>
            </a:r>
            <a:r>
              <a:rPr lang="en-SG" dirty="0" err="1" smtClean="0"/>
              <a:t>building_name,location,opening_date</a:t>
            </a:r>
            <a:r>
              <a:rPr lang="en-SG" dirty="0"/>
              <a:t>);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correct</a:t>
            </a:r>
          </a:p>
          <a:p>
            <a:pPr marL="0" indent="0">
              <a:buNone/>
            </a:pPr>
            <a:r>
              <a:rPr lang="en-SG" dirty="0" err="1"/>
              <a:t>cin</a:t>
            </a:r>
            <a:r>
              <a:rPr lang="en-SG" dirty="0"/>
              <a:t>&gt;&gt;name&gt;&gt;location&gt;&gt;day&gt;&gt;month&gt;&gt;year;</a:t>
            </a:r>
          </a:p>
          <a:p>
            <a:pPr marL="0" indent="0">
              <a:buNone/>
            </a:pPr>
            <a:r>
              <a:rPr lang="en-SG" dirty="0"/>
              <a:t>Date </a:t>
            </a:r>
            <a:r>
              <a:rPr lang="en-SG" dirty="0" err="1"/>
              <a:t>dat</a:t>
            </a:r>
            <a:r>
              <a:rPr lang="en-SG" dirty="0"/>
              <a:t>(day, month, year</a:t>
            </a:r>
            <a:r>
              <a:rPr lang="en-SG" dirty="0" smtClean="0"/>
              <a:t>);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search.add</a:t>
            </a:r>
            <a:r>
              <a:rPr lang="en-US" dirty="0" smtClean="0"/>
              <a:t>(</a:t>
            </a:r>
            <a:r>
              <a:rPr lang="en-US" dirty="0" err="1" smtClean="0"/>
              <a:t>name,location,dat</a:t>
            </a:r>
            <a:r>
              <a:rPr lang="en-US" dirty="0" smtClean="0"/>
              <a:t>);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13155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if(!</a:t>
            </a:r>
            <a:r>
              <a:rPr lang="en-SG" dirty="0" err="1"/>
              <a:t>listOfBuilding</a:t>
            </a:r>
            <a:r>
              <a:rPr lang="en-SG" dirty="0"/>
              <a:t>[</a:t>
            </a:r>
            <a:r>
              <a:rPr lang="en-SG" dirty="0" err="1"/>
              <a:t>i</a:t>
            </a:r>
            <a:r>
              <a:rPr lang="en-SG" dirty="0"/>
              <a:t>].check(</a:t>
            </a:r>
            <a:r>
              <a:rPr lang="en-SG" dirty="0" err="1"/>
              <a:t>building_name</a:t>
            </a:r>
            <a:r>
              <a:rPr lang="en-SG" dirty="0"/>
              <a:t>))</a:t>
            </a:r>
          </a:p>
          <a:p>
            <a:pPr marL="0" indent="0">
              <a:buNone/>
            </a:pPr>
            <a:r>
              <a:rPr lang="en-SG" dirty="0"/>
              <a:t>{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listOfBuilding.push_back</a:t>
            </a:r>
            <a:r>
              <a:rPr lang="en-SG" dirty="0"/>
              <a:t>(</a:t>
            </a:r>
            <a:r>
              <a:rPr lang="en-SG" dirty="0" err="1"/>
              <a:t>building_name</a:t>
            </a:r>
            <a:r>
              <a:rPr lang="en-SG" dirty="0"/>
              <a:t>, location, </a:t>
            </a:r>
            <a:r>
              <a:rPr lang="en-SG" dirty="0" err="1"/>
              <a:t>opening_date</a:t>
            </a:r>
            <a:r>
              <a:rPr lang="en-SG" dirty="0"/>
              <a:t>);</a:t>
            </a:r>
          </a:p>
          <a:p>
            <a:pPr marL="0" indent="0">
              <a:buNone/>
            </a:pPr>
            <a:r>
              <a:rPr lang="en-SG" dirty="0"/>
              <a:t>	add = true;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8757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practice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 err="1"/>
              <a:t>cin</a:t>
            </a:r>
            <a:r>
              <a:rPr lang="en-SG" dirty="0"/>
              <a:t>&gt;&gt;name&gt;&gt;location&gt;&gt;day&gt;&gt;month&gt;&gt;year;</a:t>
            </a:r>
          </a:p>
          <a:p>
            <a:pPr marL="0" indent="0">
              <a:buNone/>
            </a:pPr>
            <a:r>
              <a:rPr lang="en-SG" dirty="0"/>
              <a:t>Date </a:t>
            </a:r>
            <a:r>
              <a:rPr lang="en-SG" dirty="0" err="1"/>
              <a:t>dat</a:t>
            </a:r>
            <a:r>
              <a:rPr lang="en-SG" dirty="0"/>
              <a:t>(day, month, year);</a:t>
            </a:r>
          </a:p>
          <a:p>
            <a:pPr marL="0" indent="0">
              <a:buNone/>
            </a:pPr>
            <a:r>
              <a:rPr lang="en-SG" dirty="0"/>
              <a:t>if(</a:t>
            </a:r>
            <a:r>
              <a:rPr lang="en-SG" dirty="0" err="1"/>
              <a:t>search.addBuilding</a:t>
            </a:r>
            <a:r>
              <a:rPr lang="en-SG" dirty="0"/>
              <a:t>(name, location, </a:t>
            </a:r>
            <a:r>
              <a:rPr lang="en-SG" dirty="0" err="1"/>
              <a:t>dat</a:t>
            </a:r>
            <a:r>
              <a:rPr lang="en-SG" dirty="0"/>
              <a:t>)==false)</a:t>
            </a:r>
          </a:p>
          <a:p>
            <a:pPr marL="0" indent="0">
              <a:buNone/>
            </a:pPr>
            <a:r>
              <a:rPr lang="en-SG" dirty="0"/>
              <a:t>{</a:t>
            </a:r>
          </a:p>
          <a:p>
            <a:pPr marL="0" indent="0">
              <a:buNone/>
            </a:pPr>
            <a:r>
              <a:rPr lang="en-SG" dirty="0"/>
              <a:t>	result[counter]="Duplicated";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  <a:p>
            <a:pPr marL="0" indent="0">
              <a:buNone/>
            </a:pPr>
            <a:r>
              <a:rPr lang="en-SG" dirty="0"/>
              <a:t>else</a:t>
            </a:r>
          </a:p>
          <a:p>
            <a:pPr marL="0" indent="0">
              <a:buNone/>
            </a:pPr>
            <a:r>
              <a:rPr lang="en-SG" dirty="0"/>
              <a:t>{</a:t>
            </a:r>
          </a:p>
          <a:p>
            <a:pPr marL="0" indent="0">
              <a:buNone/>
            </a:pPr>
            <a:r>
              <a:rPr lang="en-SG" dirty="0"/>
              <a:t>	result[counter]="Added";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  <a:p>
            <a:pPr marL="0" indent="0">
              <a:buNone/>
            </a:pPr>
            <a:r>
              <a:rPr lang="en-SG" dirty="0"/>
              <a:t>	counter++;</a:t>
            </a:r>
          </a:p>
        </p:txBody>
      </p:sp>
    </p:spTree>
    <p:extLst>
      <p:ext uri="{BB962C8B-B14F-4D97-AF65-F5344CB8AC3E}">
        <p14:creationId xmlns="" xmlns:p14="http://schemas.microsoft.com/office/powerpoint/2010/main" val="1988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dirty="0"/>
              <a:t>/*	</a:t>
            </a:r>
            <a:endParaRPr lang="en-SG" dirty="0" smtClean="0"/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 smtClean="0"/>
              <a:t>SearchEngine</a:t>
            </a:r>
            <a:r>
              <a:rPr lang="en-SG" dirty="0" smtClean="0"/>
              <a:t> </a:t>
            </a:r>
            <a:r>
              <a:rPr lang="en-SG" dirty="0"/>
              <a:t>SE; </a:t>
            </a:r>
            <a:endParaRPr lang="en-SG" dirty="0" smtClean="0"/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int</a:t>
            </a:r>
            <a:r>
              <a:rPr lang="en-SG" dirty="0"/>
              <a:t> count;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cin</a:t>
            </a:r>
            <a:r>
              <a:rPr lang="en-SG" dirty="0"/>
              <a:t> &gt;&gt; count</a:t>
            </a:r>
            <a:r>
              <a:rPr lang="en-SG" dirty="0" smtClean="0"/>
              <a:t>;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	for (</a:t>
            </a:r>
            <a:r>
              <a:rPr lang="en-SG" dirty="0" err="1"/>
              <a:t>int</a:t>
            </a:r>
            <a:r>
              <a:rPr lang="en-SG" dirty="0"/>
              <a:t> </a:t>
            </a:r>
            <a:r>
              <a:rPr lang="en-SG" dirty="0" err="1"/>
              <a:t>i</a:t>
            </a:r>
            <a:r>
              <a:rPr lang="en-SG" dirty="0"/>
              <a:t>=0; </a:t>
            </a:r>
            <a:r>
              <a:rPr lang="en-SG" dirty="0" err="1"/>
              <a:t>i</a:t>
            </a:r>
            <a:r>
              <a:rPr lang="en-SG" dirty="0"/>
              <a:t> &lt; count; </a:t>
            </a:r>
            <a:r>
              <a:rPr lang="en-SG" dirty="0" err="1"/>
              <a:t>i</a:t>
            </a:r>
            <a:r>
              <a:rPr lang="en-SG" dirty="0"/>
              <a:t>++) {</a:t>
            </a:r>
          </a:p>
          <a:p>
            <a:pPr marL="0" indent="0">
              <a:buNone/>
            </a:pPr>
            <a:r>
              <a:rPr lang="en-SG" dirty="0"/>
              <a:t>		string type, name, </a:t>
            </a:r>
            <a:r>
              <a:rPr lang="en-SG" dirty="0" err="1"/>
              <a:t>loc</a:t>
            </a:r>
            <a:r>
              <a:rPr lang="en-SG" dirty="0"/>
              <a:t>, </a:t>
            </a:r>
            <a:r>
              <a:rPr lang="en-SG" dirty="0" err="1"/>
              <a:t>tempMonth</a:t>
            </a:r>
            <a:r>
              <a:rPr lang="en-SG" dirty="0"/>
              <a:t>, keyword;</a:t>
            </a:r>
          </a:p>
          <a:p>
            <a:pPr marL="0" indent="0">
              <a:buNone/>
            </a:pPr>
            <a:r>
              <a:rPr lang="en-SG" dirty="0"/>
              <a:t>		</a:t>
            </a:r>
            <a:r>
              <a:rPr lang="en-SG" dirty="0" err="1"/>
              <a:t>int</a:t>
            </a:r>
            <a:r>
              <a:rPr lang="en-SG" dirty="0"/>
              <a:t> </a:t>
            </a:r>
            <a:r>
              <a:rPr lang="en-SG" dirty="0" err="1"/>
              <a:t>day,month,year</a:t>
            </a:r>
            <a:r>
              <a:rPr lang="en-SG" dirty="0"/>
              <a:t>;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		</a:t>
            </a:r>
            <a:r>
              <a:rPr lang="en-SG" dirty="0" err="1"/>
              <a:t>cin</a:t>
            </a:r>
            <a:r>
              <a:rPr lang="en-SG" dirty="0"/>
              <a:t> &gt;&gt; type;</a:t>
            </a:r>
          </a:p>
          <a:p>
            <a:pPr marL="0" indent="0">
              <a:buNone/>
            </a:pPr>
            <a:r>
              <a:rPr lang="en-SG" dirty="0"/>
              <a:t>		if (type == "oldest")</a:t>
            </a:r>
          </a:p>
          <a:p>
            <a:pPr marL="0" indent="0">
              <a:buNone/>
            </a:pPr>
            <a:r>
              <a:rPr lang="en-SG" dirty="0"/>
              <a:t>			</a:t>
            </a:r>
            <a:r>
              <a:rPr lang="en-SG" dirty="0" err="1"/>
              <a:t>cout</a:t>
            </a:r>
            <a:r>
              <a:rPr lang="en-SG" dirty="0"/>
              <a:t> &lt;&lt; </a:t>
            </a:r>
            <a:r>
              <a:rPr lang="en-SG" dirty="0" err="1"/>
              <a:t>SE.findOldestBuilding</a:t>
            </a:r>
            <a:r>
              <a:rPr lang="en-SG" dirty="0"/>
              <a:t>() &lt;&lt; </a:t>
            </a:r>
            <a:r>
              <a:rPr lang="en-SG" dirty="0" err="1"/>
              <a:t>endl</a:t>
            </a:r>
            <a:r>
              <a:rPr lang="en-SG" dirty="0"/>
              <a:t>;</a:t>
            </a:r>
          </a:p>
          <a:p>
            <a:pPr marL="0" indent="0">
              <a:buNone/>
            </a:pPr>
            <a:r>
              <a:rPr lang="en-SG" dirty="0"/>
              <a:t>		else if (type == "newest")</a:t>
            </a:r>
          </a:p>
          <a:p>
            <a:pPr marL="0" indent="0">
              <a:buNone/>
            </a:pPr>
            <a:r>
              <a:rPr lang="en-SG" dirty="0"/>
              <a:t>			</a:t>
            </a:r>
            <a:r>
              <a:rPr lang="en-SG" dirty="0" err="1"/>
              <a:t>cout</a:t>
            </a:r>
            <a:r>
              <a:rPr lang="en-SG" dirty="0"/>
              <a:t> &lt;&lt; </a:t>
            </a:r>
            <a:r>
              <a:rPr lang="en-SG" dirty="0" err="1"/>
              <a:t>SE.findNewestBuilding</a:t>
            </a:r>
            <a:r>
              <a:rPr lang="en-SG" dirty="0"/>
              <a:t>() &lt;&lt; </a:t>
            </a:r>
            <a:r>
              <a:rPr lang="en-SG" dirty="0" err="1"/>
              <a:t>endl</a:t>
            </a:r>
            <a:r>
              <a:rPr lang="en-SG" dirty="0"/>
              <a:t>;</a:t>
            </a:r>
          </a:p>
          <a:p>
            <a:pPr marL="0" indent="0">
              <a:buNone/>
            </a:pPr>
            <a:r>
              <a:rPr lang="en-SG" dirty="0"/>
              <a:t>		else if (type == "add") {</a:t>
            </a:r>
          </a:p>
          <a:p>
            <a:pPr marL="0" indent="0">
              <a:buNone/>
            </a:pPr>
            <a:r>
              <a:rPr lang="en-SG" dirty="0"/>
              <a:t>			</a:t>
            </a:r>
            <a:r>
              <a:rPr lang="en-SG" dirty="0" err="1"/>
              <a:t>cin</a:t>
            </a:r>
            <a:r>
              <a:rPr lang="en-SG" dirty="0"/>
              <a:t> &gt;&gt; name &gt;&gt; </a:t>
            </a:r>
            <a:r>
              <a:rPr lang="en-SG" dirty="0" err="1"/>
              <a:t>loc</a:t>
            </a:r>
            <a:r>
              <a:rPr lang="en-SG" dirty="0"/>
              <a:t> &gt;&gt; day &gt;&gt; month &gt;&gt; year;</a:t>
            </a:r>
          </a:p>
          <a:p>
            <a:pPr marL="0" indent="0">
              <a:buNone/>
            </a:pPr>
            <a:r>
              <a:rPr lang="en-SG" dirty="0"/>
              <a:t>		</a:t>
            </a:r>
            <a:r>
              <a:rPr lang="en-SG" dirty="0" smtClean="0"/>
              <a:t>}</a:t>
            </a:r>
            <a:endParaRPr lang="en-SG" dirty="0"/>
          </a:p>
          <a:p>
            <a:pPr marL="0" indent="0">
              <a:buNone/>
            </a:pPr>
            <a:r>
              <a:rPr lang="en-SG" dirty="0" smtClean="0"/>
              <a:t>*/	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smtClean="0"/>
              <a:t>}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27651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3: Airlines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Airlines Database</a:t>
            </a:r>
          </a:p>
          <a:p>
            <a:r>
              <a:rPr lang="en-US" dirty="0" smtClean="0"/>
              <a:t>Answer 4 types of queries.</a:t>
            </a:r>
          </a:p>
          <a:p>
            <a:r>
              <a:rPr lang="en-US" dirty="0" smtClean="0"/>
              <a:t>Classes:</a:t>
            </a:r>
          </a:p>
          <a:p>
            <a:pPr lvl="1"/>
            <a:r>
              <a:rPr lang="en-US" dirty="0" err="1" smtClean="0"/>
              <a:t>SGTime</a:t>
            </a:r>
            <a:r>
              <a:rPr lang="en-US" dirty="0" smtClean="0"/>
              <a:t> {hour, minute; some operators}</a:t>
            </a:r>
            <a:endParaRPr lang="en-US" dirty="0"/>
          </a:p>
          <a:p>
            <a:pPr lvl="1"/>
            <a:r>
              <a:rPr lang="en-US" dirty="0" smtClean="0"/>
              <a:t>Airline {…;  necessary methods to make queries simpler}</a:t>
            </a:r>
          </a:p>
          <a:p>
            <a:pPr lvl="1"/>
            <a:r>
              <a:rPr lang="en-US" dirty="0" err="1" smtClean="0"/>
              <a:t>QuerySystem</a:t>
            </a:r>
            <a:r>
              <a:rPr lang="en-US" dirty="0" smtClean="0"/>
              <a:t> {airlines; 4 types of queries}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25533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Matching the query type (switch statement0</a:t>
            </a:r>
          </a:p>
          <a:p>
            <a:r>
              <a:rPr lang="en-US" dirty="0" smtClean="0"/>
              <a:t>Matching the 2 cities (match function)</a:t>
            </a:r>
          </a:p>
          <a:p>
            <a:pPr lvl="1"/>
            <a:r>
              <a:rPr lang="en-US" dirty="0" smtClean="0"/>
              <a:t>Placed before considering cost, time etc.</a:t>
            </a:r>
          </a:p>
          <a:p>
            <a:r>
              <a:rPr lang="en-US" dirty="0" smtClean="0"/>
              <a:t>Breaking the 4 queries to 4 functions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Quite complicated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 note:</a:t>
            </a:r>
          </a:p>
          <a:p>
            <a:pPr lvl="1"/>
            <a:r>
              <a:rPr lang="en-US" dirty="0" smtClean="0"/>
              <a:t>Time difference: hour = </a:t>
            </a:r>
            <a:r>
              <a:rPr lang="en-US" dirty="0" err="1" smtClean="0"/>
              <a:t>hour_diff</a:t>
            </a:r>
            <a:r>
              <a:rPr lang="en-US" dirty="0" smtClean="0"/>
              <a:t> + </a:t>
            </a:r>
            <a:r>
              <a:rPr lang="en-US" dirty="0" err="1" smtClean="0"/>
              <a:t>day_diff</a:t>
            </a:r>
            <a:r>
              <a:rPr lang="en-US" dirty="0" smtClean="0"/>
              <a:t>*24</a:t>
            </a:r>
          </a:p>
          <a:p>
            <a:pPr lvl="1"/>
            <a:r>
              <a:rPr lang="en-US" dirty="0" smtClean="0"/>
              <a:t>If minutes&gt;60 then { hour ++; minutes-=60};</a:t>
            </a:r>
          </a:p>
          <a:p>
            <a:pPr lvl="1"/>
            <a:r>
              <a:rPr lang="en-US" dirty="0" smtClean="0"/>
              <a:t>If minutes&lt;0 then {hour--; minutes+=60};</a:t>
            </a:r>
          </a:p>
          <a:p>
            <a:pPr lvl="2"/>
            <a:r>
              <a:rPr lang="en-US" dirty="0" smtClean="0"/>
              <a:t>Actually simpler to just convert everything in terms of minutes</a:t>
            </a:r>
          </a:p>
          <a:p>
            <a:pPr lvl="1"/>
            <a:r>
              <a:rPr lang="en-US" dirty="0" smtClean="0"/>
              <a:t>Output: if minutes&lt;10, output ‘0’ before minutes.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arliest departure time: shortest waiting time.</a:t>
            </a:r>
          </a:p>
          <a:p>
            <a:pPr lvl="1"/>
            <a:r>
              <a:rPr lang="en-US" dirty="0" smtClean="0"/>
              <a:t>Earliest arrival time: shortest (waiting time + flight time)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178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indentation (type </a:t>
            </a:r>
            <a:r>
              <a:rPr lang="en-US" dirty="0" err="1" smtClean="0"/>
              <a:t>gg</a:t>
            </a:r>
            <a:r>
              <a:rPr lang="en-US" dirty="0" smtClean="0"/>
              <a:t>=G)</a:t>
            </a:r>
          </a:p>
          <a:p>
            <a:r>
              <a:rPr lang="en-US" dirty="0" smtClean="0"/>
              <a:t>No power operator in </a:t>
            </a:r>
            <a:r>
              <a:rPr lang="en-US" dirty="0" err="1" smtClean="0"/>
              <a:t>c++</a:t>
            </a:r>
            <a:r>
              <a:rPr lang="en-US" dirty="0" smtClean="0"/>
              <a:t> (cannot use ^)</a:t>
            </a:r>
          </a:p>
          <a:p>
            <a:r>
              <a:rPr lang="en-US" dirty="0" smtClean="0"/>
              <a:t>Add pre/post conditions</a:t>
            </a:r>
          </a:p>
          <a:p>
            <a:r>
              <a:rPr lang="en-US" dirty="0" smtClean="0"/>
              <a:t>I/O redirection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a.out</a:t>
            </a:r>
            <a:r>
              <a:rPr lang="en-US" dirty="0" smtClean="0"/>
              <a:t> &lt; input1.in &gt; </a:t>
            </a:r>
            <a:r>
              <a:rPr lang="en-US" i="1" dirty="0" err="1" smtClean="0"/>
              <a:t>out</a:t>
            </a:r>
            <a:r>
              <a:rPr lang="en-US" dirty="0" err="1" smtClean="0"/>
              <a:t>.out</a:t>
            </a:r>
            <a:endParaRPr lang="en-US" dirty="0" smtClean="0"/>
          </a:p>
          <a:p>
            <a:pPr lvl="1"/>
            <a:r>
              <a:rPr lang="en-US" dirty="0" smtClean="0"/>
              <a:t>Diff </a:t>
            </a:r>
            <a:r>
              <a:rPr lang="en-US" i="1" dirty="0" err="1" smtClean="0"/>
              <a:t>out.</a:t>
            </a:r>
            <a:r>
              <a:rPr lang="en-US" dirty="0" err="1" smtClean="0"/>
              <a:t>out</a:t>
            </a:r>
            <a:r>
              <a:rPr lang="en-US" dirty="0" smtClean="0"/>
              <a:t> output1.out</a:t>
            </a:r>
          </a:p>
          <a:p>
            <a:pPr lvl="1"/>
            <a:r>
              <a:rPr lang="en-US" dirty="0" smtClean="0"/>
              <a:t>Note </a:t>
            </a:r>
            <a:r>
              <a:rPr lang="en-US" i="1" dirty="0" err="1" smtClean="0"/>
              <a:t>out</a:t>
            </a:r>
            <a:r>
              <a:rPr lang="en-US" dirty="0" err="1" smtClean="0"/>
              <a:t>.out</a:t>
            </a:r>
            <a:r>
              <a:rPr lang="en-US" dirty="0" smtClean="0"/>
              <a:t> can be any arbitrary name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CS1020E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 2 Discussion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19186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Vector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6</a:t>
            </a:fld>
            <a:endParaRPr lang="en-S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Vector class implements a </a:t>
            </a:r>
            <a:r>
              <a:rPr lang="en-US" sz="2400" dirty="0" err="1" smtClean="0"/>
              <a:t>growable</a:t>
            </a:r>
            <a:r>
              <a:rPr lang="en-US" sz="2400" dirty="0" smtClean="0"/>
              <a:t> array of objects. </a:t>
            </a:r>
          </a:p>
          <a:p>
            <a:r>
              <a:rPr lang="en-US" sz="2400" dirty="0" smtClean="0"/>
              <a:t>Like an array, it contains components that can be accessed using an integer index. </a:t>
            </a:r>
          </a:p>
          <a:p>
            <a:r>
              <a:rPr lang="en-US" sz="2400" dirty="0" smtClean="0"/>
              <a:t>However, the size of a Vector can grow or shrink as needed to accommodate adding and removing items after the Vector has been created.</a:t>
            </a:r>
          </a:p>
        </p:txBody>
      </p:sp>
    </p:spTree>
    <p:extLst>
      <p:ext uri="{BB962C8B-B14F-4D97-AF65-F5344CB8AC3E}">
        <p14:creationId xmlns="" xmlns:p14="http://schemas.microsoft.com/office/powerpoint/2010/main" val="1926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Vector: API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7</a:t>
            </a:fld>
            <a:endParaRPr lang="en-S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Constructor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e.g</a:t>
            </a:r>
            <a:r>
              <a:rPr lang="en-US" sz="2400" dirty="0" smtClean="0"/>
              <a:t> </a:t>
            </a:r>
            <a:r>
              <a:rPr lang="en-US" sz="2400" b="1" dirty="0" smtClean="0"/>
              <a:t>vector&lt;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&gt; </a:t>
            </a:r>
            <a:r>
              <a:rPr lang="en-US" sz="2400" b="1" dirty="0" err="1" smtClean="0"/>
              <a:t>myints</a:t>
            </a:r>
            <a:r>
              <a:rPr lang="en-US" sz="2400" b="1" dirty="0" smtClean="0"/>
              <a:t>;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void </a:t>
            </a:r>
            <a:r>
              <a:rPr lang="en-US" sz="2400" b="1" dirty="0" err="1" smtClean="0"/>
              <a:t>push_back</a:t>
            </a:r>
            <a:r>
              <a:rPr lang="en-US" sz="2400" b="1" dirty="0" smtClean="0"/>
              <a:t> ( x )</a:t>
            </a:r>
          </a:p>
          <a:p>
            <a:pPr>
              <a:buNone/>
            </a:pPr>
            <a:r>
              <a:rPr lang="en-US" sz="2400" dirty="0" smtClean="0"/>
              <a:t>   Inserts the specified element at the end of the vector. </a:t>
            </a:r>
            <a:r>
              <a:rPr lang="en-US" sz="2400" dirty="0" err="1" smtClean="0"/>
              <a:t>e.g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myints.push_back</a:t>
            </a:r>
            <a:r>
              <a:rPr lang="en-US" sz="2400" b="1" dirty="0" smtClean="0"/>
              <a:t>(123);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void	clear( )</a:t>
            </a:r>
          </a:p>
          <a:p>
            <a:pPr>
              <a:buNone/>
            </a:pPr>
            <a:r>
              <a:rPr lang="en-US" sz="2400" dirty="0" smtClean="0"/>
              <a:t>   Removes all of the elements from this Vector.</a:t>
            </a: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5578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Vector: API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operator[ ]</a:t>
            </a:r>
          </a:p>
          <a:p>
            <a:pPr>
              <a:buNone/>
            </a:pPr>
            <a:r>
              <a:rPr lang="en-US" sz="2400" dirty="0" smtClean="0"/>
              <a:t>   Returns the element at the specified position in this Vector (same as array).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err="1" smtClean="0"/>
              <a:t>bool</a:t>
            </a:r>
            <a:r>
              <a:rPr lang="en-US" sz="2400" b="1" dirty="0" smtClean="0"/>
              <a:t> empty() </a:t>
            </a:r>
          </a:p>
          <a:p>
            <a:pPr>
              <a:buNone/>
            </a:pPr>
            <a:r>
              <a:rPr lang="en-US" sz="2400" dirty="0" smtClean="0"/>
              <a:t>  Tests if this vector has no components</a:t>
            </a:r>
          </a:p>
        </p:txBody>
      </p:sp>
    </p:spTree>
    <p:extLst>
      <p:ext uri="{BB962C8B-B14F-4D97-AF65-F5344CB8AC3E}">
        <p14:creationId xmlns="" xmlns:p14="http://schemas.microsoft.com/office/powerpoint/2010/main" val="27040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Vector: API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461C-FD7B-446C-805D-44ACD61151AD}" type="slidenum">
              <a:rPr lang="en-SG" smtClean="0"/>
              <a:pPr/>
              <a:t>9</a:t>
            </a:fld>
            <a:endParaRPr lang="en-S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7337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size() </a:t>
            </a:r>
          </a:p>
          <a:p>
            <a:pPr>
              <a:buNone/>
            </a:pPr>
            <a:r>
              <a:rPr lang="en-US" sz="2400" dirty="0" smtClean="0"/>
              <a:t>Returns the number of components in this vector.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More details about Vector can be found at</a:t>
            </a:r>
          </a:p>
          <a:p>
            <a:pPr>
              <a:buNone/>
            </a:pPr>
            <a:r>
              <a:rPr lang="en-US" sz="2400" dirty="0" smtClean="0">
                <a:hlinkClick r:id="rId3"/>
              </a:rPr>
              <a:t>http://www.cplusplus.com/reference/stl/vector/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61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</TotalTime>
  <Words>1175</Words>
  <Application>Microsoft Office PowerPoint</Application>
  <PresentationFormat>On-screen Show (4:3)</PresentationFormat>
  <Paragraphs>345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Triangle solutions</vt:lpstr>
      <vt:lpstr> </vt:lpstr>
      <vt:lpstr>Solution</vt:lpstr>
      <vt:lpstr>Common mistakes</vt:lpstr>
      <vt:lpstr>CS1020E Lab 2 Discussion</vt:lpstr>
      <vt:lpstr>Class Vector </vt:lpstr>
      <vt:lpstr>Class Vector: API </vt:lpstr>
      <vt:lpstr>Class Vector: API </vt:lpstr>
      <vt:lpstr>Class Vector: API </vt:lpstr>
      <vt:lpstr>0-based or 1-based array?</vt:lpstr>
      <vt:lpstr>0-based or 1-based array?</vt:lpstr>
      <vt:lpstr>Take Home Lab #2</vt:lpstr>
      <vt:lpstr>Problem 1: Bank (1/5)</vt:lpstr>
      <vt:lpstr>Problem 1: Bank (2/5)</vt:lpstr>
      <vt:lpstr>Problem 1: Bank (3/5)</vt:lpstr>
      <vt:lpstr>Problem 1: Bank (4/5)</vt:lpstr>
      <vt:lpstr>Problem 1: Bank (5/5)</vt:lpstr>
      <vt:lpstr>Problem 2: Buildings</vt:lpstr>
      <vt:lpstr>Required Implementation</vt:lpstr>
      <vt:lpstr>Analysis </vt:lpstr>
      <vt:lpstr>&lt;month&gt; for “add” must be String, but stored as integer</vt:lpstr>
      <vt:lpstr>&lt;month&gt; for “add” must be String, but stored as integer</vt:lpstr>
      <vt:lpstr>&lt;month&gt; for “add” must be String, but stored as integer</vt:lpstr>
      <vt:lpstr>“add” must check for duplicate</vt:lpstr>
      <vt:lpstr>“add” must check for duplicate</vt:lpstr>
      <vt:lpstr>“search” must be case insensitive</vt:lpstr>
      <vt:lpstr>oldest and newest date comparison</vt:lpstr>
      <vt:lpstr>oldest and newest date comparison</vt:lpstr>
      <vt:lpstr>Common Mistakes</vt:lpstr>
      <vt:lpstr>Common Mistakes</vt:lpstr>
      <vt:lpstr>Common Mistakes</vt:lpstr>
      <vt:lpstr>Bad practice</vt:lpstr>
      <vt:lpstr>Slide 33</vt:lpstr>
      <vt:lpstr>Problem 3: Airlines</vt:lpstr>
      <vt:lpstr>Problem Breakdown</vt:lpstr>
      <vt:lpstr>Quite complicated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Home Lab #2</dc:title>
  <dc:creator>acerwei</dc:creator>
  <cp:lastModifiedBy>a0087916</cp:lastModifiedBy>
  <cp:revision>22</cp:revision>
  <dcterms:created xsi:type="dcterms:W3CDTF">2006-08-16T00:00:00Z</dcterms:created>
  <dcterms:modified xsi:type="dcterms:W3CDTF">2013-02-13T08:48:21Z</dcterms:modified>
</cp:coreProperties>
</file>