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2" r:id="rId2"/>
    <p:sldId id="302" r:id="rId3"/>
    <p:sldId id="299" r:id="rId4"/>
    <p:sldId id="30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74" r:id="rId13"/>
    <p:sldId id="257" r:id="rId14"/>
    <p:sldId id="275" r:id="rId15"/>
    <p:sldId id="270" r:id="rId16"/>
    <p:sldId id="276" r:id="rId17"/>
    <p:sldId id="279" r:id="rId18"/>
    <p:sldId id="280" r:id="rId19"/>
    <p:sldId id="282" r:id="rId20"/>
    <p:sldId id="283" r:id="rId21"/>
    <p:sldId id="284" r:id="rId22"/>
    <p:sldId id="285" r:id="rId23"/>
    <p:sldId id="303" r:id="rId24"/>
    <p:sldId id="288" r:id="rId25"/>
    <p:sldId id="305" r:id="rId26"/>
    <p:sldId id="306" r:id="rId27"/>
    <p:sldId id="307" r:id="rId28"/>
    <p:sldId id="287" r:id="rId29"/>
    <p:sldId id="304" r:id="rId30"/>
    <p:sldId id="289" r:id="rId31"/>
    <p:sldId id="290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 snapToGrid="0" snapToObjects="1">
      <p:cViewPr>
        <p:scale>
          <a:sx n="77" d="100"/>
          <a:sy n="77" d="100"/>
        </p:scale>
        <p:origin x="-174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7967F-8D26-A14E-9212-98EBBAC98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1290F-7AD0-E04A-BC4C-F92747619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68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1290F-7AD0-E04A-BC4C-F927476190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6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F1C-0802-4F94-A75C-CF972FB51630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D0EA-0C19-419E-BD0F-3B4BD72D301E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EABC-7FF3-4054-8816-6CD1341272C2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87F-4CEF-4F73-866C-2095D1877348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5AE9B7-BC77-CC48-8308-536B24E85B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4A17-13BD-482F-BE2B-91CFA2F835A0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EB9-0D49-495D-8794-C605A3036406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3FB6-3B6B-4586-A95C-3A5196CE40CB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DB2-4C16-4887-8E6A-B40820207DE2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403-AD5D-437C-908F-292A8C30B8D9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EC14-AFA1-443F-AD57-AC39425E50CD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F461-9215-44A2-998A-0323293AA85C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BFFC6E-3E82-40D2-B7E1-B4D6AA2CD345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FFFF"/>
                </a:solidFill>
              </a:defRPr>
            </a:lvl1pPr>
          </a:lstStyle>
          <a:p>
            <a:fld id="{4F5AE9B7-BC77-CC48-8308-536B24E85B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TAKE-HOME LAB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Loop, Algorithm Analysis, Recursion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6869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Method: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smallest() {</a:t>
            </a:r>
            <a:br>
              <a:rPr lang="en-US" dirty="0" smtClean="0"/>
            </a:br>
            <a:r>
              <a:rPr lang="en-US" dirty="0" smtClean="0"/>
              <a:t>    sort(</a:t>
            </a:r>
            <a:r>
              <a:rPr lang="en-US" dirty="0" err="1" smtClean="0"/>
              <a:t>num</a:t>
            </a:r>
            <a:r>
              <a:rPr lang="en-US" dirty="0" smtClean="0"/>
              <a:t>); // use any n log n sort method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triplet_products</a:t>
            </a:r>
            <a:r>
              <a:rPr lang="en-US" dirty="0" smtClean="0"/>
              <a:t>[0] = max*</a:t>
            </a:r>
            <a:r>
              <a:rPr lang="en-US" dirty="0" err="1" smtClean="0"/>
              <a:t>second_max</a:t>
            </a:r>
            <a:r>
              <a:rPr lang="en-US" dirty="0" smtClean="0"/>
              <a:t>*</a:t>
            </a:r>
            <a:r>
              <a:rPr lang="en-US" dirty="0" err="1" smtClean="0"/>
              <a:t>third_max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triplet_products</a:t>
            </a:r>
            <a:r>
              <a:rPr lang="en-US" dirty="0" smtClean="0"/>
              <a:t>[1] = max*</a:t>
            </a:r>
            <a:r>
              <a:rPr lang="en-US" dirty="0" err="1" smtClean="0"/>
              <a:t>second_max</a:t>
            </a:r>
            <a:r>
              <a:rPr lang="en-US" dirty="0" smtClean="0"/>
              <a:t>*min;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triplet_products</a:t>
            </a:r>
            <a:r>
              <a:rPr lang="en-US" dirty="0" smtClean="0"/>
              <a:t>[2] = min*</a:t>
            </a:r>
            <a:r>
              <a:rPr lang="en-US" dirty="0" err="1" smtClean="0"/>
              <a:t>second_min</a:t>
            </a:r>
            <a:r>
              <a:rPr lang="en-US" dirty="0" smtClean="0"/>
              <a:t>*</a:t>
            </a:r>
            <a:r>
              <a:rPr lang="en-US" dirty="0" err="1" smtClean="0"/>
              <a:t>third_min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triplet_products</a:t>
            </a:r>
            <a:r>
              <a:rPr lang="en-US" dirty="0" smtClean="0"/>
              <a:t>[3] = min*</a:t>
            </a:r>
            <a:r>
              <a:rPr lang="en-US" dirty="0" err="1" smtClean="0"/>
              <a:t>second_min</a:t>
            </a:r>
            <a:r>
              <a:rPr lang="en-US" dirty="0" smtClean="0"/>
              <a:t>*max;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 err="1" smtClean="0"/>
              <a:t>find_smallest</a:t>
            </a:r>
            <a:r>
              <a:rPr lang="en-US" dirty="0" smtClean="0"/>
              <a:t>(</a:t>
            </a:r>
            <a:r>
              <a:rPr lang="en-US" dirty="0" err="1" smtClean="0"/>
              <a:t>triplet_products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944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Inline Methods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largest() {</a:t>
            </a:r>
            <a:br>
              <a:rPr lang="en-US" dirty="0" smtClean="0"/>
            </a:b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i=0; i&lt;N; i++) {</a:t>
            </a:r>
            <a:br>
              <a:rPr lang="en-US" dirty="0" smtClean="0"/>
            </a:br>
            <a:r>
              <a:rPr lang="en-US" dirty="0" smtClean="0"/>
              <a:t>        if (max &lt; </a:t>
            </a:r>
            <a:r>
              <a:rPr lang="en-US" dirty="0" err="1" smtClean="0"/>
              <a:t>num</a:t>
            </a:r>
            <a:r>
              <a:rPr lang="en-US" dirty="0" smtClean="0"/>
              <a:t>[i]) { // shift down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third_max</a:t>
            </a:r>
            <a:r>
              <a:rPr lang="en-US" dirty="0" smtClean="0"/>
              <a:t> = </a:t>
            </a:r>
            <a:r>
              <a:rPr lang="en-US" dirty="0" err="1" smtClean="0"/>
              <a:t>second_max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second_max</a:t>
            </a:r>
            <a:r>
              <a:rPr lang="en-US" dirty="0" smtClean="0"/>
              <a:t> = max;</a:t>
            </a:r>
            <a:br>
              <a:rPr lang="en-US" dirty="0" smtClean="0"/>
            </a:br>
            <a:r>
              <a:rPr lang="en-US" dirty="0" smtClean="0"/>
              <a:t>            max = </a:t>
            </a:r>
            <a:r>
              <a:rPr lang="en-US" dirty="0" err="1" smtClean="0"/>
              <a:t>num</a:t>
            </a:r>
            <a:r>
              <a:rPr lang="en-US" dirty="0" smtClean="0"/>
              <a:t>[i];</a:t>
            </a:r>
            <a:br>
              <a:rPr lang="en-US" dirty="0" smtClean="0"/>
            </a:br>
            <a:r>
              <a:rPr lang="en-US" dirty="0" smtClean="0"/>
              <a:t>        } else if (</a:t>
            </a:r>
            <a:r>
              <a:rPr lang="en-US" dirty="0" err="1" smtClean="0"/>
              <a:t>second_max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[i]) { … }</a:t>
            </a:r>
            <a:br>
              <a:rPr lang="en-US" dirty="0" smtClean="0"/>
            </a:br>
            <a:r>
              <a:rPr lang="en-US" dirty="0" smtClean="0"/>
              <a:t>        } else if (</a:t>
            </a:r>
            <a:r>
              <a:rPr lang="en-US" dirty="0" err="1" smtClean="0"/>
              <a:t>third_max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[i]) { …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en-US" dirty="0" err="1" smtClean="0"/>
              <a:t>triplet_product</a:t>
            </a:r>
            <a:r>
              <a:rPr lang="en-US" dirty="0" smtClean="0"/>
              <a:t> code and </a:t>
            </a:r>
            <a:r>
              <a:rPr lang="en-US" dirty="0" err="1" smtClean="0"/>
              <a:t>find_largest</a:t>
            </a:r>
            <a:r>
              <a:rPr lang="en-US" dirty="0" smtClean="0"/>
              <a:t> here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98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N Choose 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672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Description: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Find </a:t>
            </a:r>
            <a:r>
              <a:rPr lang="en-US" sz="2400" dirty="0" smtClean="0"/>
              <a:t>all </a:t>
            </a:r>
            <a:r>
              <a:rPr lang="en-US" sz="2400" dirty="0"/>
              <a:t>possible combinations of choosing  K letters out of an input string of  N </a:t>
            </a:r>
            <a:r>
              <a:rPr lang="en-US" sz="2400" dirty="0" smtClean="0"/>
              <a:t>distinct letters.</a:t>
            </a:r>
          </a:p>
          <a:p>
            <a:r>
              <a:rPr lang="en-US" sz="2800" b="1" dirty="0"/>
              <a:t>Input: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An integer K and N distinct letters listed in alphabetical order.</a:t>
            </a:r>
          </a:p>
          <a:p>
            <a:r>
              <a:rPr lang="en-US" sz="2800" b="1" dirty="0"/>
              <a:t>Output: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All distinct letter combinations in alphabetical order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N Choose 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808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Ideas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Discussions:</a:t>
                </a:r>
              </a:p>
              <a:p>
                <a:pPr lvl="1"/>
                <a:r>
                  <a:rPr lang="en-US" dirty="0" smtClean="0"/>
                  <a:t>What is the simplest algorithm?</a:t>
                </a:r>
              </a:p>
              <a:p>
                <a:pPr lvl="2"/>
                <a:r>
                  <a:rPr lang="en-US" dirty="0" smtClean="0"/>
                  <a:t>Find the </a:t>
                </a:r>
                <a:r>
                  <a:rPr lang="en-US" dirty="0" err="1" smtClean="0"/>
                  <a:t>powerset</a:t>
                </a:r>
                <a:r>
                  <a:rPr lang="en-US" dirty="0" smtClean="0"/>
                  <a:t> of the set of distinct letter</a:t>
                </a:r>
              </a:p>
              <a:p>
                <a:pPr lvl="2"/>
                <a:r>
                  <a:rPr lang="en-US" dirty="0" smtClean="0"/>
                  <a:t>Choose only the set of size K</a:t>
                </a:r>
              </a:p>
              <a:p>
                <a:pPr lvl="2"/>
                <a:r>
                  <a:rPr lang="en-US" dirty="0" smtClean="0"/>
                  <a:t>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Assuming we are at the first letter:</a:t>
                </a:r>
              </a:p>
              <a:p>
                <a:pPr lvl="2"/>
                <a:r>
                  <a:rPr lang="en-US" dirty="0" smtClean="0"/>
                  <a:t>What happen if we choose this letter to be in the final set?</a:t>
                </a:r>
              </a:p>
              <a:p>
                <a:pPr lvl="3"/>
                <a:r>
                  <a:rPr lang="en-US" dirty="0" smtClean="0"/>
                  <a:t>We do (N-1) choose (K-1)</a:t>
                </a:r>
              </a:p>
              <a:p>
                <a:pPr lvl="2"/>
                <a:r>
                  <a:rPr lang="en-US" dirty="0" smtClean="0"/>
                  <a:t>What happen if we </a:t>
                </a:r>
                <a:r>
                  <a:rPr lang="en-US" i="1" dirty="0" smtClean="0"/>
                  <a:t>don’t</a:t>
                </a:r>
                <a:r>
                  <a:rPr lang="en-US" dirty="0" smtClean="0"/>
                  <a:t> choose this letter?</a:t>
                </a:r>
              </a:p>
              <a:p>
                <a:pPr lvl="3"/>
                <a:r>
                  <a:rPr lang="en-US" dirty="0" smtClean="0"/>
                  <a:t>We do (N-1) choose K</a:t>
                </a:r>
              </a:p>
              <a:p>
                <a:pPr lvl="1"/>
                <a:r>
                  <a:rPr lang="en-US" dirty="0" smtClean="0"/>
                  <a:t>How to end the recursion?</a:t>
                </a:r>
              </a:p>
              <a:p>
                <a:pPr lvl="2"/>
                <a:r>
                  <a:rPr lang="en-US" dirty="0" smtClean="0"/>
                  <a:t>When either N or K is zero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N Choose 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1768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DBB461C-FD7B-446C-805D-44ACD61151AD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059923" y="663900"/>
            <a:ext cx="2147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kOutOfN</a:t>
            </a:r>
            <a:r>
              <a:rPr lang="pt-BR" dirty="0" smtClean="0"/>
              <a:t>(2, “</a:t>
            </a:r>
            <a:r>
              <a:rPr lang="pt-BR" dirty="0" err="1" smtClean="0"/>
              <a:t>abcd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236" y="1151061"/>
            <a:ext cx="25639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“a”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(1, “</a:t>
            </a:r>
            <a:r>
              <a:rPr lang="pt-BR" dirty="0" err="1" smtClean="0"/>
              <a:t>bcd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4236" y="4375627"/>
            <a:ext cx="24356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“b”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(1, “</a:t>
            </a:r>
            <a:r>
              <a:rPr lang="pt-BR" dirty="0" err="1" smtClean="0"/>
              <a:t>cd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4090" y="1676258"/>
            <a:ext cx="25639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ab</a:t>
            </a:r>
            <a:r>
              <a:rPr lang="en-US" dirty="0" smtClean="0"/>
              <a:t>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(0, “</a:t>
            </a:r>
            <a:r>
              <a:rPr lang="pt-BR" dirty="0" err="1" smtClean="0"/>
              <a:t>cd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4090" y="2592673"/>
            <a:ext cx="25639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“ac”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(0, “</a:t>
            </a:r>
            <a:r>
              <a:rPr lang="pt-BR" dirty="0" err="1" smtClean="0"/>
              <a:t>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4090" y="3496915"/>
            <a:ext cx="25639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“ad”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(0, “”)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4090" y="5752085"/>
            <a:ext cx="23202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bd</a:t>
            </a:r>
            <a:r>
              <a:rPr lang="en-US" dirty="0" smtClean="0"/>
              <a:t>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(0, “”)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93310" y="2140505"/>
            <a:ext cx="18651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Print “</a:t>
            </a:r>
            <a:r>
              <a:rPr lang="en-US" dirty="0" err="1" smtClean="0"/>
              <a:t>ab</a:t>
            </a:r>
            <a:r>
              <a:rPr lang="en-US" dirty="0" smtClean="0"/>
              <a:t>”; return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9166" y="3031035"/>
            <a:ext cx="1852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Print “ac”; return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9166" y="3918271"/>
            <a:ext cx="18651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Print “ad”; return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94090" y="4845555"/>
            <a:ext cx="24356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bc</a:t>
            </a:r>
            <a:r>
              <a:rPr lang="en-US" dirty="0" smtClean="0"/>
              <a:t>”</a:t>
            </a:r>
            <a:r>
              <a:rPr lang="pt-BR" dirty="0" smtClean="0"/>
              <a:t> + </a:t>
            </a:r>
            <a:r>
              <a:rPr lang="pt-BR" dirty="0" err="1" smtClean="0"/>
              <a:t>kOutOfN</a:t>
            </a:r>
            <a:r>
              <a:rPr lang="pt-BR" dirty="0" smtClean="0"/>
              <a:t>(0, “</a:t>
            </a:r>
            <a:r>
              <a:rPr lang="pt-BR" dirty="0" err="1" smtClean="0"/>
              <a:t>d</a:t>
            </a:r>
            <a:r>
              <a:rPr lang="pt-BR" dirty="0" smtClean="0"/>
              <a:t>”)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56204" y="5326993"/>
            <a:ext cx="1852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Print “</a:t>
            </a:r>
            <a:r>
              <a:rPr lang="en-US" dirty="0" err="1" smtClean="0"/>
              <a:t>bc</a:t>
            </a:r>
            <a:r>
              <a:rPr lang="en-US" dirty="0" smtClean="0"/>
              <a:t>”;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46811" y="6165971"/>
            <a:ext cx="321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..………………………………..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b="1" dirty="0" smtClean="0"/>
              <a:t>Recursion Tree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Recursion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𝑐h𝑜𝑜𝑠𝑒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𝑐𝑢𝑟𝑟𝑒𝑛𝑡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𝑠𝑢𝑏𝑠𝑡𝑟𝑖𝑛𝑔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𝑒𝑚𝑝𝑡𝑦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                      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𝑐h𝑜𝑜𝑠𝑒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∪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𝑐h𝑜𝑜𝑠𝑒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</m:e>
                                </m:d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sz="2200" dirty="0" smtClean="0"/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N Choose 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3994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Choose K:</a:t>
            </a:r>
          </a:p>
          <a:p>
            <a:pPr lvl="1"/>
            <a:r>
              <a:rPr lang="en-US" sz="2000" dirty="0" smtClean="0"/>
              <a:t>public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&lt;String&gt; </a:t>
            </a:r>
            <a:r>
              <a:rPr lang="en-US" sz="2000" dirty="0" err="1" smtClean="0"/>
              <a:t>kOutOfN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K, String N, String pre) 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&lt;String&gt; result = new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&lt;String&gt;();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if (K == 0) { </a:t>
            </a:r>
            <a:r>
              <a:rPr lang="en-US" sz="2000" dirty="0" smtClean="0"/>
              <a:t>                         </a:t>
            </a:r>
            <a:r>
              <a:rPr lang="en-US" sz="2000" b="1" dirty="0" smtClean="0"/>
              <a:t>// </a:t>
            </a:r>
            <a:r>
              <a:rPr lang="en-US" sz="2000" b="1" dirty="0"/>
              <a:t>Case: K = 0</a:t>
            </a:r>
            <a:br>
              <a:rPr lang="en-US" sz="2000" b="1" dirty="0"/>
            </a:br>
            <a:r>
              <a:rPr lang="en-US" sz="2000" dirty="0"/>
              <a:t>        </a:t>
            </a:r>
            <a:r>
              <a:rPr lang="en-US" sz="2000" dirty="0" err="1"/>
              <a:t>result.add</a:t>
            </a:r>
            <a:r>
              <a:rPr lang="en-US" sz="2000" dirty="0"/>
              <a:t>(pre); </a:t>
            </a:r>
            <a:r>
              <a:rPr lang="en-US" sz="2000" i="1" dirty="0"/>
              <a:t>// Result is current </a:t>
            </a:r>
            <a:r>
              <a:rPr lang="en-US" sz="2000" i="1" dirty="0" smtClean="0"/>
              <a:t>substring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} else </a:t>
            </a:r>
            <a:r>
              <a:rPr lang="en-US" sz="2000" dirty="0"/>
              <a:t>if (</a:t>
            </a:r>
            <a:r>
              <a:rPr lang="en-US" sz="2000" dirty="0" err="1"/>
              <a:t>N.length</a:t>
            </a:r>
            <a:r>
              <a:rPr lang="en-US" sz="2000" dirty="0"/>
              <a:t>() == 0) {  </a:t>
            </a:r>
            <a:r>
              <a:rPr lang="en-US" sz="2000" b="1" dirty="0"/>
              <a:t>// Case: N = 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i="1" dirty="0" smtClean="0"/>
              <a:t>// empty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} else {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result.addAll</a:t>
            </a:r>
            <a:r>
              <a:rPr lang="en-US" sz="2000" dirty="0" smtClean="0"/>
              <a:t>(</a:t>
            </a:r>
            <a:r>
              <a:rPr lang="en-US" sz="2000" dirty="0" err="1" smtClean="0"/>
              <a:t>kOutOfN</a:t>
            </a:r>
            <a:r>
              <a:rPr lang="en-US" sz="2000" dirty="0" smtClean="0"/>
              <a:t>(k-1, </a:t>
            </a:r>
            <a:r>
              <a:rPr lang="en-US" sz="2000" dirty="0" err="1" smtClean="0"/>
              <a:t>N.substring</a:t>
            </a:r>
            <a:r>
              <a:rPr lang="en-US" sz="2000" dirty="0" smtClean="0"/>
              <a:t>(1), </a:t>
            </a:r>
            <a:r>
              <a:rPr lang="en-US" sz="2000" dirty="0" err="1" smtClean="0"/>
              <a:t>pre+N.charAt</a:t>
            </a:r>
            <a:r>
              <a:rPr lang="en-US" sz="2000" dirty="0" smtClean="0"/>
              <a:t>(0)));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result.addAll</a:t>
            </a:r>
            <a:r>
              <a:rPr lang="en-US" sz="2000" dirty="0" smtClean="0"/>
              <a:t>(</a:t>
            </a:r>
            <a:r>
              <a:rPr lang="en-US" sz="2000" dirty="0" err="1" smtClean="0"/>
              <a:t>kOutOfN</a:t>
            </a:r>
            <a:r>
              <a:rPr lang="en-US" sz="2000" dirty="0" smtClean="0"/>
              <a:t>(k, </a:t>
            </a:r>
            <a:r>
              <a:rPr lang="en-US" sz="2000" dirty="0" err="1"/>
              <a:t>N.substring</a:t>
            </a:r>
            <a:r>
              <a:rPr lang="en-US" sz="2000" dirty="0"/>
              <a:t>(1), </a:t>
            </a:r>
            <a:r>
              <a:rPr lang="en-US" sz="2000" dirty="0" smtClean="0"/>
              <a:t>pre);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    return result;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N Choose 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805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Knapsack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9638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Description:</a:t>
            </a:r>
          </a:p>
          <a:p>
            <a:pPr lvl="1"/>
            <a:r>
              <a:rPr lang="en-US" dirty="0" smtClean="0"/>
              <a:t>Given a knapsack capable of holding </a:t>
            </a:r>
            <a:r>
              <a:rPr lang="en-US" b="1" dirty="0" smtClean="0"/>
              <a:t>K</a:t>
            </a:r>
            <a:r>
              <a:rPr lang="en-US" dirty="0" smtClean="0"/>
              <a:t>-unit weight items, determine the number of possible ways of inserting </a:t>
            </a:r>
            <a:r>
              <a:rPr lang="en-US" b="1" dirty="0" smtClean="0"/>
              <a:t>N</a:t>
            </a:r>
            <a:r>
              <a:rPr lang="en-US" dirty="0" smtClean="0"/>
              <a:t> items with each of its own weight into the knapsack.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First line are integers N and K</a:t>
            </a:r>
          </a:p>
          <a:p>
            <a:pPr lvl="1"/>
            <a:r>
              <a:rPr lang="en-US" dirty="0" smtClean="0"/>
              <a:t>Next line are N-integers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 single integer of how many ways of inserting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42219" y="3161458"/>
            <a:ext cx="3869787" cy="2261880"/>
            <a:chOff x="609601" y="990600"/>
            <a:chExt cx="7813674" cy="4567072"/>
          </a:xfrm>
        </p:grpSpPr>
        <p:pic>
          <p:nvPicPr>
            <p:cNvPr id="4" name="Picture 6" descr="C:\Users\AdminNUS\AppData\Local\Microsoft\Windows\Temporary Internet Files\Content.IE5\301NU85M\MC90008929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1" y="1447800"/>
              <a:ext cx="2666999" cy="224259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7" descr="C:\Users\AdminNUS\AppData\Local\Microsoft\Windows\Temporary Internet Files\Content.IE5\MF4J0S74\MC90035125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169" y="3048000"/>
              <a:ext cx="2057400" cy="25096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C:\Users\AdminNUS\AppData\Local\Microsoft\Windows\Temporary Internet Files\Content.IE5\7G8CHGJ3\MC90043977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575404"/>
              <a:ext cx="2098675" cy="20986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ight Arrow 6"/>
            <p:cNvSpPr/>
            <p:nvPr/>
          </p:nvSpPr>
          <p:spPr>
            <a:xfrm>
              <a:off x="3435927" y="2438400"/>
              <a:ext cx="27432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48055" y="990600"/>
              <a:ext cx="2010025" cy="8463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home</a:t>
              </a:r>
              <a:endParaRPr lang="en-US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86936" y="1313764"/>
              <a:ext cx="1921868" cy="8463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shop</a:t>
              </a:r>
              <a:endPara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08804" y="4608445"/>
              <a:ext cx="3420569" cy="8463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knapsack</a:t>
              </a:r>
              <a:endParaRPr lang="en-US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Knapsack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243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5 6</a:t>
            </a:r>
          </a:p>
          <a:p>
            <a:pPr lvl="1"/>
            <a:r>
              <a:rPr lang="en-US" dirty="0" smtClean="0"/>
              <a:t>3 1 6 4 5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37338"/>
            <a:ext cx="8229600" cy="333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Explanation:</a:t>
            </a:r>
            <a:endParaRPr lang="en-US" dirty="0"/>
          </a:p>
          <a:p>
            <a:pPr lvl="1"/>
            <a:r>
              <a:rPr lang="en-US" dirty="0"/>
              <a:t>There are </a:t>
            </a:r>
            <a:r>
              <a:rPr lang="en-US" u="sng" dirty="0"/>
              <a:t>9 different sets</a:t>
            </a:r>
            <a:r>
              <a:rPr lang="en-US" dirty="0"/>
              <a:t> of items with total weight not exceeding the capacity of your sack(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{}</a:t>
            </a:r>
            <a:r>
              <a:rPr lang="en-US" dirty="0"/>
              <a:t>	</a:t>
            </a:r>
            <a:r>
              <a:rPr lang="en-US" dirty="0" smtClean="0"/>
              <a:t>	Empty sack	Total </a:t>
            </a:r>
            <a:r>
              <a:rPr lang="en-US" dirty="0"/>
              <a:t>weight = 0.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{3}			Total </a:t>
            </a:r>
            <a:r>
              <a:rPr lang="en-US" dirty="0"/>
              <a:t>weight = 3.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3, 1</a:t>
            </a:r>
            <a:r>
              <a:rPr lang="en-US" dirty="0" smtClean="0"/>
              <a:t>}			Total </a:t>
            </a:r>
            <a:r>
              <a:rPr lang="en-US" dirty="0"/>
              <a:t>weight = 4.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1</a:t>
            </a:r>
            <a:r>
              <a:rPr lang="en-US" dirty="0" smtClean="0"/>
              <a:t>}			Total </a:t>
            </a:r>
            <a:r>
              <a:rPr lang="en-US" dirty="0"/>
              <a:t>weight = 1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1, 4</a:t>
            </a:r>
            <a:r>
              <a:rPr lang="en-US" dirty="0" smtClean="0"/>
              <a:t>}			Total </a:t>
            </a:r>
            <a:r>
              <a:rPr lang="en-US" dirty="0"/>
              <a:t>weight = 5.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1, 5</a:t>
            </a:r>
            <a:r>
              <a:rPr lang="en-US" dirty="0" smtClean="0"/>
              <a:t>}			Total </a:t>
            </a:r>
            <a:r>
              <a:rPr lang="en-US" dirty="0"/>
              <a:t>weight = 6.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6</a:t>
            </a:r>
            <a:r>
              <a:rPr lang="en-US" dirty="0" smtClean="0"/>
              <a:t>}			Total </a:t>
            </a:r>
            <a:r>
              <a:rPr lang="en-US" dirty="0"/>
              <a:t>weight = 6.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4</a:t>
            </a:r>
            <a:r>
              <a:rPr lang="en-US" dirty="0" smtClean="0"/>
              <a:t>}			Total </a:t>
            </a:r>
            <a:r>
              <a:rPr lang="en-US" dirty="0"/>
              <a:t>weight = 4.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{</a:t>
            </a:r>
            <a:r>
              <a:rPr lang="en-US" dirty="0"/>
              <a:t>5</a:t>
            </a:r>
            <a:r>
              <a:rPr lang="en-US" dirty="0" smtClean="0"/>
              <a:t>}			Total </a:t>
            </a:r>
            <a:r>
              <a:rPr lang="en-US" dirty="0"/>
              <a:t>weight = 5.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Knapsack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820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JOGGING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Looping technique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514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Discussions:</a:t>
            </a:r>
          </a:p>
          <a:p>
            <a:pPr lvl="1"/>
            <a:r>
              <a:rPr lang="en-US" dirty="0" smtClean="0"/>
              <a:t>What is the simplest solution?</a:t>
            </a:r>
          </a:p>
          <a:p>
            <a:pPr lvl="2"/>
            <a:r>
              <a:rPr lang="en-US" dirty="0" smtClean="0"/>
              <a:t>Find all possible combination (iterate through the </a:t>
            </a:r>
            <a:r>
              <a:rPr lang="en-US" dirty="0" err="1" smtClean="0"/>
              <a:t>powerset</a:t>
            </a:r>
            <a:r>
              <a:rPr lang="en-US" dirty="0" smtClean="0"/>
              <a:t>), and for each combination check if the total weight is less than or equal to maximum possible weight of knapsack</a:t>
            </a:r>
          </a:p>
          <a:p>
            <a:pPr lvl="1"/>
            <a:r>
              <a:rPr lang="en-US" dirty="0" smtClean="0"/>
              <a:t>Assuming you are considering the first item:</a:t>
            </a:r>
          </a:p>
          <a:p>
            <a:pPr lvl="2"/>
            <a:r>
              <a:rPr lang="en-US" dirty="0" smtClean="0"/>
              <a:t>What would you do if this item can be inserted into knapsack?</a:t>
            </a:r>
          </a:p>
          <a:p>
            <a:pPr lvl="3"/>
            <a:r>
              <a:rPr lang="en-US" dirty="0" smtClean="0"/>
              <a:t>Consider the case where it is inserted</a:t>
            </a:r>
          </a:p>
          <a:p>
            <a:pPr lvl="3"/>
            <a:r>
              <a:rPr lang="en-US" dirty="0" smtClean="0"/>
              <a:t>Consider the case where it is NOT inserted</a:t>
            </a:r>
          </a:p>
          <a:p>
            <a:pPr lvl="2"/>
            <a:r>
              <a:rPr lang="en-US" dirty="0" smtClean="0"/>
              <a:t>What would you do if this item cannot be inserted into knapsack?</a:t>
            </a:r>
          </a:p>
          <a:p>
            <a:pPr lvl="3"/>
            <a:r>
              <a:rPr lang="en-US" dirty="0" smtClean="0"/>
              <a:t>Ignore the case where it is inserted</a:t>
            </a:r>
          </a:p>
          <a:p>
            <a:pPr lvl="3"/>
            <a:r>
              <a:rPr lang="en-US" dirty="0" smtClean="0"/>
              <a:t>Consider ONLY the case where it is NOT inserted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Knapsack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89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3000" dirty="0" smtClean="0"/>
                  <a:t>Knapsack</a:t>
                </a:r>
                <a:endParaRPr lang="en-US" sz="3600" dirty="0" smtClean="0"/>
              </a:p>
              <a:p>
                <a:pPr lvl="1"/>
                <a:r>
                  <a:rPr lang="en-US" sz="2600" dirty="0" smtClean="0"/>
                  <a:t>Recursive Algorithm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𝑘𝑛𝑎𝑝𝑠𝑎𝑐𝑘</m:t>
                    </m:r>
                    <m:d>
                      <m:d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/>
                          </a:rPr>
                          <m:t>𝑤𝑒𝑖𝑔h𝑡</m:t>
                        </m:r>
                        <m:r>
                          <a:rPr lang="en-US" sz="19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𝑙𝑖𝑠𝑡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sz="19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0 , 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𝒍𝒊𝒔𝒕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𝒊𝒔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𝒆𝒎𝒑𝒕𝒚</m:t>
                            </m:r>
                          </m:e>
                          <m:e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𝑘𝑛𝑎𝑝𝑠𝑎𝑐𝑘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𝑤𝑒𝑖𝑔h𝑡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9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𝑙𝑖𝑠</m:t>
                                </m:r>
                                <m:sSup>
                                  <m:sSupPr>
                                    <m:ctrlPr>
                                      <a:rPr lang="en-US" sz="19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+   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𝒍𝒊𝒔𝒕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d>
                            <m:r>
                              <a:rPr lang="en-US" sz="1900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𝒘𝒆𝒊𝒈𝒉𝒕</m:t>
                            </m:r>
                          </m:e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𝑘𝑛𝑎𝑝𝑠𝑎𝑐𝑘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𝑤𝑒𝑖𝑔h𝑡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𝑙𝑖𝑠</m:t>
                                </m:r>
                                <m:sSup>
                                  <m:sSupPr>
                                    <m:ctrlPr>
                                      <a:rPr lang="en-US" sz="19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𝑘𝑛𝑎𝑝𝑠𝑎𝑐𝑘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𝑤𝑒𝑖𝑔h𝑡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𝑙𝑖𝑠</m:t>
                                </m:r>
                                <m:sSup>
                                  <m:sSupPr>
                                    <m:ctrlPr>
                                      <a:rPr lang="en-US" sz="19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𝒍𝒊𝒔𝒕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d>
                            <m:r>
                              <a:rPr lang="en-US" sz="1900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sz="1900" b="1" i="1" smtClean="0">
                                <a:latin typeface="Cambria Math"/>
                              </a:rPr>
                              <m:t>𝒘𝒆𝒊𝒈𝒉𝒕</m:t>
                            </m:r>
                          </m:e>
                        </m:eqArr>
                      </m:e>
                    </m:d>
                  </m:oMath>
                </a14:m>
                <a:endParaRPr lang="en-US" sz="1900" b="1" dirty="0" smtClean="0"/>
              </a:p>
              <a:p>
                <a:pPr lvl="2"/>
                <a:endParaRPr lang="en-US" sz="2200" dirty="0" smtClean="0"/>
              </a:p>
              <a:p>
                <a:pPr lvl="2"/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𝑙𝑖𝑠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 smtClean="0"/>
                  <a:t> is the original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𝑙𝑖𝑠𝑡</m:t>
                    </m:r>
                  </m:oMath>
                </a14:m>
                <a:r>
                  <a:rPr lang="en-US" sz="2200" dirty="0" smtClean="0"/>
                  <a:t> minus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𝑙𝑖𝑠𝑡</m:t>
                    </m:r>
                    <m:r>
                      <a:rPr lang="en-US" sz="2200" i="1" dirty="0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sz="2200" dirty="0" smtClean="0"/>
                  <a:t> </a:t>
                </a:r>
                <a:br>
                  <a:rPr lang="en-US" sz="2200" dirty="0" smtClean="0"/>
                </a:br>
                <a:r>
                  <a:rPr lang="en-US" sz="2200" dirty="0" smtClean="0"/>
                  <a:t>i.e.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𝑙𝑖𝑠𝑡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𝑙𝑖𝑠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𝑙𝑖𝑠𝑡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𝑙𝑖𝑠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𝑙𝑖𝑠𝑡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600" dirty="0" smtClean="0"/>
                  <a:t>Can you write the algorithm?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Knapsack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916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Problem:</a:t>
            </a:r>
          </a:p>
          <a:p>
            <a:pPr lvl="1"/>
            <a:r>
              <a:rPr lang="en-US" dirty="0" smtClean="0"/>
              <a:t>What if, instead of finding the number of ways of arranging the items, you are required to know </a:t>
            </a:r>
            <a:r>
              <a:rPr lang="en-US" b="1" dirty="0" smtClean="0"/>
              <a:t>which combination gives the most items in the knapsack?</a:t>
            </a:r>
          </a:p>
          <a:p>
            <a:pPr lvl="1"/>
            <a:r>
              <a:rPr lang="en-US" dirty="0" smtClean="0"/>
              <a:t>What do you need to change to fit the new problem?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Bedtime Stories:</a:t>
            </a:r>
          </a:p>
          <a:p>
            <a:pPr lvl="2">
              <a:buFont typeface="Wingdings" pitchFamily="2" charset="2"/>
              <a:buChar char="Ø"/>
            </a:pPr>
            <a:r>
              <a:rPr lang="en-US" sz="2300" dirty="0">
                <a:solidFill>
                  <a:srgbClr val="FF0000"/>
                </a:solidFill>
              </a:rPr>
              <a:t>http://jhave.org/learner/misc/knapsack/knapsack.shtml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Knapsack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220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STICK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584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 Description: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r>
              <a:rPr lang="en-US" sz="2400" b="0" dirty="0" smtClean="0"/>
              <a:t>N </a:t>
            </a:r>
            <a:r>
              <a:rPr lang="en-US" sz="2400" b="0" dirty="0"/>
              <a:t>(1 &lt;= N &lt;= 15</a:t>
            </a:r>
            <a:r>
              <a:rPr lang="en-US" sz="2400" b="0" dirty="0" smtClean="0"/>
              <a:t>), number </a:t>
            </a:r>
            <a:r>
              <a:rPr lang="en-US" sz="2400" b="0" dirty="0"/>
              <a:t>of </a:t>
            </a:r>
            <a:r>
              <a:rPr lang="en-US" sz="2400" b="0" dirty="0" smtClean="0"/>
              <a:t>sticks</a:t>
            </a:r>
          </a:p>
          <a:p>
            <a:r>
              <a:rPr lang="en-US" sz="2400" b="0" dirty="0" smtClean="0"/>
              <a:t>X (1 &lt;= X &lt;= 20), the length of the new stick. </a:t>
            </a:r>
          </a:p>
          <a:p>
            <a:r>
              <a:rPr lang="en-US" sz="2400" b="0" dirty="0" smtClean="0"/>
              <a:t>Next N lines </a:t>
            </a:r>
            <a:r>
              <a:rPr lang="en-US" sz="2400" b="0" dirty="0"/>
              <a:t>contains the length of those sticks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sz="2400" b="0" dirty="0"/>
          </a:p>
          <a:p>
            <a:r>
              <a:rPr lang="en-US" sz="2400" b="0" dirty="0" smtClean="0"/>
              <a:t>Minimum number of sticks required to join to form X.</a:t>
            </a:r>
          </a:p>
          <a:p>
            <a:r>
              <a:rPr lang="en-US" sz="2400" b="0" dirty="0" smtClean="0"/>
              <a:t>Return -1 if not possible to form X.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err="1" smtClean="0"/>
              <a:t>Maths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392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Discussion</a:t>
            </a:r>
            <a:endParaRPr lang="en-US" b="0" dirty="0" smtClean="0"/>
          </a:p>
          <a:p>
            <a:r>
              <a:rPr lang="en-US" sz="2400" b="0" dirty="0" smtClean="0"/>
              <a:t>Find all combinations possible for given input sticks</a:t>
            </a:r>
          </a:p>
          <a:p>
            <a:r>
              <a:rPr lang="en-US" sz="2400" b="0" dirty="0" smtClean="0"/>
              <a:t>Return the minimum number of sticks required to form X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14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different combinations?</a:t>
            </a:r>
          </a:p>
          <a:p>
            <a:r>
              <a:rPr lang="en-US" sz="2400" b="0" dirty="0" smtClean="0"/>
              <a:t>Consider a set {1,2,3}.</a:t>
            </a:r>
          </a:p>
          <a:p>
            <a:r>
              <a:rPr lang="en-US" sz="2400" b="0" dirty="0" smtClean="0"/>
              <a:t>There can be 7 combinations</a:t>
            </a:r>
          </a:p>
          <a:p>
            <a:pPr lvl="1"/>
            <a:r>
              <a:rPr lang="en-US" sz="2000" b="0" dirty="0" smtClean="0"/>
              <a:t>{1},{2},{3},{1,2},{1,3},{2,3},{1,2,3}</a:t>
            </a:r>
          </a:p>
          <a:p>
            <a:r>
              <a:rPr lang="en-US" sz="2400" b="0" dirty="0" smtClean="0"/>
              <a:t>Remove the first element {1}</a:t>
            </a:r>
          </a:p>
          <a:p>
            <a:r>
              <a:rPr lang="en-US" sz="2400" b="0" dirty="0" smtClean="0"/>
              <a:t>Three possibilities:</a:t>
            </a:r>
          </a:p>
          <a:p>
            <a:pPr lvl="1"/>
            <a:r>
              <a:rPr lang="en-US" sz="2000" b="0" dirty="0" smtClean="0"/>
              <a:t>{1} can exist separately</a:t>
            </a:r>
          </a:p>
          <a:p>
            <a:pPr lvl="1"/>
            <a:r>
              <a:rPr lang="en-US" sz="2000" b="0" dirty="0" smtClean="0"/>
              <a:t>{1} exist along with {2,3}</a:t>
            </a:r>
          </a:p>
          <a:p>
            <a:pPr lvl="1"/>
            <a:r>
              <a:rPr lang="en-US" sz="2000" b="0" dirty="0" smtClean="0"/>
              <a:t>{1} does not exist along with {2,3}</a:t>
            </a:r>
          </a:p>
          <a:p>
            <a:r>
              <a:rPr lang="en-US" sz="2400" b="0" dirty="0" smtClean="0"/>
              <a:t>Repeatedly perform this step to find all combinations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1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9" y="1334531"/>
            <a:ext cx="8946291" cy="54369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smtClean="0"/>
              <a:t>recursive(vector&lt;Integer&gt; N,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/>
              <a:t>sticks</a:t>
            </a:r>
            <a:r>
              <a:rPr lang="en-US" sz="5600" dirty="0" smtClean="0"/>
              <a:t>,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/>
              <a:t>val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if(</a:t>
            </a:r>
            <a:r>
              <a:rPr lang="en-US" sz="5600" dirty="0" err="1" smtClean="0"/>
              <a:t>N.size</a:t>
            </a:r>
            <a:r>
              <a:rPr lang="en-US" sz="5600" dirty="0"/>
              <a:t>()&gt;0</a:t>
            </a:r>
            <a:r>
              <a:rPr lang="en-US" sz="5600" dirty="0" smtClean="0"/>
              <a:t>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Get the first element of vector N, store it in current and remove it from the vector</a:t>
            </a:r>
          </a:p>
          <a:p>
            <a:pPr marL="0" indent="0">
              <a:buNone/>
            </a:pPr>
            <a:r>
              <a:rPr lang="en-US" sz="5600" dirty="0"/>
              <a:t>Find </a:t>
            </a:r>
            <a:r>
              <a:rPr lang="en-US" sz="5600" dirty="0" smtClean="0"/>
              <a:t>the number </a:t>
            </a:r>
            <a:r>
              <a:rPr lang="en-US" sz="5600" dirty="0"/>
              <a:t>of sticks </a:t>
            </a:r>
            <a:r>
              <a:rPr lang="en-US" sz="5600" dirty="0" smtClean="0"/>
              <a:t>required to form X </a:t>
            </a:r>
            <a:r>
              <a:rPr lang="en-US" sz="5600" dirty="0"/>
              <a:t>in the three </a:t>
            </a:r>
            <a:r>
              <a:rPr lang="en-US" sz="5600" dirty="0" smtClean="0"/>
              <a:t>cases: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a </a:t>
            </a:r>
            <a:r>
              <a:rPr lang="en-US" sz="5600" dirty="0" smtClean="0">
                <a:sym typeface="Wingdings" pitchFamily="2" charset="2"/>
              </a:rPr>
              <a:t></a:t>
            </a:r>
            <a:r>
              <a:rPr lang="en-US" sz="5600" dirty="0" smtClean="0"/>
              <a:t> sticks+1 if((</a:t>
            </a:r>
            <a:r>
              <a:rPr lang="en-US" sz="5600" dirty="0" err="1" smtClean="0"/>
              <a:t>current+val</a:t>
            </a:r>
            <a:r>
              <a:rPr lang="en-US" sz="5600" dirty="0" smtClean="0"/>
              <a:t>) == X) else a </a:t>
            </a:r>
            <a:r>
              <a:rPr lang="en-US" sz="5600" dirty="0" smtClean="0">
                <a:sym typeface="Wingdings" pitchFamily="2" charset="2"/>
              </a:rPr>
              <a:t></a:t>
            </a:r>
            <a:r>
              <a:rPr lang="en-US" sz="5600" dirty="0" smtClean="0"/>
              <a:t> MAXINT</a:t>
            </a:r>
          </a:p>
          <a:p>
            <a:pPr marL="0" indent="0">
              <a:buNone/>
            </a:pPr>
            <a:r>
              <a:rPr lang="en-US" sz="5600" dirty="0"/>
              <a:t>b</a:t>
            </a:r>
            <a:r>
              <a:rPr lang="en-US" sz="5600" dirty="0" smtClean="0"/>
              <a:t> </a:t>
            </a:r>
            <a:r>
              <a:rPr lang="en-US" sz="5600" dirty="0" smtClean="0">
                <a:sym typeface="Wingdings" pitchFamily="2" charset="2"/>
              </a:rPr>
              <a:t></a:t>
            </a:r>
            <a:r>
              <a:rPr lang="en-US" sz="5600" dirty="0" smtClean="0"/>
              <a:t> recursive(N, sticks, </a:t>
            </a:r>
            <a:r>
              <a:rPr lang="en-US" sz="5600" dirty="0" err="1" smtClean="0"/>
              <a:t>val</a:t>
            </a:r>
            <a:r>
              <a:rPr lang="en-US" sz="5600" dirty="0" smtClean="0"/>
              <a:t>)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c </a:t>
            </a:r>
            <a:r>
              <a:rPr lang="en-US" sz="5600" dirty="0" smtClean="0">
                <a:sym typeface="Wingdings" pitchFamily="2" charset="2"/>
              </a:rPr>
              <a:t></a:t>
            </a:r>
            <a:r>
              <a:rPr lang="en-US" sz="5600" dirty="0" smtClean="0"/>
              <a:t> recursive(N, sticks+1, </a:t>
            </a:r>
            <a:r>
              <a:rPr lang="en-US" sz="5600" dirty="0" err="1" smtClean="0"/>
              <a:t>val+x</a:t>
            </a:r>
            <a:r>
              <a:rPr lang="en-US" sz="5600" dirty="0" smtClean="0"/>
              <a:t>)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Return the smallest out of </a:t>
            </a:r>
            <a:r>
              <a:rPr lang="en-US" sz="5600" dirty="0" err="1" smtClean="0"/>
              <a:t>a,b,c</a:t>
            </a:r>
            <a:endParaRPr lang="en-US" sz="5600" dirty="0" smtClean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else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if(</a:t>
            </a:r>
            <a:r>
              <a:rPr lang="en-US" sz="5600" dirty="0" err="1"/>
              <a:t>val</a:t>
            </a:r>
            <a:r>
              <a:rPr lang="en-US" sz="5600" dirty="0"/>
              <a:t> == </a:t>
            </a:r>
            <a:r>
              <a:rPr lang="en-US" sz="5600" dirty="0" smtClean="0"/>
              <a:t>MAX) return sticks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else return MAXINT</a:t>
            </a:r>
          </a:p>
          <a:p>
            <a:pPr marL="0" indent="0">
              <a:buNone/>
            </a:pPr>
            <a:r>
              <a:rPr lang="en-US" sz="5600" dirty="0" err="1" smtClean="0"/>
              <a:t>endif</a:t>
            </a:r>
            <a:endParaRPr lang="en-US" sz="5600" dirty="0"/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err="1" smtClean="0"/>
              <a:t>endif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8119" y="4312508"/>
            <a:ext cx="268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MAXINT is used to denote the -1 case when it is not possible to form X from give N sticks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77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Matrix and Recursion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3302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Description:</a:t>
                </a:r>
              </a:p>
              <a:p>
                <a:pPr lvl="1"/>
                <a:r>
                  <a:rPr lang="en-US" dirty="0" smtClean="0"/>
                  <a:t>Given a 2x2 Matrix A, and two numbers, N and M, determine the value of the matrix obtained by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Where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in the matrix is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%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is the identity matrix: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Print the resulting matrix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err="1" smtClean="0"/>
              <a:t>Maths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118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time constraint M, T units of road, U seconds to run one unit of uphill road, F seconds to run one unit of flat road, D seconds to run one unit of downhill road, calculate the farthest distance that he can run.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077072"/>
            <a:ext cx="4695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Discussions:</a:t>
                </a:r>
              </a:p>
              <a:p>
                <a:pPr lvl="1"/>
                <a:r>
                  <a:rPr lang="en-US" dirty="0" smtClean="0"/>
                  <a:t>How to do matrix multiplication?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How to find geometric sum recursively?</a:t>
                </a:r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>
                  <a:tabLst>
                    <a:tab pos="1790700" algn="l"/>
                  </a:tabLst>
                </a:pPr>
                <a:r>
                  <a:rPr lang="en-US" dirty="0" smtClean="0"/>
                  <a:t>Consider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=(1+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>
                  <a:tabLst>
                    <a:tab pos="1790700" algn="l"/>
                  </a:tabLst>
                </a:pPr>
                <a:r>
                  <a:rPr lang="en-US" dirty="0" smtClean="0"/>
                  <a:t>Consider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err="1" smtClean="0"/>
              <a:t>Maths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6104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Discussions:</a:t>
                </a:r>
              </a:p>
              <a:p>
                <a:pPr lvl="1"/>
                <a:r>
                  <a:rPr lang="en-US" dirty="0" smtClean="0"/>
                  <a:t>Given such equation, how do we form the recursive algorithm?</a:t>
                </a:r>
              </a:p>
              <a:p>
                <a:pPr lvl="2"/>
                <a:r>
                  <a:rPr lang="en-US" dirty="0" smtClean="0"/>
                  <a:t>Notice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is odd</a:t>
                </a:r>
              </a:p>
              <a:p>
                <a:pPr lvl="2">
                  <a:tabLst>
                    <a:tab pos="38481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/>
                  <a:t>		, if i is even</a:t>
                </a:r>
              </a:p>
              <a:p>
                <a:pPr lvl="2">
                  <a:tabLst>
                    <a:tab pos="38481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	, if i is odd</a:t>
                </a:r>
              </a:p>
              <a:p>
                <a:pPr lvl="1">
                  <a:tabLst>
                    <a:tab pos="3848100" algn="l"/>
                  </a:tabLst>
                </a:pPr>
                <a:r>
                  <a:rPr lang="en-US" dirty="0" smtClean="0"/>
                  <a:t>How to convert it into matrix operation?</a:t>
                </a:r>
              </a:p>
              <a:p>
                <a:pPr lvl="2">
                  <a:tabLst>
                    <a:tab pos="38481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is identity for number, what is the identity for matrix?</a:t>
                </a:r>
              </a:p>
              <a:p>
                <a:pPr lvl="2">
                  <a:tabLst>
                    <a:tab pos="3848100" algn="l"/>
                  </a:tabLst>
                </a:pPr>
                <a:r>
                  <a:rPr lang="en-US" dirty="0" smtClean="0"/>
                  <a:t>The order of the operation is important for matrix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err="1" smtClean="0"/>
              <a:t>Maths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278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87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564027"/>
          </a:xfrm>
        </p:spPr>
        <p:txBody>
          <a:bodyPr/>
          <a:lstStyle/>
          <a:p>
            <a:r>
              <a:rPr lang="en-US" altLang="zh-CN" dirty="0" smtClean="0"/>
              <a:t>Add Up and Down together</a:t>
            </a:r>
          </a:p>
          <a:p>
            <a:r>
              <a:rPr lang="en-US" altLang="zh-CN" dirty="0" smtClean="0"/>
              <a:t>Add 2x flat road together</a:t>
            </a:r>
          </a:p>
          <a:p>
            <a:r>
              <a:rPr lang="en-US" altLang="zh-CN" dirty="0" smtClean="0"/>
              <a:t>Each time you move, add the “to and fro” timing</a:t>
            </a:r>
          </a:p>
          <a:p>
            <a:r>
              <a:rPr lang="en-US" altLang="zh-CN" dirty="0" smtClean="0"/>
              <a:t>Once past the time, return maximum distance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177" y="3620525"/>
            <a:ext cx="4695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2631989" y="5511106"/>
            <a:ext cx="0" cy="42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47535" y="5515482"/>
            <a:ext cx="0" cy="42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75438" y="5527839"/>
            <a:ext cx="0" cy="42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7143" y="5931236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3+1 = 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75282" y="5931236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2+2 =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0428" y="5931236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3+1 = 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534" y="6314300"/>
            <a:ext cx="402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 = 10, then 4 + 4 + 4 &gt; 10, return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Triplet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Complexity of Algorithm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514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Problem Description:</a:t>
                </a:r>
              </a:p>
              <a:p>
                <a:pPr lvl="1"/>
                <a:r>
                  <a:rPr lang="en-US" dirty="0" smtClean="0"/>
                  <a:t>Given a list of N integers, find the maximum and the minimum value of the product of the triplets</a:t>
                </a:r>
              </a:p>
              <a:p>
                <a:pPr lvl="2"/>
                <a:r>
                  <a:rPr lang="en-US" dirty="0"/>
                  <a:t>F</a:t>
                </a:r>
                <a:r>
                  <a:rPr lang="en-US" dirty="0" smtClean="0"/>
                  <a:t>or a list of N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Find triplets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the minimum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maximum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Print the value of the minimum and the maximum of the product</a:t>
                </a:r>
              </a:p>
              <a:p>
                <a:pPr lvl="1"/>
                <a:r>
                  <a:rPr lang="en-US" u="sng" dirty="0" smtClean="0"/>
                  <a:t>Limitation and Bonus:</a:t>
                </a:r>
              </a:p>
              <a:p>
                <a:pPr lvl="2"/>
                <a:r>
                  <a:rPr lang="en-US" dirty="0" smtClean="0"/>
                  <a:t>85% mark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100% mark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105% mark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110% mark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algorithm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9753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Discussions:</a:t>
                </a:r>
              </a:p>
              <a:p>
                <a:pPr lvl="1"/>
                <a:r>
                  <a:rPr lang="en-US" dirty="0" smtClean="0"/>
                  <a:t>What is the simplest solution?</a:t>
                </a:r>
              </a:p>
              <a:p>
                <a:pPr lvl="2"/>
                <a:r>
                  <a:rPr lang="en-US" dirty="0" smtClean="0"/>
                  <a:t>Find all triplets, and for each triplets, count the product</a:t>
                </a:r>
              </a:p>
              <a:p>
                <a:pPr lvl="2"/>
                <a:r>
                  <a:rPr lang="en-US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What are the possible combinations for smallest and largest products?</a:t>
                </a:r>
              </a:p>
              <a:p>
                <a:pPr lvl="2"/>
                <a:r>
                  <a:rPr lang="en-US" dirty="0" smtClean="0"/>
                  <a:t>Combination of the largest three and smallest three</a:t>
                </a:r>
              </a:p>
              <a:p>
                <a:pPr lvl="1"/>
                <a:r>
                  <a:rPr lang="en-US" dirty="0" smtClean="0"/>
                  <a:t>How to find the largest three and smallest three?</a:t>
                </a:r>
              </a:p>
              <a:p>
                <a:pPr lvl="2"/>
                <a:r>
                  <a:rPr lang="en-US" dirty="0" smtClean="0"/>
                  <a:t>Sorting: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Any other methods? Is it possible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9339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 Complexity:</a:t>
                </a:r>
              </a:p>
              <a:p>
                <a:pPr lvl="1"/>
                <a:r>
                  <a:rPr lang="en-US" dirty="0" smtClean="0"/>
                  <a:t>Smallest and Largest product is the combination of largest three and smallest three</a:t>
                </a:r>
              </a:p>
              <a:p>
                <a:pPr lvl="1"/>
                <a:r>
                  <a:rPr lang="en-US" dirty="0" smtClean="0"/>
                  <a:t>Can we find each one in linear time?</a:t>
                </a:r>
              </a:p>
              <a:p>
                <a:pPr lvl="2"/>
                <a:r>
                  <a:rPr lang="en-US" dirty="0" smtClean="0"/>
                  <a:t>Linear search</a:t>
                </a:r>
              </a:p>
              <a:p>
                <a:pPr lvl="1"/>
                <a:r>
                  <a:rPr lang="en-US" dirty="0" smtClean="0"/>
                  <a:t>How many linear search required?</a:t>
                </a:r>
              </a:p>
              <a:p>
                <a:pPr lvl="2"/>
                <a:r>
                  <a:rPr lang="en-US" dirty="0" smtClean="0"/>
                  <a:t>6</a:t>
                </a:r>
              </a:p>
              <a:p>
                <a:pPr lvl="2"/>
                <a:r>
                  <a:rPr lang="en-US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Mix and Match for smallest/largest product?</a:t>
                </a:r>
              </a:p>
              <a:p>
                <a:pPr lvl="2"/>
                <a:r>
                  <a:rPr lang="en-US" dirty="0" smtClean="0"/>
                  <a:t>Fixed combination</a:t>
                </a:r>
              </a:p>
              <a:p>
                <a:pPr lvl="2"/>
                <a:r>
                  <a:rPr lang="en-US" dirty="0" smtClean="0"/>
                  <a:t>Constant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212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largest()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largest = </a:t>
            </a:r>
            <a:r>
              <a:rPr lang="en-US" dirty="0" err="1" smtClean="0"/>
              <a:t>num</a:t>
            </a:r>
            <a:r>
              <a:rPr lang="en-US" dirty="0" smtClean="0"/>
              <a:t>[0]*</a:t>
            </a:r>
            <a:r>
              <a:rPr lang="en-US" dirty="0" err="1" smtClean="0"/>
              <a:t>num</a:t>
            </a:r>
            <a:r>
              <a:rPr lang="en-US" dirty="0" smtClean="0"/>
              <a:t>[1]*</a:t>
            </a:r>
            <a:r>
              <a:rPr lang="en-US" dirty="0" err="1" smtClean="0"/>
              <a:t>num</a:t>
            </a:r>
            <a:r>
              <a:rPr lang="en-US" dirty="0" smtClean="0"/>
              <a:t>[2];</a:t>
            </a:r>
            <a:br>
              <a:rPr lang="en-US" dirty="0" smtClean="0"/>
            </a:b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i=0; i&lt;N; i++) {</a:t>
            </a:r>
            <a:br>
              <a:rPr lang="en-US" dirty="0" smtClean="0"/>
            </a:br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j=i; j&lt;N; j++) {</a:t>
            </a:r>
            <a:br>
              <a:rPr lang="en-US" dirty="0" smtClean="0"/>
            </a:b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k=j; k&lt;N; k++) {</a:t>
            </a:r>
            <a:br>
              <a:rPr lang="en-US" dirty="0" smtClean="0"/>
            </a:br>
            <a:r>
              <a:rPr lang="en-US" dirty="0" smtClean="0"/>
              <a:t>                if (largest &lt; </a:t>
            </a:r>
            <a:r>
              <a:rPr lang="en-US" dirty="0" err="1" smtClean="0"/>
              <a:t>num</a:t>
            </a:r>
            <a:r>
              <a:rPr lang="en-US" dirty="0" smtClean="0"/>
              <a:t>[i]*</a:t>
            </a:r>
            <a:r>
              <a:rPr lang="en-US" dirty="0" err="1" smtClean="0"/>
              <a:t>num</a:t>
            </a:r>
            <a:r>
              <a:rPr lang="en-US" dirty="0" smtClean="0"/>
              <a:t>[j]*</a:t>
            </a:r>
            <a:r>
              <a:rPr lang="en-US" dirty="0" err="1" smtClean="0"/>
              <a:t>num</a:t>
            </a:r>
            <a:r>
              <a:rPr lang="en-US" dirty="0" smtClean="0"/>
              <a:t>[k]) {</a:t>
            </a:r>
            <a:br>
              <a:rPr lang="en-US" dirty="0" smtClean="0"/>
            </a:br>
            <a:r>
              <a:rPr lang="en-US" dirty="0" smtClean="0"/>
              <a:t>                    largest = </a:t>
            </a:r>
            <a:r>
              <a:rPr lang="en-US" dirty="0" err="1" smtClean="0"/>
              <a:t>num</a:t>
            </a:r>
            <a:r>
              <a:rPr lang="en-US" dirty="0" smtClean="0"/>
              <a:t>[i]*</a:t>
            </a:r>
            <a:r>
              <a:rPr lang="en-US" dirty="0" err="1" smtClean="0"/>
              <a:t>num</a:t>
            </a:r>
            <a:r>
              <a:rPr lang="en-US" dirty="0" smtClean="0"/>
              <a:t>[j]*</a:t>
            </a:r>
            <a:r>
              <a:rPr lang="en-US" dirty="0" err="1" smtClean="0"/>
              <a:t>num</a:t>
            </a:r>
            <a:r>
              <a:rPr lang="en-US" dirty="0" smtClean="0"/>
              <a:t>[k];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largest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E9B7-BC77-CC48-8308-536B24E85B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sz="1600" dirty="0" smtClean="0"/>
              <a:t>Triplets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27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1121</TotalTime>
  <Words>923</Words>
  <Application>Microsoft Office PowerPoint</Application>
  <PresentationFormat>On-screen Show (4:3)</PresentationFormat>
  <Paragraphs>211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TAKE-HOME LAB 5</vt:lpstr>
      <vt:lpstr>1. JOGGING</vt:lpstr>
      <vt:lpstr>Preliminary</vt:lpstr>
      <vt:lpstr>Ideas</vt:lpstr>
      <vt:lpstr>2. Triplet</vt:lpstr>
      <vt:lpstr>Preliminary</vt:lpstr>
      <vt:lpstr>Ideas</vt:lpstr>
      <vt:lpstr>Ideas</vt:lpstr>
      <vt:lpstr>Algorithms</vt:lpstr>
      <vt:lpstr>Algorithms</vt:lpstr>
      <vt:lpstr>Algorithms</vt:lpstr>
      <vt:lpstr>3. N Choose K</vt:lpstr>
      <vt:lpstr>Preliminary</vt:lpstr>
      <vt:lpstr>Ideas</vt:lpstr>
      <vt:lpstr>Recursion Tree</vt:lpstr>
      <vt:lpstr>Algorithm</vt:lpstr>
      <vt:lpstr>4. Knapsack</vt:lpstr>
      <vt:lpstr>Preliminary</vt:lpstr>
      <vt:lpstr>Example</vt:lpstr>
      <vt:lpstr>Ideas</vt:lpstr>
      <vt:lpstr>Algorithm</vt:lpstr>
      <vt:lpstr>Challenge Yourself!</vt:lpstr>
      <vt:lpstr>5. STICK</vt:lpstr>
      <vt:lpstr>Preliminary</vt:lpstr>
      <vt:lpstr>Algorithm</vt:lpstr>
      <vt:lpstr>Algorithm</vt:lpstr>
      <vt:lpstr>Pseudo Code</vt:lpstr>
      <vt:lpstr>6. Maths</vt:lpstr>
      <vt:lpstr>Preliminary</vt:lpstr>
      <vt:lpstr>Ideas</vt:lpstr>
      <vt:lpstr>Ideas</vt:lpstr>
      <vt:lpstr>The End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2 - Phone</dc:title>
  <dc:creator>DINH TUAN NHU</dc:creator>
  <cp:lastModifiedBy>flareon</cp:lastModifiedBy>
  <cp:revision>158</cp:revision>
  <dcterms:created xsi:type="dcterms:W3CDTF">2012-02-25T10:45:58Z</dcterms:created>
  <dcterms:modified xsi:type="dcterms:W3CDTF">2013-04-04T09:23:35Z</dcterms:modified>
</cp:coreProperties>
</file>