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3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1" r:id="rId24"/>
    <p:sldId id="282" r:id="rId25"/>
    <p:sldId id="283" r:id="rId26"/>
    <p:sldId id="280" r:id="rId27"/>
    <p:sldId id="285" r:id="rId28"/>
    <p:sldId id="286" r:id="rId29"/>
    <p:sldId id="287" r:id="rId30"/>
    <p:sldId id="288" r:id="rId31"/>
    <p:sldId id="269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8000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04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0A08BD-178C-4D9E-8CA0-DB8D89FC9B7A}" type="datetimeFigureOut">
              <a:rPr lang="en-SG" smtClean="0"/>
              <a:pPr/>
              <a:t>27/1/2013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C4A765-6640-4E40-95FD-7EE9ED1CB66D}" type="slidenum">
              <a:rPr lang="en-SG" smtClean="0"/>
              <a:pPr/>
              <a:t>‹#›</a:t>
            </a:fld>
            <a:endParaRPr lang="en-S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C4A765-6640-4E40-95FD-7EE9ED1CB66D}" type="slidenum">
              <a:rPr lang="en-SG" smtClean="0"/>
              <a:pPr/>
              <a:t>1</a:t>
            </a:fld>
            <a:endParaRPr lang="en-SG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C4A765-6640-4E40-95FD-7EE9ED1CB66D}" type="slidenum">
              <a:rPr lang="en-SG" smtClean="0"/>
              <a:pPr/>
              <a:t>10</a:t>
            </a:fld>
            <a:endParaRPr lang="en-SG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C4A765-6640-4E40-95FD-7EE9ED1CB66D}" type="slidenum">
              <a:rPr lang="en-SG" smtClean="0"/>
              <a:pPr/>
              <a:t>11</a:t>
            </a:fld>
            <a:endParaRPr lang="en-SG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C4A765-6640-4E40-95FD-7EE9ED1CB66D}" type="slidenum">
              <a:rPr lang="en-SG" smtClean="0"/>
              <a:pPr/>
              <a:t>12</a:t>
            </a:fld>
            <a:endParaRPr lang="en-SG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C4A765-6640-4E40-95FD-7EE9ED1CB66D}" type="slidenum">
              <a:rPr lang="en-SG" smtClean="0"/>
              <a:pPr/>
              <a:t>13</a:t>
            </a:fld>
            <a:endParaRPr lang="en-SG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C4A765-6640-4E40-95FD-7EE9ED1CB66D}" type="slidenum">
              <a:rPr lang="en-SG" smtClean="0"/>
              <a:pPr/>
              <a:t>14</a:t>
            </a:fld>
            <a:endParaRPr lang="en-SG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C4A765-6640-4E40-95FD-7EE9ED1CB66D}" type="slidenum">
              <a:rPr lang="en-SG" smtClean="0"/>
              <a:pPr/>
              <a:t>15</a:t>
            </a:fld>
            <a:endParaRPr lang="en-SG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C4A765-6640-4E40-95FD-7EE9ED1CB66D}" type="slidenum">
              <a:rPr lang="en-SG" smtClean="0"/>
              <a:pPr/>
              <a:t>16</a:t>
            </a:fld>
            <a:endParaRPr lang="en-SG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C4A765-6640-4E40-95FD-7EE9ED1CB66D}" type="slidenum">
              <a:rPr lang="en-SG" smtClean="0"/>
              <a:pPr/>
              <a:t>17</a:t>
            </a:fld>
            <a:endParaRPr lang="en-SG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C4A765-6640-4E40-95FD-7EE9ED1CB66D}" type="slidenum">
              <a:rPr lang="en-SG" smtClean="0"/>
              <a:pPr/>
              <a:t>18</a:t>
            </a:fld>
            <a:endParaRPr lang="en-SG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C4A765-6640-4E40-95FD-7EE9ED1CB66D}" type="slidenum">
              <a:rPr lang="en-SG" smtClean="0"/>
              <a:pPr/>
              <a:t>19</a:t>
            </a:fld>
            <a:endParaRPr lang="en-SG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C4A765-6640-4E40-95FD-7EE9ED1CB66D}" type="slidenum">
              <a:rPr lang="en-SG" smtClean="0"/>
              <a:pPr/>
              <a:t>2</a:t>
            </a:fld>
            <a:endParaRPr lang="en-SG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C4A765-6640-4E40-95FD-7EE9ED1CB66D}" type="slidenum">
              <a:rPr lang="en-SG" smtClean="0"/>
              <a:pPr/>
              <a:t>20</a:t>
            </a:fld>
            <a:endParaRPr lang="en-SG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C4A765-6640-4E40-95FD-7EE9ED1CB66D}" type="slidenum">
              <a:rPr lang="en-SG" smtClean="0"/>
              <a:pPr/>
              <a:t>21</a:t>
            </a:fld>
            <a:endParaRPr lang="en-SG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C4A765-6640-4E40-95FD-7EE9ED1CB66D}" type="slidenum">
              <a:rPr lang="en-SG" smtClean="0"/>
              <a:pPr/>
              <a:t>22</a:t>
            </a:fld>
            <a:endParaRPr lang="en-SG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C4A765-6640-4E40-95FD-7EE9ED1CB66D}" type="slidenum">
              <a:rPr lang="en-SG" smtClean="0"/>
              <a:pPr/>
              <a:t>23</a:t>
            </a:fld>
            <a:endParaRPr lang="en-SG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C4A765-6640-4E40-95FD-7EE9ED1CB66D}" type="slidenum">
              <a:rPr lang="en-SG" smtClean="0"/>
              <a:pPr/>
              <a:t>24</a:t>
            </a:fld>
            <a:endParaRPr lang="en-SG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C4A765-6640-4E40-95FD-7EE9ED1CB66D}" type="slidenum">
              <a:rPr lang="en-SG" smtClean="0"/>
              <a:pPr/>
              <a:t>25</a:t>
            </a:fld>
            <a:endParaRPr lang="en-SG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C4A765-6640-4E40-95FD-7EE9ED1CB66D}" type="slidenum">
              <a:rPr lang="en-SG" smtClean="0"/>
              <a:pPr/>
              <a:t>26</a:t>
            </a:fld>
            <a:endParaRPr lang="en-SG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C4A765-6640-4E40-95FD-7EE9ED1CB66D}" type="slidenum">
              <a:rPr lang="en-SG" smtClean="0"/>
              <a:pPr/>
              <a:t>27</a:t>
            </a:fld>
            <a:endParaRPr lang="en-SG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C4A765-6640-4E40-95FD-7EE9ED1CB66D}" type="slidenum">
              <a:rPr lang="en-SG" smtClean="0"/>
              <a:pPr/>
              <a:t>28</a:t>
            </a:fld>
            <a:endParaRPr lang="en-SG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C4A765-6640-4E40-95FD-7EE9ED1CB66D}" type="slidenum">
              <a:rPr lang="en-SG" smtClean="0"/>
              <a:pPr/>
              <a:t>29</a:t>
            </a:fld>
            <a:endParaRPr lang="en-SG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C4A765-6640-4E40-95FD-7EE9ED1CB66D}" type="slidenum">
              <a:rPr lang="en-SG" smtClean="0"/>
              <a:pPr/>
              <a:t>3</a:t>
            </a:fld>
            <a:endParaRPr lang="en-SG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C4A765-6640-4E40-95FD-7EE9ED1CB66D}" type="slidenum">
              <a:rPr lang="en-SG" smtClean="0"/>
              <a:pPr/>
              <a:t>30</a:t>
            </a:fld>
            <a:endParaRPr lang="en-SG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C4A765-6640-4E40-95FD-7EE9ED1CB66D}" type="slidenum">
              <a:rPr lang="en-SG" smtClean="0"/>
              <a:pPr/>
              <a:t>31</a:t>
            </a:fld>
            <a:endParaRPr lang="en-SG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C4A765-6640-4E40-95FD-7EE9ED1CB66D}" type="slidenum">
              <a:rPr lang="en-SG" smtClean="0"/>
              <a:pPr/>
              <a:t>4</a:t>
            </a:fld>
            <a:endParaRPr lang="en-SG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C4A765-6640-4E40-95FD-7EE9ED1CB66D}" type="slidenum">
              <a:rPr lang="en-SG" smtClean="0"/>
              <a:pPr/>
              <a:t>5</a:t>
            </a:fld>
            <a:endParaRPr lang="en-SG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C4A765-6640-4E40-95FD-7EE9ED1CB66D}" type="slidenum">
              <a:rPr lang="en-SG" smtClean="0"/>
              <a:pPr/>
              <a:t>6</a:t>
            </a:fld>
            <a:endParaRPr lang="en-SG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C4A765-6640-4E40-95FD-7EE9ED1CB66D}" type="slidenum">
              <a:rPr lang="en-SG" smtClean="0"/>
              <a:pPr/>
              <a:t>7</a:t>
            </a:fld>
            <a:endParaRPr lang="en-SG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C4A765-6640-4E40-95FD-7EE9ED1CB66D}" type="slidenum">
              <a:rPr lang="en-SG" smtClean="0"/>
              <a:pPr/>
              <a:t>8</a:t>
            </a:fld>
            <a:endParaRPr lang="en-SG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C4A765-6640-4E40-95FD-7EE9ED1CB66D}" type="slidenum">
              <a:rPr lang="en-SG" smtClean="0"/>
              <a:pPr/>
              <a:t>9</a:t>
            </a:fld>
            <a:endParaRPr lang="en-SG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5457A587-1B2A-4B43-96C7-05C4778AD945}" type="datetime1">
              <a:rPr lang="en-SG" smtClean="0"/>
              <a:pPr/>
              <a:t>27/1/2013</a:t>
            </a:fld>
            <a:endParaRPr lang="en-SG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en-SG" smtClean="0"/>
              <a:t>Week 3</a:t>
            </a:r>
            <a:endParaRPr lang="en-SG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60D3DB89-D0B7-4267-995B-14163E14260F}" type="slidenum">
              <a:rPr lang="en-SG" smtClean="0"/>
              <a:pPr/>
              <a:t>‹#›</a:t>
            </a:fld>
            <a:endParaRPr lang="en-SG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D51E4-5C87-4AED-8E0D-88908E4C44DB}" type="datetime1">
              <a:rPr lang="en-SG" smtClean="0"/>
              <a:pPr/>
              <a:t>27/1/2013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Week 3</a:t>
            </a:r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3DB89-D0B7-4267-995B-14163E14260F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90E00-0CC4-4A36-ADB3-E6AA04AEBB46}" type="datetime1">
              <a:rPr lang="en-SG" smtClean="0"/>
              <a:pPr/>
              <a:t>27/1/2013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Week 3</a:t>
            </a:r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3DB89-D0B7-4267-995B-14163E14260F}" type="slidenum">
              <a:rPr lang="en-SG" smtClean="0"/>
              <a:pPr/>
              <a:t>‹#›</a:t>
            </a:fld>
            <a:endParaRPr lang="en-SG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38C1E-DDF6-4B40-975C-36C554F11C92}" type="datetime1">
              <a:rPr lang="en-SG" smtClean="0"/>
              <a:pPr/>
              <a:t>27/1/2013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Week 3</a:t>
            </a:r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3DB89-D0B7-4267-995B-14163E14260F}" type="slidenum">
              <a:rPr lang="en-SG" smtClean="0"/>
              <a:pPr/>
              <a:t>‹#›</a:t>
            </a:fld>
            <a:endParaRPr lang="en-SG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2644321C-73B0-4158-AE7B-3658FA28BB38}" type="datetime1">
              <a:rPr lang="en-SG" smtClean="0"/>
              <a:pPr/>
              <a:t>27/1/2013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en-SG" smtClean="0"/>
              <a:t>Week 3</a:t>
            </a:r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60D3DB89-D0B7-4267-995B-14163E14260F}" type="slidenum">
              <a:rPr lang="en-SG" smtClean="0"/>
              <a:pPr/>
              <a:t>‹#›</a:t>
            </a:fld>
            <a:endParaRPr lang="en-SG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A6657-0BE7-4A6D-BBF2-B5D983506F12}" type="datetime1">
              <a:rPr lang="en-SG" smtClean="0"/>
              <a:pPr/>
              <a:t>27/1/2013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Week 3</a:t>
            </a:r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3DB89-D0B7-4267-995B-14163E14260F}" type="slidenum">
              <a:rPr lang="en-SG" smtClean="0"/>
              <a:pPr/>
              <a:t>‹#›</a:t>
            </a:fld>
            <a:endParaRPr lang="en-SG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51399-C6A7-4D25-971E-CFEB66817E01}" type="datetime1">
              <a:rPr lang="en-SG" smtClean="0"/>
              <a:pPr/>
              <a:t>27/1/2013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Week 3</a:t>
            </a:r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3DB89-D0B7-4267-995B-14163E14260F}" type="slidenum">
              <a:rPr lang="en-SG" smtClean="0"/>
              <a:pPr/>
              <a:t>‹#›</a:t>
            </a:fld>
            <a:endParaRPr lang="en-SG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607C6-B44E-4F1B-91A1-45F68CF86A58}" type="datetime1">
              <a:rPr lang="en-SG" smtClean="0"/>
              <a:pPr/>
              <a:t>27/1/2013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Week 3</a:t>
            </a:r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3DB89-D0B7-4267-995B-14163E14260F}" type="slidenum">
              <a:rPr lang="en-SG" smtClean="0"/>
              <a:pPr/>
              <a:t>‹#›</a:t>
            </a:fld>
            <a:endParaRPr lang="en-SG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32BB9-FF75-45D3-931B-B804DAEEBA2B}" type="datetime1">
              <a:rPr lang="en-SG" smtClean="0"/>
              <a:pPr/>
              <a:t>27/1/2013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Week 3</a:t>
            </a:r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3DB89-D0B7-4267-995B-14163E14260F}" type="slidenum">
              <a:rPr lang="en-SG" smtClean="0"/>
              <a:pPr/>
              <a:t>‹#›</a:t>
            </a:fld>
            <a:endParaRPr lang="en-SG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78011-F70D-4199-9276-A48DBF005A36}" type="datetime1">
              <a:rPr lang="en-SG" smtClean="0"/>
              <a:pPr/>
              <a:t>27/1/2013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Week 3</a:t>
            </a:r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3DB89-D0B7-4267-995B-14163E14260F}" type="slidenum">
              <a:rPr lang="en-SG" smtClean="0"/>
              <a:pPr/>
              <a:t>‹#›</a:t>
            </a:fld>
            <a:endParaRPr lang="en-SG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F9B5D-6887-469B-8355-09B8EF8DDD16}" type="datetime1">
              <a:rPr lang="en-SG" smtClean="0"/>
              <a:pPr/>
              <a:t>27/1/2013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Week 3</a:t>
            </a:r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3DB89-D0B7-4267-995B-14163E14260F}" type="slidenum">
              <a:rPr lang="en-SG" smtClean="0"/>
              <a:pPr/>
              <a:t>‹#›</a:t>
            </a:fld>
            <a:endParaRPr lang="en-SG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BC05788-A758-4A88-8143-162D188D7B76}" type="datetime1">
              <a:rPr lang="en-SG" smtClean="0"/>
              <a:pPr/>
              <a:t>27/1/2013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SG" smtClean="0"/>
              <a:t>Week 3</a:t>
            </a:r>
            <a:endParaRPr lang="en-SG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60D3DB89-D0B7-4267-995B-14163E14260F}" type="slidenum">
              <a:rPr lang="en-SG" smtClean="0"/>
              <a:pPr/>
              <a:t>‹#›</a:t>
            </a:fld>
            <a:endParaRPr lang="en-SG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fade/>
  </p:transition>
  <p:hf hd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6600" dirty="0" smtClean="0">
                <a:solidFill>
                  <a:srgbClr val="002060"/>
                </a:solidFill>
                <a:latin typeface="Lucida Sans Unicode" pitchFamily="34" charset="0"/>
                <a:cs typeface="Lucida Sans Unicode" pitchFamily="34" charset="0"/>
              </a:rPr>
              <a:t>CS1020</a:t>
            </a:r>
            <a:endParaRPr lang="en-SG" sz="6600" dirty="0">
              <a:solidFill>
                <a:srgbClr val="002060"/>
              </a:solidFill>
              <a:latin typeface="Lucida Sans Unicode" pitchFamily="34" charset="0"/>
              <a:cs typeface="Lucida Sans Unicode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3200" dirty="0" smtClean="0">
                <a:solidFill>
                  <a:srgbClr val="800000"/>
                </a:solidFill>
                <a:latin typeface="Andalus" pitchFamily="2" charset="-78"/>
                <a:cs typeface="Andalus" pitchFamily="2" charset="-78"/>
              </a:rPr>
              <a:t>Week 3: 31</a:t>
            </a:r>
            <a:r>
              <a:rPr lang="en-US" sz="3200" baseline="30000" dirty="0" smtClean="0">
                <a:solidFill>
                  <a:srgbClr val="800000"/>
                </a:solidFill>
                <a:latin typeface="Andalus" pitchFamily="2" charset="-78"/>
                <a:cs typeface="Andalus" pitchFamily="2" charset="-78"/>
              </a:rPr>
              <a:t>st</a:t>
            </a:r>
            <a:r>
              <a:rPr lang="en-US" sz="3200" dirty="0" smtClean="0">
                <a:solidFill>
                  <a:srgbClr val="800000"/>
                </a:solidFill>
                <a:latin typeface="Andalus" pitchFamily="2" charset="-78"/>
                <a:cs typeface="Andalus" pitchFamily="2" charset="-78"/>
              </a:rPr>
              <a:t> January 2013</a:t>
            </a:r>
            <a:endParaRPr lang="en-SG" sz="3200" dirty="0">
              <a:solidFill>
                <a:srgbClr val="800000"/>
              </a:solidFill>
              <a:latin typeface="Andalus" pitchFamily="2" charset="-78"/>
              <a:cs typeface="Andalus" pitchFamily="2" charset="-78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Input: Type 2 Input (Example)</a:t>
            </a:r>
            <a:endParaRPr lang="en-SG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3DB89-D0B7-4267-995B-14163E14260F}" type="slidenum">
              <a:rPr lang="en-SG" smtClean="0"/>
              <a:pPr/>
              <a:t>10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dirty="0" smtClean="0"/>
              <a:t>Week 3</a:t>
            </a:r>
            <a:endParaRPr lang="en-SG" dirty="0"/>
          </a:p>
        </p:txBody>
      </p:sp>
      <p:sp>
        <p:nvSpPr>
          <p:cNvPr id="15" name="Content Placeholder 1"/>
          <p:cNvSpPr txBox="1">
            <a:spLocks/>
          </p:cNvSpPr>
          <p:nvPr/>
        </p:nvSpPr>
        <p:spPr>
          <a:xfrm>
            <a:off x="611560" y="1412776"/>
            <a:ext cx="8208912" cy="4392488"/>
          </a:xfrm>
          <a:prstGeom prst="rect">
            <a:avLst/>
          </a:prstGeom>
          <a:solidFill>
            <a:srgbClr val="FFFFCC"/>
          </a:solidFill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vert="horz">
            <a:noAutofit/>
          </a:bodyPr>
          <a:lstStyle/>
          <a:p>
            <a:pPr marL="114300" indent="0">
              <a:buNone/>
              <a:tabLst>
                <a:tab pos="573088" algn="l"/>
              </a:tabLst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public static void main(String[]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marL="114300" indent="0">
              <a:buNone/>
              <a:tabLst>
                <a:tab pos="573088" algn="l"/>
              </a:tabLst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// … Code Section Omitted</a:t>
            </a:r>
          </a:p>
          <a:p>
            <a:pPr marL="114300" indent="0">
              <a:buNone/>
              <a:tabLst>
                <a:tab pos="573088" algn="l"/>
              </a:tabLst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// … Other Initialization</a:t>
            </a:r>
          </a:p>
          <a:p>
            <a:pPr marL="114300" indent="0">
              <a:buNone/>
              <a:tabLst>
                <a:tab pos="573088" algn="l"/>
              </a:tabLst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marL="114300" indent="0">
              <a:buNone/>
              <a:tabLst>
                <a:tab pos="573088" algn="l"/>
              </a:tabLst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Scanner sc = new Scanner(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System.in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114300" indent="0">
              <a:buNone/>
              <a:tabLst>
                <a:tab pos="573088" algn="l"/>
              </a:tabLst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String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tempInput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sc.next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114300" indent="0">
              <a:buNone/>
              <a:tabLst>
                <a:tab pos="573088" algn="l"/>
              </a:tabLst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while (!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tempInput.equals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(TERMINATING_CHAR)) {</a:t>
            </a:r>
          </a:p>
          <a:p>
            <a:pPr marL="114300" indent="0">
              <a:buNone/>
              <a:tabLst>
                <a:tab pos="573088" algn="l"/>
              </a:tabLst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	// Read Other Input</a:t>
            </a:r>
          </a:p>
          <a:p>
            <a:pPr marL="114300" indent="0">
              <a:buNone/>
              <a:tabLst>
                <a:tab pos="573088" algn="l"/>
              </a:tabLst>
            </a:pP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 marL="114300" indent="0">
              <a:buNone/>
              <a:tabLst>
                <a:tab pos="573088" algn="l"/>
              </a:tabLst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b="1" i="1" u="sng" dirty="0" err="1" smtClean="0">
                <a:latin typeface="Courier New" pitchFamily="49" charset="0"/>
                <a:cs typeface="Courier New" pitchFamily="49" charset="0"/>
              </a:rPr>
              <a:t>tempInput</a:t>
            </a:r>
            <a:r>
              <a:rPr lang="en-US" sz="2000" b="1" i="1" u="sng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b="1" i="1" u="sng" dirty="0" err="1" smtClean="0">
                <a:latin typeface="Courier New" pitchFamily="49" charset="0"/>
                <a:cs typeface="Courier New" pitchFamily="49" charset="0"/>
              </a:rPr>
              <a:t>sc.next</a:t>
            </a:r>
            <a:r>
              <a:rPr lang="en-US" sz="2000" b="1" i="1" u="sng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2000" b="1" i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114300" indent="0">
              <a:buNone/>
              <a:tabLst>
                <a:tab pos="573088" algn="l"/>
              </a:tabLst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marL="114300" indent="0">
              <a:buNone/>
              <a:tabLst>
                <a:tab pos="573088" algn="l"/>
              </a:tabLst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0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// … Code Section Omitted</a:t>
            </a:r>
          </a:p>
          <a:p>
            <a:pPr marL="114300" indent="0">
              <a:buNone/>
              <a:tabLst>
                <a:tab pos="573088" algn="l"/>
              </a:tabLst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Input: Type 3 Input</a:t>
            </a:r>
            <a:endParaRPr lang="en-SG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3DB89-D0B7-4267-995B-14163E14260F}" type="slidenum">
              <a:rPr lang="en-SG" smtClean="0"/>
              <a:pPr/>
              <a:t>11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dirty="0" smtClean="0"/>
              <a:t>Week 3</a:t>
            </a:r>
            <a:endParaRPr lang="en-SG" dirty="0"/>
          </a:p>
        </p:txBody>
      </p:sp>
      <p:sp>
        <p:nvSpPr>
          <p:cNvPr id="8" name="Content Placeholder 1"/>
          <p:cNvSpPr>
            <a:spLocks noGrp="1"/>
          </p:cNvSpPr>
          <p:nvPr>
            <p:ph idx="1"/>
          </p:nvPr>
        </p:nvSpPr>
        <p:spPr>
          <a:xfrm>
            <a:off x="457200" y="1196752"/>
            <a:ext cx="8435280" cy="547260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Steps:</a:t>
            </a:r>
          </a:p>
          <a:p>
            <a:pPr marL="571500" indent="-457200">
              <a:spcBef>
                <a:spcPts val="0"/>
              </a:spcBef>
              <a:buFont typeface="+mj-lt"/>
              <a:buAutoNum type="arabicPeriod"/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Instantiate a Scanner object </a:t>
            </a:r>
            <a:br>
              <a:rPr lang="en-US" sz="2800" dirty="0" smtClean="0">
                <a:latin typeface="Arial" pitchFamily="34" charset="0"/>
                <a:cs typeface="Arial" pitchFamily="34" charset="0"/>
              </a:rPr>
            </a:b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 marL="571500" indent="-457200">
              <a:spcBef>
                <a:spcPts val="0"/>
              </a:spcBef>
              <a:buFont typeface="+mj-lt"/>
              <a:buAutoNum type="arabicPeriod"/>
            </a:pPr>
            <a:endParaRPr lang="en-US" sz="2800" dirty="0" smtClean="0">
              <a:latin typeface="Courier New" pitchFamily="49" charset="0"/>
              <a:cs typeface="Courier New" pitchFamily="49" charset="0"/>
            </a:endParaRPr>
          </a:p>
          <a:p>
            <a:pPr marL="571500" indent="-457200">
              <a:spcBef>
                <a:spcPts val="0"/>
              </a:spcBef>
              <a:buFont typeface="+mj-lt"/>
              <a:buAutoNum type="arabicPeriod"/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Loop until End of File</a:t>
            </a:r>
            <a:br>
              <a:rPr lang="en-US" sz="2800" dirty="0" smtClean="0">
                <a:latin typeface="Arial" pitchFamily="34" charset="0"/>
                <a:cs typeface="Arial" pitchFamily="34" charset="0"/>
              </a:rPr>
            </a:br>
            <a:endParaRPr lang="en-US" sz="2800" dirty="0" smtClean="0">
              <a:latin typeface="Courier New" pitchFamily="49" charset="0"/>
              <a:cs typeface="Courier New" pitchFamily="49" charset="0"/>
            </a:endParaRPr>
          </a:p>
          <a:p>
            <a:pPr marL="114300" indent="0">
              <a:buNone/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 marL="109728" indent="0">
              <a:buNone/>
            </a:pPr>
            <a:endParaRPr lang="en-SG" dirty="0"/>
          </a:p>
        </p:txBody>
      </p:sp>
      <p:sp>
        <p:nvSpPr>
          <p:cNvPr id="12" name="Content Placeholder 1"/>
          <p:cNvSpPr txBox="1">
            <a:spLocks/>
          </p:cNvSpPr>
          <p:nvPr/>
        </p:nvSpPr>
        <p:spPr>
          <a:xfrm>
            <a:off x="1187624" y="2276872"/>
            <a:ext cx="7344816" cy="432048"/>
          </a:xfrm>
          <a:prstGeom prst="rect">
            <a:avLst/>
          </a:prstGeom>
          <a:solidFill>
            <a:srgbClr val="FFFFCC"/>
          </a:solidFill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vert="horz">
            <a:normAutofit/>
          </a:bodyPr>
          <a:lstStyle/>
          <a:p>
            <a:pPr marL="114300" lvl="0">
              <a:lnSpc>
                <a:spcPct val="110000"/>
              </a:lnSpc>
              <a:buClr>
                <a:schemeClr val="accent1"/>
              </a:buClr>
              <a:buSzPct val="68000"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Scanner sc = new Scanner(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System.in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);</a:t>
            </a:r>
            <a:endParaRPr kumimoji="0" lang="en-SG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Content Placeholder 1"/>
          <p:cNvSpPr txBox="1">
            <a:spLocks/>
          </p:cNvSpPr>
          <p:nvPr/>
        </p:nvSpPr>
        <p:spPr>
          <a:xfrm>
            <a:off x="1187624" y="3573016"/>
            <a:ext cx="7344816" cy="1080120"/>
          </a:xfrm>
          <a:prstGeom prst="rect">
            <a:avLst/>
          </a:prstGeom>
          <a:solidFill>
            <a:srgbClr val="FFFFCC"/>
          </a:solidFill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vert="horz">
            <a:normAutofit lnSpcReduction="10000"/>
          </a:bodyPr>
          <a:lstStyle/>
          <a:p>
            <a:pPr marL="114300" lvl="0">
              <a:lnSpc>
                <a:spcPct val="110000"/>
              </a:lnSpc>
              <a:buClr>
                <a:schemeClr val="accent1"/>
              </a:buClr>
              <a:buSzPct val="68000"/>
              <a:tabLst>
                <a:tab pos="573088" algn="l"/>
              </a:tabLst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while (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sc.hasNext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()) {</a:t>
            </a:r>
            <a:br>
              <a:rPr lang="en-US" sz="20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// Read Other Input</a:t>
            </a:r>
            <a:br>
              <a:rPr lang="en-US" sz="20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kumimoji="0" lang="en-SG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  <p:bldP spid="12" grpId="0" animBg="1"/>
      <p:bldP spid="1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Input: Type 3 Input (Example)</a:t>
            </a:r>
            <a:endParaRPr lang="en-SG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3DB89-D0B7-4267-995B-14163E14260F}" type="slidenum">
              <a:rPr lang="en-SG" smtClean="0"/>
              <a:pPr/>
              <a:t>12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dirty="0" smtClean="0"/>
              <a:t>Week 3</a:t>
            </a:r>
            <a:endParaRPr lang="en-SG" dirty="0"/>
          </a:p>
        </p:txBody>
      </p:sp>
      <p:sp>
        <p:nvSpPr>
          <p:cNvPr id="10" name="Content Placeholder 1"/>
          <p:cNvSpPr txBox="1">
            <a:spLocks/>
          </p:cNvSpPr>
          <p:nvPr/>
        </p:nvSpPr>
        <p:spPr>
          <a:xfrm>
            <a:off x="971600" y="1484784"/>
            <a:ext cx="7344816" cy="3456384"/>
          </a:xfrm>
          <a:prstGeom prst="rect">
            <a:avLst/>
          </a:prstGeom>
          <a:solidFill>
            <a:srgbClr val="FFFFCC"/>
          </a:solidFill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vert="horz">
            <a:noAutofit/>
          </a:bodyPr>
          <a:lstStyle/>
          <a:p>
            <a:pPr marL="114300" indent="0">
              <a:buNone/>
              <a:tabLst>
                <a:tab pos="573088" algn="l"/>
                <a:tab pos="1025525" algn="l"/>
              </a:tabLst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public static void main(String[]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marL="114300" indent="0">
              <a:buNone/>
              <a:tabLst>
                <a:tab pos="573088" algn="l"/>
                <a:tab pos="1025525" algn="l"/>
              </a:tabLst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// … Code Section Omitted</a:t>
            </a:r>
          </a:p>
          <a:p>
            <a:pPr marL="114300" indent="0">
              <a:buNone/>
              <a:tabLst>
                <a:tab pos="573088" algn="l"/>
                <a:tab pos="1025525" algn="l"/>
              </a:tabLst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// … Other Initialization</a:t>
            </a:r>
          </a:p>
          <a:p>
            <a:pPr marL="114300" indent="0">
              <a:buNone/>
              <a:tabLst>
                <a:tab pos="573088" algn="l"/>
                <a:tab pos="1025525" algn="l"/>
              </a:tabLst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marL="114300" indent="0">
              <a:buNone/>
              <a:tabLst>
                <a:tab pos="573088" algn="l"/>
                <a:tab pos="1025525" algn="l"/>
              </a:tabLst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Scanner sc = new Scanner(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System.in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); 	while (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sc.hasNext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()) {</a:t>
            </a:r>
          </a:p>
          <a:p>
            <a:pPr marL="114300" indent="0">
              <a:buNone/>
              <a:tabLst>
                <a:tab pos="573088" algn="l"/>
                <a:tab pos="1025525" algn="l"/>
              </a:tabLst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	// Read Other Inputs</a:t>
            </a:r>
          </a:p>
          <a:p>
            <a:pPr marL="114300" indent="0">
              <a:buNone/>
              <a:tabLst>
                <a:tab pos="573088" algn="l"/>
                <a:tab pos="1025525" algn="l"/>
              </a:tabLst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marL="114300" indent="0">
              <a:buNone/>
              <a:tabLst>
                <a:tab pos="573088" algn="l"/>
                <a:tab pos="1025525" algn="l"/>
              </a:tabLst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0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// … Code Section Omitted</a:t>
            </a:r>
          </a:p>
          <a:p>
            <a:pPr marL="114300" indent="0">
              <a:buNone/>
              <a:tabLst>
                <a:tab pos="573088" algn="l"/>
                <a:tab pos="1025525" algn="l"/>
              </a:tabLst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Input: Hybrid Input</a:t>
            </a:r>
            <a:endParaRPr lang="en-SG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3DB89-D0B7-4267-995B-14163E14260F}" type="slidenum">
              <a:rPr lang="en-SG" smtClean="0"/>
              <a:pPr/>
              <a:t>13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dirty="0" smtClean="0"/>
              <a:t>Week 3</a:t>
            </a:r>
            <a:endParaRPr lang="en-SG" dirty="0"/>
          </a:p>
        </p:txBody>
      </p:sp>
      <p:sp>
        <p:nvSpPr>
          <p:cNvPr id="8" name="Content Placeholder 1"/>
          <p:cNvSpPr>
            <a:spLocks noGrp="1"/>
          </p:cNvSpPr>
          <p:nvPr>
            <p:ph idx="1"/>
          </p:nvPr>
        </p:nvSpPr>
        <p:spPr>
          <a:xfrm>
            <a:off x="457200" y="1196752"/>
            <a:ext cx="8435280" cy="151216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Combines two or more different input types into a single program</a:t>
            </a:r>
          </a:p>
          <a:p>
            <a:pPr lvl="1">
              <a:spcBef>
                <a:spcPts val="600"/>
              </a:spcBef>
            </a:pPr>
            <a:r>
              <a:rPr lang="en-US" sz="20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e.g.: Type 3 Input on the Outside, Type 1 Input on the Inside.</a:t>
            </a:r>
            <a:endParaRPr lang="en-US" sz="20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Content Placeholder 1"/>
          <p:cNvSpPr txBox="1">
            <a:spLocks/>
          </p:cNvSpPr>
          <p:nvPr/>
        </p:nvSpPr>
        <p:spPr>
          <a:xfrm>
            <a:off x="1115616" y="2492896"/>
            <a:ext cx="7272808" cy="3816424"/>
          </a:xfrm>
          <a:prstGeom prst="rect">
            <a:avLst/>
          </a:prstGeom>
          <a:solidFill>
            <a:srgbClr val="FFFFCC"/>
          </a:solidFill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vert="horz">
            <a:noAutofit/>
          </a:bodyPr>
          <a:lstStyle/>
          <a:p>
            <a:pPr marL="114300" indent="0">
              <a:buNone/>
              <a:tabLst>
                <a:tab pos="574675" algn="l"/>
                <a:tab pos="1027113" algn="l"/>
                <a:tab pos="1489075" algn="l"/>
              </a:tabLst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public static void main(String[]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marL="114300" indent="0">
              <a:buNone/>
              <a:tabLst>
                <a:tab pos="574675" algn="l"/>
                <a:tab pos="1027113" algn="l"/>
                <a:tab pos="1489075" algn="l"/>
              </a:tabLst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// … Code Section Omitted</a:t>
            </a:r>
          </a:p>
          <a:p>
            <a:pPr marL="114300" indent="0">
              <a:buNone/>
              <a:tabLst>
                <a:tab pos="574675" algn="l"/>
                <a:tab pos="1027113" algn="l"/>
                <a:tab pos="1489075" algn="l"/>
              </a:tabLst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// … Other Initialization</a:t>
            </a:r>
          </a:p>
          <a:p>
            <a:pPr marL="114300" indent="0">
              <a:buNone/>
              <a:tabLst>
                <a:tab pos="574675" algn="l"/>
                <a:tab pos="1027113" algn="l"/>
                <a:tab pos="1489075" algn="l"/>
              </a:tabLst>
            </a:pP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pPr marL="114300" indent="0">
              <a:buNone/>
              <a:tabLst>
                <a:tab pos="574675" algn="l"/>
                <a:tab pos="1027113" algn="l"/>
                <a:tab pos="1489075" algn="l"/>
              </a:tabLst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solidFill>
                  <a:srgbClr val="A50021"/>
                </a:solidFill>
                <a:latin typeface="Courier New" pitchFamily="49" charset="0"/>
                <a:cs typeface="Courier New" pitchFamily="49" charset="0"/>
              </a:rPr>
              <a:t>Scanner sc = new Scanner (</a:t>
            </a:r>
            <a:r>
              <a:rPr lang="en-US" b="1" dirty="0" err="1" smtClean="0">
                <a:solidFill>
                  <a:srgbClr val="A50021"/>
                </a:solidFill>
                <a:latin typeface="Courier New" pitchFamily="49" charset="0"/>
                <a:cs typeface="Courier New" pitchFamily="49" charset="0"/>
              </a:rPr>
              <a:t>System.in</a:t>
            </a:r>
            <a:r>
              <a:rPr lang="en-US" b="1" dirty="0" smtClean="0">
                <a:solidFill>
                  <a:srgbClr val="A50021"/>
                </a:solidFill>
                <a:latin typeface="Courier New" pitchFamily="49" charset="0"/>
                <a:cs typeface="Courier New" pitchFamily="49" charset="0"/>
              </a:rPr>
              <a:t>); </a:t>
            </a:r>
          </a:p>
          <a:p>
            <a:pPr marL="114300" indent="0">
              <a:buNone/>
              <a:tabLst>
                <a:tab pos="574675" algn="l"/>
                <a:tab pos="1027113" algn="l"/>
                <a:tab pos="1489075" algn="l"/>
              </a:tabLst>
            </a:pPr>
            <a:r>
              <a:rPr lang="en-US" b="1" dirty="0" smtClean="0">
                <a:solidFill>
                  <a:srgbClr val="A50021"/>
                </a:solidFill>
                <a:latin typeface="Courier New" pitchFamily="49" charset="0"/>
                <a:cs typeface="Courier New" pitchFamily="49" charset="0"/>
              </a:rPr>
              <a:t>	while (</a:t>
            </a:r>
            <a:r>
              <a:rPr lang="en-US" b="1" dirty="0" err="1" smtClean="0">
                <a:solidFill>
                  <a:srgbClr val="A50021"/>
                </a:solidFill>
                <a:latin typeface="Courier New" pitchFamily="49" charset="0"/>
                <a:cs typeface="Courier New" pitchFamily="49" charset="0"/>
              </a:rPr>
              <a:t>sc.hasNext</a:t>
            </a:r>
            <a:r>
              <a:rPr lang="en-US" b="1" dirty="0" smtClean="0">
                <a:solidFill>
                  <a:srgbClr val="A50021"/>
                </a:solidFill>
                <a:latin typeface="Courier New" pitchFamily="49" charset="0"/>
                <a:cs typeface="Courier New" pitchFamily="49" charset="0"/>
              </a:rPr>
              <a:t>()) {</a:t>
            </a:r>
          </a:p>
          <a:p>
            <a:pPr marL="114300" indent="0">
              <a:buNone/>
              <a:tabLst>
                <a:tab pos="574675" algn="l"/>
                <a:tab pos="1027113" algn="l"/>
                <a:tab pos="1489075" algn="l"/>
              </a:tabLst>
            </a:pP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numOps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sc.nextInt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114300" indent="0">
              <a:buNone/>
              <a:tabLst>
                <a:tab pos="574675" algn="l"/>
                <a:tab pos="1027113" algn="l"/>
                <a:tab pos="1489075" algn="l"/>
              </a:tabLst>
            </a:pP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	for (</a:t>
            </a:r>
            <a:r>
              <a:rPr lang="en-US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=0; </a:t>
            </a:r>
            <a:r>
              <a:rPr lang="en-US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numOps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++) {</a:t>
            </a:r>
          </a:p>
          <a:p>
            <a:pPr marL="114300" indent="0">
              <a:buNone/>
              <a:tabLst>
                <a:tab pos="574675" algn="l"/>
                <a:tab pos="1027113" algn="l"/>
                <a:tab pos="1489075" algn="l"/>
              </a:tabLst>
            </a:pP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		// Read Other Inputs</a:t>
            </a:r>
          </a:p>
          <a:p>
            <a:pPr marL="114300" indent="0">
              <a:buNone/>
              <a:tabLst>
                <a:tab pos="574675" algn="l"/>
                <a:tab pos="1027113" algn="l"/>
                <a:tab pos="1489075" algn="l"/>
              </a:tabLst>
            </a:pP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	}</a:t>
            </a:r>
          </a:p>
          <a:p>
            <a:pPr marL="114300" indent="0">
              <a:buNone/>
              <a:tabLst>
                <a:tab pos="574675" algn="l"/>
                <a:tab pos="1027113" algn="l"/>
                <a:tab pos="1489075" algn="l"/>
              </a:tabLst>
            </a:pPr>
            <a:r>
              <a:rPr lang="en-US" b="1" dirty="0" smtClean="0">
                <a:solidFill>
                  <a:srgbClr val="A50021"/>
                </a:solidFill>
                <a:latin typeface="Courier New" pitchFamily="49" charset="0"/>
                <a:cs typeface="Courier New" pitchFamily="49" charset="0"/>
              </a:rPr>
              <a:t>	}</a:t>
            </a:r>
          </a:p>
          <a:p>
            <a:pPr marL="114300" indent="0">
              <a:buNone/>
              <a:tabLst>
                <a:tab pos="574675" algn="l"/>
                <a:tab pos="1027113" algn="l"/>
                <a:tab pos="1489075" algn="l"/>
              </a:tabLst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	// … Code Section Omitted</a:t>
            </a:r>
          </a:p>
          <a:p>
            <a:pPr marL="114300" indent="0">
              <a:buNone/>
              <a:tabLst>
                <a:tab pos="574675" algn="l"/>
                <a:tab pos="1027113" algn="l"/>
                <a:tab pos="1489075" algn="l"/>
              </a:tabLst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Output: Printing Standard Output</a:t>
            </a:r>
            <a:endParaRPr lang="en-SG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12776"/>
            <a:ext cx="8229600" cy="4824536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With newline character at the end</a:t>
            </a:r>
          </a:p>
          <a:p>
            <a:pPr lvl="1"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Without newline character at the end</a:t>
            </a:r>
          </a:p>
          <a:p>
            <a:pPr marL="109728" indent="0">
              <a:buNone/>
            </a:pP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3DB89-D0B7-4267-995B-14163E14260F}" type="slidenum">
              <a:rPr lang="en-SG" smtClean="0"/>
              <a:pPr/>
              <a:t>14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dirty="0" smtClean="0"/>
              <a:t>Week 3</a:t>
            </a:r>
            <a:endParaRPr lang="en-SG" dirty="0"/>
          </a:p>
        </p:txBody>
      </p:sp>
      <p:sp>
        <p:nvSpPr>
          <p:cNvPr id="6" name="Content Placeholder 1"/>
          <p:cNvSpPr txBox="1">
            <a:spLocks/>
          </p:cNvSpPr>
          <p:nvPr/>
        </p:nvSpPr>
        <p:spPr>
          <a:xfrm>
            <a:off x="1187624" y="1988840"/>
            <a:ext cx="7344816" cy="432048"/>
          </a:xfrm>
          <a:prstGeom prst="rect">
            <a:avLst/>
          </a:prstGeom>
          <a:solidFill>
            <a:srgbClr val="FFFFCC"/>
          </a:solidFill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vert="horz">
            <a:normAutofit/>
          </a:bodyPr>
          <a:lstStyle/>
          <a:p>
            <a:pPr marL="114300" lvl="0">
              <a:lnSpc>
                <a:spcPct val="110000"/>
              </a:lnSpc>
              <a:buClr>
                <a:schemeClr val="accent1"/>
              </a:buClr>
              <a:buSzPct val="68000"/>
            </a:pP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System.out.print</a:t>
            </a:r>
            <a:r>
              <a:rPr lang="en-US" sz="2000" b="1" i="1" dirty="0" err="1" smtClean="0">
                <a:solidFill>
                  <a:srgbClr val="A50021"/>
                </a:solidFill>
                <a:latin typeface="Courier New" pitchFamily="49" charset="0"/>
                <a:cs typeface="Courier New" pitchFamily="49" charset="0"/>
              </a:rPr>
              <a:t>ln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("Output String Here");</a:t>
            </a:r>
            <a:endParaRPr kumimoji="0" lang="en-SG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Content Placeholder 1"/>
          <p:cNvSpPr txBox="1">
            <a:spLocks/>
          </p:cNvSpPr>
          <p:nvPr/>
        </p:nvSpPr>
        <p:spPr>
          <a:xfrm>
            <a:off x="1187624" y="3717032"/>
            <a:ext cx="7344816" cy="432048"/>
          </a:xfrm>
          <a:prstGeom prst="rect">
            <a:avLst/>
          </a:prstGeom>
          <a:solidFill>
            <a:srgbClr val="FFFFCC"/>
          </a:solidFill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vert="horz">
            <a:normAutofit/>
          </a:bodyPr>
          <a:lstStyle/>
          <a:p>
            <a:pPr marL="114300" lvl="0">
              <a:lnSpc>
                <a:spcPct val="110000"/>
              </a:lnSpc>
              <a:buClr>
                <a:schemeClr val="accent1"/>
              </a:buClr>
              <a:buSzPct val="68000"/>
            </a:pP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System.out.print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("Output String Here");</a:t>
            </a:r>
            <a:endParaRPr kumimoji="0" lang="en-SG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Content Placeholder 1"/>
          <p:cNvSpPr txBox="1">
            <a:spLocks/>
          </p:cNvSpPr>
          <p:nvPr/>
        </p:nvSpPr>
        <p:spPr>
          <a:xfrm>
            <a:off x="1187624" y="2564904"/>
            <a:ext cx="7344816" cy="432048"/>
          </a:xfrm>
          <a:prstGeom prst="rect">
            <a:avLst/>
          </a:prstGeom>
          <a:solidFill>
            <a:srgbClr val="FFFFCC"/>
          </a:solidFill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vert="horz">
            <a:normAutofit/>
          </a:bodyPr>
          <a:lstStyle/>
          <a:p>
            <a:pPr marL="114300" lvl="0">
              <a:lnSpc>
                <a:spcPct val="110000"/>
              </a:lnSpc>
              <a:buClr>
                <a:schemeClr val="accent1"/>
              </a:buClr>
              <a:buSzPct val="68000"/>
            </a:pP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System.out.print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("Output String Here</a:t>
            </a:r>
            <a:r>
              <a:rPr lang="en-US" sz="2000" b="1" dirty="0" smtClean="0">
                <a:solidFill>
                  <a:srgbClr val="A50021"/>
                </a:solidFill>
                <a:latin typeface="Courier New" pitchFamily="49" charset="0"/>
                <a:cs typeface="Courier New" pitchFamily="49" charset="0"/>
              </a:rPr>
              <a:t>\n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");</a:t>
            </a:r>
            <a:endParaRPr kumimoji="0" lang="en-SG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 smtClean="0"/>
              <a:t>Output: Typical Output Methods </a:t>
            </a:r>
            <a:r>
              <a:rPr lang="en-US" sz="3100" dirty="0" smtClean="0"/>
              <a:t>(1/2)</a:t>
            </a:r>
            <a:endParaRPr lang="en-SG" sz="31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12776"/>
            <a:ext cx="8229600" cy="4824536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One per line, terminate with newline character</a:t>
            </a:r>
          </a:p>
          <a:p>
            <a:pPr lvl="1"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One per line, terminate without newline character</a:t>
            </a:r>
          </a:p>
          <a:p>
            <a:pPr marL="109728" indent="0">
              <a:buNone/>
            </a:pP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3DB89-D0B7-4267-995B-14163E14260F}" type="slidenum">
              <a:rPr lang="en-SG" smtClean="0"/>
              <a:pPr/>
              <a:t>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dirty="0" smtClean="0"/>
              <a:t>Week 3</a:t>
            </a:r>
            <a:endParaRPr lang="en-SG" dirty="0"/>
          </a:p>
        </p:txBody>
      </p:sp>
      <p:sp>
        <p:nvSpPr>
          <p:cNvPr id="9" name="Content Placeholder 1"/>
          <p:cNvSpPr txBox="1">
            <a:spLocks/>
          </p:cNvSpPr>
          <p:nvPr/>
        </p:nvSpPr>
        <p:spPr>
          <a:xfrm>
            <a:off x="1187624" y="1916832"/>
            <a:ext cx="7344816" cy="1152128"/>
          </a:xfrm>
          <a:prstGeom prst="rect">
            <a:avLst/>
          </a:prstGeom>
          <a:solidFill>
            <a:srgbClr val="FFFFCC"/>
          </a:solidFill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vert="horz">
            <a:normAutofit/>
          </a:bodyPr>
          <a:lstStyle/>
          <a:p>
            <a:pPr marL="114300" lvl="0">
              <a:lnSpc>
                <a:spcPct val="110000"/>
              </a:lnSpc>
              <a:buClr>
                <a:schemeClr val="accent1"/>
              </a:buClr>
              <a:buSzPct val="68000"/>
              <a:tabLst>
                <a:tab pos="573088" algn="l"/>
                <a:tab pos="1025525" algn="l"/>
              </a:tabLst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=0;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numOutput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++) {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System.out.print</a:t>
            </a:r>
            <a:r>
              <a:rPr lang="en-US" sz="2000" b="1" i="1" dirty="0" err="1" smtClean="0">
                <a:solidFill>
                  <a:srgbClr val="A50021"/>
                </a:solidFill>
                <a:latin typeface="Courier New" pitchFamily="49" charset="0"/>
                <a:cs typeface="Courier New" pitchFamily="49" charset="0"/>
              </a:rPr>
              <a:t>ln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u="sng" dirty="0" err="1" smtClean="0">
                <a:latin typeface="Courier New" pitchFamily="49" charset="0"/>
                <a:cs typeface="Courier New" pitchFamily="49" charset="0"/>
              </a:rPr>
              <a:t>outputString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);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}</a:t>
            </a:r>
            <a:endParaRPr kumimoji="0" lang="en-SG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Content Placeholder 1"/>
          <p:cNvSpPr txBox="1">
            <a:spLocks/>
          </p:cNvSpPr>
          <p:nvPr/>
        </p:nvSpPr>
        <p:spPr>
          <a:xfrm>
            <a:off x="1187624" y="3645024"/>
            <a:ext cx="7344816" cy="1800200"/>
          </a:xfrm>
          <a:prstGeom prst="rect">
            <a:avLst/>
          </a:prstGeom>
          <a:solidFill>
            <a:srgbClr val="FFFFCC"/>
          </a:solidFill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vert="horz">
            <a:normAutofit/>
          </a:bodyPr>
          <a:lstStyle/>
          <a:p>
            <a:pPr marL="114300" lvl="0">
              <a:lnSpc>
                <a:spcPct val="110000"/>
              </a:lnSpc>
              <a:buClr>
                <a:schemeClr val="accent1"/>
              </a:buClr>
              <a:buSzPct val="68000"/>
              <a:tabLst>
                <a:tab pos="573088" algn="l"/>
                <a:tab pos="1025525" algn="l"/>
              </a:tabLst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System.out.print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outputString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);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2000" b="1" i="1" dirty="0" smtClean="0">
                <a:solidFill>
                  <a:srgbClr val="A50021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numOutput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++) {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System.out.print</a:t>
            </a:r>
            <a:r>
              <a:rPr lang="en-US" sz="2000" b="1" i="1" dirty="0" err="1" smtClean="0">
                <a:solidFill>
                  <a:srgbClr val="A50021"/>
                </a:solidFill>
                <a:latin typeface="Courier New" pitchFamily="49" charset="0"/>
                <a:cs typeface="Courier New" pitchFamily="49" charset="0"/>
              </a:rPr>
              <a:t>ln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();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System.out.print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u="sng" dirty="0" err="1" smtClean="0">
                <a:latin typeface="Courier New" pitchFamily="49" charset="0"/>
                <a:cs typeface="Courier New" pitchFamily="49" charset="0"/>
              </a:rPr>
              <a:t>outputString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);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}</a:t>
            </a:r>
            <a:endParaRPr kumimoji="0" lang="en-SG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 animBg="1"/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 smtClean="0"/>
              <a:t>Output: Typical Output Methods </a:t>
            </a:r>
            <a:r>
              <a:rPr lang="en-US" sz="3100" dirty="0" smtClean="0"/>
              <a:t>(2/2)</a:t>
            </a:r>
            <a:endParaRPr lang="en-SG" sz="31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12776"/>
            <a:ext cx="8229600" cy="4824536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Matrix type, each line end with a space character</a:t>
            </a:r>
          </a:p>
          <a:p>
            <a:pPr lvl="1">
              <a:spcBef>
                <a:spcPts val="0"/>
              </a:spcBef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spcBef>
                <a:spcPts val="0"/>
              </a:spcBef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spcBef>
                <a:spcPts val="0"/>
              </a:spcBef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Matrix type, each line does not end with space</a:t>
            </a:r>
          </a:p>
          <a:p>
            <a:pPr marL="109728" indent="0">
              <a:buNone/>
            </a:pP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3DB89-D0B7-4267-995B-14163E14260F}" type="slidenum">
              <a:rPr lang="en-SG" smtClean="0"/>
              <a:pPr/>
              <a:t>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dirty="0" smtClean="0"/>
              <a:t>Week 3</a:t>
            </a:r>
            <a:endParaRPr lang="en-SG" dirty="0"/>
          </a:p>
        </p:txBody>
      </p:sp>
      <p:sp>
        <p:nvSpPr>
          <p:cNvPr id="8" name="Content Placeholder 1"/>
          <p:cNvSpPr txBox="1">
            <a:spLocks/>
          </p:cNvSpPr>
          <p:nvPr/>
        </p:nvSpPr>
        <p:spPr>
          <a:xfrm>
            <a:off x="1187624" y="1844824"/>
            <a:ext cx="7344816" cy="1872208"/>
          </a:xfrm>
          <a:prstGeom prst="rect">
            <a:avLst/>
          </a:prstGeom>
          <a:solidFill>
            <a:srgbClr val="FFFFCC"/>
          </a:solidFill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vert="horz">
            <a:noAutofit/>
          </a:bodyPr>
          <a:lstStyle/>
          <a:p>
            <a:pPr marL="114300" lvl="0">
              <a:buClr>
                <a:schemeClr val="accent1"/>
              </a:buClr>
              <a:buSzPct val="68000"/>
              <a:tabLst>
                <a:tab pos="573088" algn="l"/>
                <a:tab pos="1025525" algn="l"/>
              </a:tabLst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 (int i=0; i&lt;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numLine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; i++) {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for (int j=0; j&lt;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numOut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; j++) {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System.out.print(</a:t>
            </a:r>
            <a:r>
              <a:rPr lang="en-US" sz="2000" u="sng" dirty="0" smtClean="0">
                <a:latin typeface="Courier New" pitchFamily="49" charset="0"/>
                <a:cs typeface="Courier New" pitchFamily="49" charset="0"/>
              </a:rPr>
              <a:t>output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+ " ");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}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System.out.print</a:t>
            </a:r>
            <a:r>
              <a:rPr lang="en-US" sz="2000" b="1" i="1" dirty="0" smtClean="0">
                <a:solidFill>
                  <a:srgbClr val="A50021"/>
                </a:solidFill>
                <a:latin typeface="Courier New" pitchFamily="49" charset="0"/>
                <a:cs typeface="Courier New" pitchFamily="49" charset="0"/>
              </a:rPr>
              <a:t>ln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();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}</a:t>
            </a:r>
            <a:endParaRPr kumimoji="0" lang="en-SG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Content Placeholder 1"/>
          <p:cNvSpPr txBox="1">
            <a:spLocks/>
          </p:cNvSpPr>
          <p:nvPr/>
        </p:nvSpPr>
        <p:spPr>
          <a:xfrm>
            <a:off x="1187624" y="4221088"/>
            <a:ext cx="7344816" cy="2304256"/>
          </a:xfrm>
          <a:prstGeom prst="rect">
            <a:avLst/>
          </a:prstGeom>
          <a:solidFill>
            <a:srgbClr val="FFFFCC"/>
          </a:solidFill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vert="horz">
            <a:noAutofit/>
          </a:bodyPr>
          <a:lstStyle/>
          <a:p>
            <a:pPr marL="114300" lvl="0">
              <a:buClr>
                <a:schemeClr val="accent1"/>
              </a:buClr>
              <a:buSzPct val="68000"/>
              <a:tabLst>
                <a:tab pos="573088" algn="l"/>
                <a:tab pos="1025525" algn="l"/>
              </a:tabLst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 (int i=0; i&lt;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numLine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; i++) {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System.out.print(</a:t>
            </a:r>
            <a:r>
              <a:rPr lang="en-US" sz="2000" u="sng" dirty="0" smtClean="0">
                <a:latin typeface="Courier New" pitchFamily="49" charset="0"/>
                <a:cs typeface="Courier New" pitchFamily="49" charset="0"/>
              </a:rPr>
              <a:t>output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);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for (int j=</a:t>
            </a:r>
            <a:r>
              <a:rPr lang="en-US" sz="2000" b="1" i="1" dirty="0" smtClean="0">
                <a:solidFill>
                  <a:srgbClr val="A50021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; j&lt;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numOut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; j++) {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System.out.print("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" + </a:t>
            </a:r>
            <a:r>
              <a:rPr lang="en-US" sz="2000" u="sng" dirty="0" smtClean="0">
                <a:latin typeface="Courier New" pitchFamily="49" charset="0"/>
                <a:cs typeface="Courier New" pitchFamily="49" charset="0"/>
              </a:rPr>
              <a:t>output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);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}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System.out.print</a:t>
            </a:r>
            <a:r>
              <a:rPr lang="en-US" sz="2000" b="1" i="1" dirty="0" smtClean="0">
                <a:solidFill>
                  <a:srgbClr val="A50021"/>
                </a:solidFill>
                <a:latin typeface="Courier New" pitchFamily="49" charset="0"/>
                <a:cs typeface="Courier New" pitchFamily="49" charset="0"/>
              </a:rPr>
              <a:t>ln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();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}</a:t>
            </a:r>
            <a:endParaRPr kumimoji="0" lang="en-SG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animBg="1"/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</a:t>
            </a:r>
            <a:r>
              <a:rPr lang="en-US" dirty="0" smtClean="0"/>
              <a:t>2</a:t>
            </a:r>
            <a:endParaRPr lang="en-S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Discussion on Lab #1 Exercises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3DB89-D0B7-4267-995B-14163E14260F}" type="slidenum">
              <a:rPr lang="en-SG" smtClean="0"/>
              <a:pPr/>
              <a:t>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Week 3</a:t>
            </a:r>
            <a:endParaRPr lang="en-SG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Exercise 1: Redeem Coupon</a:t>
            </a:r>
            <a:endParaRPr lang="en-SG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340768"/>
            <a:ext cx="8229600" cy="4816192"/>
          </a:xfrm>
        </p:spPr>
        <p:txBody>
          <a:bodyPr>
            <a:normAutofit/>
          </a:bodyPr>
          <a:lstStyle/>
          <a:p>
            <a:r>
              <a:rPr lang="en-US" sz="2800" dirty="0" smtClean="0"/>
              <a:t>Given a set of coupon with different face value/ rate, choose the best coupon to redeem according to the </a:t>
            </a:r>
            <a:r>
              <a:rPr lang="en-US" sz="2800" dirty="0" smtClean="0"/>
              <a:t>price</a:t>
            </a:r>
          </a:p>
          <a:p>
            <a:r>
              <a:rPr lang="en-US" sz="2800" dirty="0" smtClean="0"/>
              <a:t>Two types of coupon</a:t>
            </a:r>
          </a:p>
          <a:p>
            <a:pPr lvl="1"/>
            <a:r>
              <a:rPr lang="en-US" sz="2400" dirty="0" smtClean="0"/>
              <a:t>Discount coupon: 0 &lt; rate &lt; 1</a:t>
            </a:r>
          </a:p>
          <a:p>
            <a:pPr lvl="1"/>
            <a:r>
              <a:rPr lang="en-US" sz="2400" dirty="0" smtClean="0"/>
              <a:t>Cash coupon: rate &gt; 1</a:t>
            </a:r>
            <a:endParaRPr lang="en-SG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3DB89-D0B7-4267-995B-14163E14260F}" type="slidenum">
              <a:rPr lang="en-SG" smtClean="0"/>
              <a:pPr/>
              <a:t>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Week 3</a:t>
            </a:r>
            <a:endParaRPr lang="en-SG"/>
          </a:p>
        </p:txBody>
      </p:sp>
      <p:pic>
        <p:nvPicPr>
          <p:cNvPr id="6" name="Picture 5" descr="coupon41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148064" y="3717032"/>
            <a:ext cx="3556575" cy="234315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Exercise 1: Coupon class</a:t>
            </a:r>
            <a:endParaRPr lang="en-SG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3DB89-D0B7-4267-995B-14163E14260F}" type="slidenum">
              <a:rPr lang="en-SG" smtClean="0"/>
              <a:pPr/>
              <a:t>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Week 3</a:t>
            </a:r>
            <a:endParaRPr lang="en-SG"/>
          </a:p>
        </p:txBody>
      </p:sp>
      <p:sp>
        <p:nvSpPr>
          <p:cNvPr id="8" name="TextBox 7"/>
          <p:cNvSpPr txBox="1"/>
          <p:nvPr/>
        </p:nvSpPr>
        <p:spPr>
          <a:xfrm>
            <a:off x="539552" y="1466075"/>
            <a:ext cx="7992887" cy="4401205"/>
          </a:xfrm>
          <a:prstGeom prst="rect">
            <a:avLst/>
          </a:prstGeom>
          <a:solidFill>
            <a:srgbClr val="FFFFCC"/>
          </a:solidFill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269875" algn="l"/>
                <a:tab pos="539750" algn="l"/>
                <a:tab pos="809625" algn="l"/>
                <a:tab pos="1079500" algn="l"/>
                <a:tab pos="1438275" algn="l"/>
              </a:tabLst>
            </a:pPr>
            <a:r>
              <a:rPr lang="en-US" altLang="zh-CN" sz="2000" dirty="0" smtClean="0">
                <a:latin typeface="Lucida Console" pitchFamily="49" charset="0"/>
                <a:ea typeface="宋体" charset="-122"/>
              </a:rPr>
              <a:t>class Coupon {</a:t>
            </a:r>
          </a:p>
          <a:p>
            <a:pPr>
              <a:tabLst>
                <a:tab pos="269875" algn="l"/>
                <a:tab pos="539750" algn="l"/>
                <a:tab pos="809625" algn="l"/>
                <a:tab pos="1079500" algn="l"/>
                <a:tab pos="1438275" algn="l"/>
              </a:tabLst>
            </a:pPr>
            <a:endParaRPr lang="en-US" altLang="zh-CN" sz="2000" dirty="0" smtClean="0">
              <a:latin typeface="Lucida Console" pitchFamily="49" charset="0"/>
              <a:ea typeface="宋体" charset="-122"/>
            </a:endParaRPr>
          </a:p>
          <a:p>
            <a:pPr>
              <a:tabLst>
                <a:tab pos="269875" algn="l"/>
                <a:tab pos="539750" algn="l"/>
                <a:tab pos="809625" algn="l"/>
                <a:tab pos="1079500" algn="l"/>
                <a:tab pos="1438275" algn="l"/>
              </a:tabLst>
            </a:pPr>
            <a:r>
              <a:rPr lang="en-US" altLang="zh-CN" sz="2000" dirty="0" smtClean="0">
                <a:latin typeface="Lucida Console" pitchFamily="49" charset="0"/>
                <a:ea typeface="宋体" charset="-122"/>
              </a:rPr>
              <a:t>	private String name;</a:t>
            </a:r>
          </a:p>
          <a:p>
            <a:pPr>
              <a:tabLst>
                <a:tab pos="269875" algn="l"/>
                <a:tab pos="539750" algn="l"/>
                <a:tab pos="809625" algn="l"/>
                <a:tab pos="1079500" algn="l"/>
                <a:tab pos="1438275" algn="l"/>
              </a:tabLst>
            </a:pPr>
            <a:r>
              <a:rPr lang="en-US" altLang="zh-CN" sz="2000" dirty="0" smtClean="0">
                <a:latin typeface="Lucida Console" pitchFamily="49" charset="0"/>
                <a:ea typeface="宋体" charset="-122"/>
              </a:rPr>
              <a:t>	private double rate;</a:t>
            </a:r>
          </a:p>
          <a:p>
            <a:pPr>
              <a:tabLst>
                <a:tab pos="269875" algn="l"/>
                <a:tab pos="539750" algn="l"/>
                <a:tab pos="809625" algn="l"/>
                <a:tab pos="1079500" algn="l"/>
                <a:tab pos="1438275" algn="l"/>
              </a:tabLst>
            </a:pPr>
            <a:endParaRPr lang="en-US" altLang="zh-CN" sz="2000" dirty="0" smtClean="0">
              <a:latin typeface="Lucida Console" pitchFamily="49" charset="0"/>
              <a:ea typeface="宋体" charset="-122"/>
            </a:endParaRPr>
          </a:p>
          <a:p>
            <a:pPr>
              <a:tabLst>
                <a:tab pos="269875" algn="l"/>
                <a:tab pos="539750" algn="l"/>
                <a:tab pos="809625" algn="l"/>
                <a:tab pos="1079500" algn="l"/>
                <a:tab pos="1438275" algn="l"/>
              </a:tabLst>
            </a:pPr>
            <a:r>
              <a:rPr lang="en-US" altLang="zh-CN" sz="2000" dirty="0" smtClean="0">
                <a:latin typeface="Lucida Console" pitchFamily="49" charset="0"/>
                <a:ea typeface="宋体" charset="-122"/>
              </a:rPr>
              <a:t>	public Coupon(String name, double rate</a:t>
            </a:r>
            <a:r>
              <a:rPr lang="en-US" altLang="zh-CN" sz="2000" dirty="0" smtClean="0">
                <a:latin typeface="Lucida Console" pitchFamily="49" charset="0"/>
                <a:ea typeface="宋体" charset="-122"/>
              </a:rPr>
              <a:t>)  </a:t>
            </a:r>
            <a:r>
              <a:rPr lang="en-US" altLang="zh-CN" sz="2000" dirty="0" smtClean="0">
                <a:latin typeface="Lucida Console" pitchFamily="49" charset="0"/>
                <a:ea typeface="宋体" charset="-122"/>
              </a:rPr>
              <a:t>{</a:t>
            </a:r>
          </a:p>
          <a:p>
            <a:pPr>
              <a:tabLst>
                <a:tab pos="269875" algn="l"/>
                <a:tab pos="539750" algn="l"/>
                <a:tab pos="809625" algn="l"/>
                <a:tab pos="1079500" algn="l"/>
                <a:tab pos="1438275" algn="l"/>
              </a:tabLst>
            </a:pPr>
            <a:r>
              <a:rPr lang="en-US" altLang="zh-CN" sz="2000" dirty="0" smtClean="0">
                <a:latin typeface="Lucida Console" pitchFamily="49" charset="0"/>
                <a:ea typeface="宋体" charset="-122"/>
              </a:rPr>
              <a:t>		</a:t>
            </a:r>
            <a:r>
              <a:rPr lang="en-US" altLang="zh-CN" sz="2000" dirty="0" err="1" smtClean="0">
                <a:latin typeface="Lucida Console" pitchFamily="49" charset="0"/>
                <a:ea typeface="宋体" charset="-122"/>
              </a:rPr>
              <a:t>this.name</a:t>
            </a:r>
            <a:r>
              <a:rPr lang="en-US" altLang="zh-CN" sz="2000" dirty="0" smtClean="0">
                <a:latin typeface="Lucida Console" pitchFamily="49" charset="0"/>
                <a:ea typeface="宋体" charset="-122"/>
              </a:rPr>
              <a:t> = name;</a:t>
            </a:r>
          </a:p>
          <a:p>
            <a:pPr>
              <a:tabLst>
                <a:tab pos="269875" algn="l"/>
                <a:tab pos="539750" algn="l"/>
                <a:tab pos="809625" algn="l"/>
                <a:tab pos="1079500" algn="l"/>
                <a:tab pos="1438275" algn="l"/>
              </a:tabLst>
            </a:pPr>
            <a:r>
              <a:rPr lang="en-US" altLang="zh-CN" sz="2000" dirty="0" smtClean="0">
                <a:latin typeface="Lucida Console" pitchFamily="49" charset="0"/>
                <a:ea typeface="宋体" charset="-122"/>
              </a:rPr>
              <a:t>		</a:t>
            </a:r>
            <a:r>
              <a:rPr lang="en-US" altLang="zh-CN" sz="2000" dirty="0" err="1" smtClean="0">
                <a:latin typeface="Lucida Console" pitchFamily="49" charset="0"/>
                <a:ea typeface="宋体" charset="-122"/>
              </a:rPr>
              <a:t>this.rate</a:t>
            </a:r>
            <a:r>
              <a:rPr lang="en-US" altLang="zh-CN" sz="2000" dirty="0" smtClean="0">
                <a:latin typeface="Lucida Console" pitchFamily="49" charset="0"/>
                <a:ea typeface="宋体" charset="-122"/>
              </a:rPr>
              <a:t> = rate;</a:t>
            </a:r>
          </a:p>
          <a:p>
            <a:pPr>
              <a:tabLst>
                <a:tab pos="269875" algn="l"/>
                <a:tab pos="539750" algn="l"/>
                <a:tab pos="809625" algn="l"/>
                <a:tab pos="1079500" algn="l"/>
                <a:tab pos="1438275" algn="l"/>
              </a:tabLst>
            </a:pPr>
            <a:r>
              <a:rPr lang="en-US" altLang="zh-CN" sz="2000" dirty="0" smtClean="0">
                <a:latin typeface="Lucida Console" pitchFamily="49" charset="0"/>
                <a:ea typeface="宋体" charset="-122"/>
              </a:rPr>
              <a:t>	}</a:t>
            </a:r>
          </a:p>
          <a:p>
            <a:pPr>
              <a:tabLst>
                <a:tab pos="269875" algn="l"/>
                <a:tab pos="539750" algn="l"/>
                <a:tab pos="809625" algn="l"/>
                <a:tab pos="1079500" algn="l"/>
                <a:tab pos="1438275" algn="l"/>
              </a:tabLst>
            </a:pPr>
            <a:endParaRPr lang="en-US" altLang="zh-CN" sz="2000" dirty="0" smtClean="0">
              <a:latin typeface="Lucida Console" pitchFamily="49" charset="0"/>
              <a:ea typeface="宋体" charset="-122"/>
            </a:endParaRPr>
          </a:p>
          <a:p>
            <a:pPr>
              <a:tabLst>
                <a:tab pos="269875" algn="l"/>
                <a:tab pos="539750" algn="l"/>
                <a:tab pos="809625" algn="l"/>
                <a:tab pos="1079500" algn="l"/>
                <a:tab pos="1438275" algn="l"/>
              </a:tabLst>
            </a:pPr>
            <a:r>
              <a:rPr lang="en-US" altLang="zh-CN" sz="2000" dirty="0" smtClean="0">
                <a:latin typeface="Lucida Console" pitchFamily="49" charset="0"/>
                <a:ea typeface="宋体" charset="-122"/>
              </a:rPr>
              <a:t>	</a:t>
            </a:r>
            <a:r>
              <a:rPr lang="en-US" altLang="zh-CN" sz="2000" dirty="0" smtClean="0">
                <a:latin typeface="Lucida Console" pitchFamily="49" charset="0"/>
                <a:ea typeface="宋体" charset="-122"/>
              </a:rPr>
              <a:t>public </a:t>
            </a:r>
            <a:r>
              <a:rPr lang="en-US" altLang="zh-CN" sz="2000" dirty="0" smtClean="0">
                <a:latin typeface="Lucida Console" pitchFamily="49" charset="0"/>
                <a:ea typeface="宋体" charset="-122"/>
              </a:rPr>
              <a:t>double payment(double price) </a:t>
            </a:r>
            <a:r>
              <a:rPr lang="en-US" altLang="zh-CN" sz="2000" dirty="0" smtClean="0">
                <a:latin typeface="Lucida Console" pitchFamily="49" charset="0"/>
                <a:ea typeface="宋体" charset="-122"/>
              </a:rPr>
              <a:t> {</a:t>
            </a:r>
            <a:endParaRPr lang="en-US" altLang="zh-CN" sz="2000" dirty="0" smtClean="0">
              <a:latin typeface="Lucida Console" pitchFamily="49" charset="0"/>
              <a:ea typeface="宋体" charset="-122"/>
            </a:endParaRPr>
          </a:p>
          <a:p>
            <a:pPr>
              <a:tabLst>
                <a:tab pos="269875" algn="l"/>
                <a:tab pos="539750" algn="l"/>
                <a:tab pos="809625" algn="l"/>
                <a:tab pos="1079500" algn="l"/>
                <a:tab pos="1438275" algn="l"/>
              </a:tabLst>
            </a:pPr>
            <a:endParaRPr lang="en-US" altLang="zh-CN" sz="2000" dirty="0" smtClean="0">
              <a:latin typeface="Lucida Console" pitchFamily="49" charset="0"/>
              <a:ea typeface="宋体" charset="-122"/>
            </a:endParaRPr>
          </a:p>
          <a:p>
            <a:pPr>
              <a:tabLst>
                <a:tab pos="269875" algn="l"/>
                <a:tab pos="539750" algn="l"/>
                <a:tab pos="809625" algn="l"/>
                <a:tab pos="1079500" algn="l"/>
                <a:tab pos="1438275" algn="l"/>
              </a:tabLst>
            </a:pPr>
            <a:r>
              <a:rPr lang="en-US" altLang="zh-CN" sz="2000" dirty="0" smtClean="0">
                <a:latin typeface="Lucida Console" pitchFamily="49" charset="0"/>
                <a:ea typeface="宋体" charset="-122"/>
              </a:rPr>
              <a:t>	</a:t>
            </a:r>
            <a:r>
              <a:rPr lang="en-US" altLang="zh-CN" sz="2000" dirty="0" smtClean="0">
                <a:solidFill>
                  <a:srgbClr val="002060"/>
                </a:solidFill>
                <a:latin typeface="Lucida Console" pitchFamily="49" charset="0"/>
                <a:ea typeface="宋体" charset="-122"/>
              </a:rPr>
              <a:t>}</a:t>
            </a:r>
            <a:endParaRPr lang="en-US" altLang="zh-CN" sz="2000" dirty="0" smtClean="0">
              <a:solidFill>
                <a:srgbClr val="002060"/>
              </a:solidFill>
              <a:latin typeface="Lucida Console" pitchFamily="49" charset="0"/>
              <a:ea typeface="宋体" charset="-122"/>
            </a:endParaRPr>
          </a:p>
          <a:p>
            <a:pPr>
              <a:tabLst>
                <a:tab pos="269875" algn="l"/>
                <a:tab pos="539750" algn="l"/>
                <a:tab pos="809625" algn="l"/>
                <a:tab pos="1079500" algn="l"/>
                <a:tab pos="1438275" algn="l"/>
              </a:tabLst>
            </a:pPr>
            <a:r>
              <a:rPr lang="en-US" altLang="zh-CN" sz="2000" dirty="0" smtClean="0">
                <a:solidFill>
                  <a:srgbClr val="002060"/>
                </a:solidFill>
                <a:latin typeface="Lucida Console" pitchFamily="49" charset="0"/>
                <a:ea typeface="宋体" charset="-122"/>
              </a:rPr>
              <a:t>}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Contents</a:t>
            </a:r>
            <a:endParaRPr lang="en-SG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340768"/>
            <a:ext cx="8229600" cy="4816192"/>
          </a:xfrm>
        </p:spPr>
        <p:txBody>
          <a:bodyPr>
            <a:normAutofit/>
          </a:bodyPr>
          <a:lstStyle/>
          <a:p>
            <a:r>
              <a:rPr lang="en-US" sz="2800" dirty="0" smtClean="0"/>
              <a:t>Part 1: UNIX Environment, vim, </a:t>
            </a:r>
            <a:r>
              <a:rPr lang="en-US" sz="2800" dirty="0" err="1" smtClean="0"/>
              <a:t>Input/Output</a:t>
            </a:r>
            <a:endParaRPr lang="en-US" sz="2800" dirty="0" smtClean="0"/>
          </a:p>
          <a:p>
            <a:r>
              <a:rPr lang="en-US" sz="2800" dirty="0" smtClean="0"/>
              <a:t>Part 2: </a:t>
            </a:r>
            <a:r>
              <a:rPr lang="en-US" sz="2800" dirty="0" smtClean="0"/>
              <a:t>Discussion on Lab #1 Exercises</a:t>
            </a:r>
            <a:endParaRPr lang="en-SG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3DB89-D0B7-4267-995B-14163E14260F}" type="slidenum">
              <a:rPr lang="en-SG" smtClean="0"/>
              <a:pPr/>
              <a:t>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Week 3</a:t>
            </a:r>
            <a:endParaRPr lang="en-SG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Exercise 1: Redeem class</a:t>
            </a:r>
            <a:endParaRPr lang="en-SG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3DB89-D0B7-4267-995B-14163E14260F}" type="slidenum">
              <a:rPr lang="en-SG" smtClean="0"/>
              <a:pPr/>
              <a:t>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Week 3</a:t>
            </a:r>
            <a:endParaRPr lang="en-SG"/>
          </a:p>
        </p:txBody>
      </p:sp>
      <p:sp>
        <p:nvSpPr>
          <p:cNvPr id="6" name="TextBox 5"/>
          <p:cNvSpPr txBox="1"/>
          <p:nvPr/>
        </p:nvSpPr>
        <p:spPr>
          <a:xfrm>
            <a:off x="467544" y="2204864"/>
            <a:ext cx="8395778" cy="4093428"/>
          </a:xfrm>
          <a:prstGeom prst="rect">
            <a:avLst/>
          </a:prstGeom>
          <a:solidFill>
            <a:srgbClr val="FFFFCC"/>
          </a:solidFill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269875" algn="l"/>
                <a:tab pos="539750" algn="l"/>
                <a:tab pos="809625" algn="l"/>
              </a:tabLst>
            </a:pPr>
            <a:r>
              <a:rPr lang="en-US" altLang="zh-CN" sz="2000" dirty="0" smtClean="0">
                <a:latin typeface="Lucida Console" pitchFamily="49" charset="0"/>
                <a:ea typeface="宋体" charset="-122"/>
              </a:rPr>
              <a:t>class Redeem {</a:t>
            </a:r>
          </a:p>
          <a:p>
            <a:pPr>
              <a:tabLst>
                <a:tab pos="269875" algn="l"/>
                <a:tab pos="539750" algn="l"/>
                <a:tab pos="809625" algn="l"/>
              </a:tabLst>
            </a:pPr>
            <a:r>
              <a:rPr lang="en-US" altLang="zh-CN" sz="2000" dirty="0" smtClean="0">
                <a:latin typeface="Lucida Console" pitchFamily="49" charset="0"/>
                <a:ea typeface="宋体" charset="-122"/>
              </a:rPr>
              <a:t>	public static void main(String[] </a:t>
            </a:r>
            <a:r>
              <a:rPr lang="en-US" altLang="zh-CN" sz="2000" dirty="0" err="1" smtClean="0">
                <a:latin typeface="Lucida Console" pitchFamily="49" charset="0"/>
                <a:ea typeface="宋体" charset="-122"/>
              </a:rPr>
              <a:t>args</a:t>
            </a:r>
            <a:r>
              <a:rPr lang="en-US" altLang="zh-CN" sz="2000" dirty="0" smtClean="0">
                <a:latin typeface="Lucida Console" pitchFamily="49" charset="0"/>
                <a:ea typeface="宋体" charset="-122"/>
              </a:rPr>
              <a:t>) {</a:t>
            </a:r>
          </a:p>
          <a:p>
            <a:pPr>
              <a:tabLst>
                <a:tab pos="269875" algn="l"/>
                <a:tab pos="539750" algn="l"/>
                <a:tab pos="809625" algn="l"/>
              </a:tabLst>
            </a:pPr>
            <a:r>
              <a:rPr lang="en-US" altLang="zh-CN" sz="2000" dirty="0" smtClean="0">
                <a:latin typeface="Lucida Console" pitchFamily="49" charset="0"/>
                <a:ea typeface="宋体" charset="-122"/>
              </a:rPr>
              <a:t>		// Declare a Scanner object to read input</a:t>
            </a:r>
          </a:p>
          <a:p>
            <a:pPr>
              <a:tabLst>
                <a:tab pos="269875" algn="l"/>
                <a:tab pos="539750" algn="l"/>
                <a:tab pos="809625" algn="l"/>
              </a:tabLst>
            </a:pPr>
            <a:endParaRPr lang="en-US" altLang="zh-CN" sz="2000" dirty="0" smtClean="0">
              <a:latin typeface="Lucida Console" pitchFamily="49" charset="0"/>
              <a:ea typeface="宋体" charset="-122"/>
            </a:endParaRPr>
          </a:p>
          <a:p>
            <a:pPr>
              <a:tabLst>
                <a:tab pos="269875" algn="l"/>
                <a:tab pos="539750" algn="l"/>
                <a:tab pos="809625" algn="l"/>
              </a:tabLst>
            </a:pPr>
            <a:r>
              <a:rPr lang="en-US" altLang="zh-CN" sz="2000" dirty="0" smtClean="0">
                <a:latin typeface="Lucida Console" pitchFamily="49" charset="0"/>
                <a:ea typeface="宋体" charset="-122"/>
              </a:rPr>
              <a:t>		// Declare the necessary variables</a:t>
            </a:r>
          </a:p>
          <a:p>
            <a:pPr>
              <a:tabLst>
                <a:tab pos="269875" algn="l"/>
                <a:tab pos="539750" algn="l"/>
                <a:tab pos="809625" algn="l"/>
              </a:tabLst>
            </a:pPr>
            <a:endParaRPr lang="en-US" altLang="zh-CN" sz="2000" dirty="0" smtClean="0">
              <a:latin typeface="Lucida Console" pitchFamily="49" charset="0"/>
              <a:ea typeface="宋体" charset="-122"/>
            </a:endParaRPr>
          </a:p>
          <a:p>
            <a:pPr>
              <a:tabLst>
                <a:tab pos="269875" algn="l"/>
                <a:tab pos="539750" algn="l"/>
                <a:tab pos="809625" algn="l"/>
              </a:tabLst>
            </a:pPr>
            <a:endParaRPr lang="en-US" altLang="zh-CN" sz="2000" dirty="0" smtClean="0">
              <a:latin typeface="Lucida Console" pitchFamily="49" charset="0"/>
              <a:ea typeface="宋体" charset="-122"/>
            </a:endParaRPr>
          </a:p>
          <a:p>
            <a:pPr>
              <a:tabLst>
                <a:tab pos="269875" algn="l"/>
                <a:tab pos="539750" algn="l"/>
                <a:tab pos="809625" algn="l"/>
              </a:tabLst>
            </a:pPr>
            <a:r>
              <a:rPr lang="en-US" altLang="zh-CN" sz="2000" dirty="0" smtClean="0">
                <a:latin typeface="Lucida Console" pitchFamily="49" charset="0"/>
                <a:ea typeface="宋体" charset="-122"/>
              </a:rPr>
              <a:t>		// Read input and process them accordingly</a:t>
            </a:r>
          </a:p>
          <a:p>
            <a:pPr>
              <a:tabLst>
                <a:tab pos="269875" algn="l"/>
                <a:tab pos="539750" algn="l"/>
                <a:tab pos="809625" algn="l"/>
              </a:tabLst>
            </a:pPr>
            <a:endParaRPr lang="en-US" altLang="zh-CN" sz="2000" dirty="0" smtClean="0">
              <a:latin typeface="Lucida Console" pitchFamily="49" charset="0"/>
              <a:ea typeface="宋体" charset="-122"/>
            </a:endParaRPr>
          </a:p>
          <a:p>
            <a:pPr>
              <a:tabLst>
                <a:tab pos="269875" algn="l"/>
                <a:tab pos="539750" algn="l"/>
                <a:tab pos="809625" algn="l"/>
              </a:tabLst>
            </a:pPr>
            <a:r>
              <a:rPr lang="en-US" altLang="zh-CN" sz="2000" dirty="0" smtClean="0">
                <a:latin typeface="Lucida Console" pitchFamily="49" charset="0"/>
                <a:ea typeface="宋体" charset="-122"/>
              </a:rPr>
              <a:t>		// Output the result</a:t>
            </a:r>
          </a:p>
          <a:p>
            <a:pPr>
              <a:tabLst>
                <a:tab pos="269875" algn="l"/>
                <a:tab pos="539750" algn="l"/>
                <a:tab pos="809625" algn="l"/>
              </a:tabLst>
            </a:pPr>
            <a:r>
              <a:rPr lang="en-US" altLang="zh-CN" sz="2000" dirty="0" smtClean="0">
                <a:latin typeface="Lucida Console" pitchFamily="49" charset="0"/>
                <a:ea typeface="宋体" charset="-122"/>
              </a:rPr>
              <a:t>		// Ensure your output is in the right format</a:t>
            </a:r>
          </a:p>
          <a:p>
            <a:pPr>
              <a:tabLst>
                <a:tab pos="269875" algn="l"/>
                <a:tab pos="539750" algn="l"/>
                <a:tab pos="809625" algn="l"/>
              </a:tabLst>
            </a:pPr>
            <a:r>
              <a:rPr lang="en-US" altLang="zh-CN" sz="2000" dirty="0" smtClean="0">
                <a:latin typeface="Lucida Console" pitchFamily="49" charset="0"/>
                <a:ea typeface="宋体" charset="-122"/>
              </a:rPr>
              <a:t>	}</a:t>
            </a:r>
          </a:p>
          <a:p>
            <a:pPr>
              <a:tabLst>
                <a:tab pos="269875" algn="l"/>
                <a:tab pos="539750" algn="l"/>
                <a:tab pos="809625" algn="l"/>
              </a:tabLst>
            </a:pPr>
            <a:r>
              <a:rPr lang="en-US" altLang="zh-CN" sz="2000" dirty="0" smtClean="0">
                <a:latin typeface="Lucida Console" pitchFamily="49" charset="0"/>
                <a:ea typeface="宋体" charset="-122"/>
              </a:rPr>
              <a:t>}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51920" y="1340768"/>
            <a:ext cx="4834880" cy="1008112"/>
          </a:xfr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360363" indent="-360363">
              <a:spcBef>
                <a:spcPts val="0"/>
              </a:spcBef>
              <a:buClrTx/>
              <a:buSzPct val="100000"/>
              <a:buFont typeface="+mj-lt"/>
              <a:buAutoNum type="arabicPeriod"/>
            </a:pPr>
            <a:r>
              <a:rPr lang="en-US" sz="2000" dirty="0" smtClean="0"/>
              <a:t>Read in input</a:t>
            </a:r>
          </a:p>
          <a:p>
            <a:pPr marL="360363" indent="-360363">
              <a:spcBef>
                <a:spcPts val="0"/>
              </a:spcBef>
              <a:buClrTx/>
              <a:buSzPct val="100000"/>
              <a:buFont typeface="+mj-lt"/>
              <a:buAutoNum type="arabicPeriod"/>
            </a:pPr>
            <a:r>
              <a:rPr lang="en-US" sz="2000" dirty="0" smtClean="0"/>
              <a:t>Compare coupon and find best option</a:t>
            </a:r>
          </a:p>
          <a:p>
            <a:pPr marL="360363" indent="-360363">
              <a:spcBef>
                <a:spcPts val="0"/>
              </a:spcBef>
              <a:buClrTx/>
              <a:buSzPct val="100000"/>
              <a:buFont typeface="+mj-lt"/>
              <a:buAutoNum type="arabicPeriod"/>
            </a:pPr>
            <a:r>
              <a:rPr lang="en-US" sz="2000" dirty="0" smtClean="0"/>
              <a:t>Print output</a:t>
            </a:r>
            <a:endParaRPr lang="en-SG" sz="20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Exercise 1: Redeem Class</a:t>
            </a:r>
            <a:endParaRPr lang="en-SG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340768"/>
            <a:ext cx="8229600" cy="4816192"/>
          </a:xfrm>
        </p:spPr>
        <p:txBody>
          <a:bodyPr>
            <a:normAutofit/>
          </a:bodyPr>
          <a:lstStyle/>
          <a:p>
            <a:r>
              <a:rPr lang="en-US" sz="2800" dirty="0" smtClean="0"/>
              <a:t>Compare coupons</a:t>
            </a:r>
          </a:p>
          <a:p>
            <a:r>
              <a:rPr lang="en-US" sz="2800" dirty="0" smtClean="0"/>
              <a:t>Requirements</a:t>
            </a:r>
          </a:p>
          <a:p>
            <a:pPr lvl="1"/>
            <a:r>
              <a:rPr lang="en-US" sz="2400" dirty="0" smtClean="0"/>
              <a:t>Coupon gives lowest final payment amount</a:t>
            </a:r>
          </a:p>
          <a:p>
            <a:pPr lvl="1"/>
            <a:r>
              <a:rPr lang="en-US" sz="2400" dirty="0" smtClean="0"/>
              <a:t>If the final payment falls below zero, we should choose the one with smaller face value (minimum theoretical loss)</a:t>
            </a:r>
            <a:endParaRPr lang="en-SG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3DB89-D0B7-4267-995B-14163E14260F}" type="slidenum">
              <a:rPr lang="en-SG" smtClean="0"/>
              <a:pPr/>
              <a:t>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Week 3</a:t>
            </a:r>
            <a:endParaRPr lang="en-SG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Exercise 2: Turn Knobs (1/4)</a:t>
            </a:r>
            <a:endParaRPr lang="en-SG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556792"/>
            <a:ext cx="8229600" cy="4600168"/>
          </a:xfrm>
        </p:spPr>
        <p:txBody>
          <a:bodyPr>
            <a:normAutofit/>
          </a:bodyPr>
          <a:lstStyle/>
          <a:p>
            <a:r>
              <a:rPr lang="en-US" sz="2800" dirty="0" smtClean="0"/>
              <a:t>How to determine the on/off state?</a:t>
            </a:r>
          </a:p>
          <a:p>
            <a:r>
              <a:rPr lang="en-US" sz="2800" dirty="0" smtClean="0"/>
              <a:t>Two states only </a:t>
            </a:r>
            <a:r>
              <a:rPr lang="en-US" sz="2800" dirty="0" smtClean="0">
                <a:sym typeface="Wingdings" pitchFamily="2" charset="2"/>
              </a:rPr>
              <a:t> use </a:t>
            </a:r>
            <a:r>
              <a:rPr lang="en-US" sz="2800" dirty="0" smtClean="0">
                <a:solidFill>
                  <a:srgbClr val="0000FF"/>
                </a:solidFill>
                <a:sym typeface="Wingdings" pitchFamily="2" charset="2"/>
              </a:rPr>
              <a:t>boolean</a:t>
            </a:r>
            <a:r>
              <a:rPr lang="en-US" sz="2800" dirty="0" smtClean="0">
                <a:sym typeface="Wingdings" pitchFamily="2" charset="2"/>
              </a:rPr>
              <a:t> type </a:t>
            </a:r>
          </a:p>
          <a:p>
            <a:r>
              <a:rPr lang="en-US" sz="2800" dirty="0" smtClean="0">
                <a:sym typeface="Wingdings" pitchFamily="2" charset="2"/>
              </a:rPr>
              <a:t>Each turn toggles change of state  use </a:t>
            </a:r>
            <a:r>
              <a:rPr lang="en-US" sz="2800" dirty="0" smtClean="0">
                <a:solidFill>
                  <a:srgbClr val="0000FF"/>
                </a:solidFill>
                <a:sym typeface="Wingdings" pitchFamily="2" charset="2"/>
              </a:rPr>
              <a:t>modulo arithmetic</a:t>
            </a:r>
            <a:r>
              <a:rPr lang="en-US" sz="2800" dirty="0" smtClean="0">
                <a:sym typeface="Wingdings" pitchFamily="2" charset="2"/>
              </a:rPr>
              <a:t> (% 2) </a:t>
            </a:r>
            <a:endParaRPr lang="en-SG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3DB89-D0B7-4267-995B-14163E14260F}" type="slidenum">
              <a:rPr lang="en-SG" smtClean="0"/>
              <a:pPr/>
              <a:t>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Week 3</a:t>
            </a:r>
            <a:endParaRPr lang="en-SG"/>
          </a:p>
        </p:txBody>
      </p:sp>
      <p:pic>
        <p:nvPicPr>
          <p:cNvPr id="6" name="Picture 5" descr="4-way-knob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740352" y="908720"/>
            <a:ext cx="1219200" cy="1213104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Exercise 2: Turn Knobs (2/4)</a:t>
            </a:r>
            <a:endParaRPr lang="en-SG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556792"/>
            <a:ext cx="8229600" cy="4600168"/>
          </a:xfrm>
        </p:spPr>
        <p:txBody>
          <a:bodyPr>
            <a:normAutofit/>
          </a:bodyPr>
          <a:lstStyle/>
          <a:p>
            <a:r>
              <a:rPr lang="en-US" sz="2800" dirty="0" smtClean="0"/>
              <a:t>How to determine the position of the knob?</a:t>
            </a:r>
          </a:p>
          <a:p>
            <a:r>
              <a:rPr lang="en-US" sz="2800" dirty="0" smtClean="0"/>
              <a:t>There are 4 positions</a:t>
            </a:r>
            <a:endParaRPr lang="en-US" sz="2800" dirty="0" smtClean="0">
              <a:sym typeface="Wingdings" pitchFamily="2" charset="2"/>
            </a:endParaRPr>
          </a:p>
          <a:p>
            <a:r>
              <a:rPr lang="en-US" sz="2800" dirty="0" smtClean="0">
                <a:sym typeface="Wingdings" pitchFamily="2" charset="2"/>
              </a:rPr>
              <a:t>For each position, you can advance to one of 4 positions (1 step, 2 steps, 3 steps or 4 steps)</a:t>
            </a:r>
          </a:p>
          <a:p>
            <a:r>
              <a:rPr lang="en-US" sz="2800" dirty="0" smtClean="0">
                <a:sym typeface="Wingdings" pitchFamily="2" charset="2"/>
              </a:rPr>
              <a:t>4 * 4 = 16 cases </a:t>
            </a:r>
          </a:p>
          <a:p>
            <a:r>
              <a:rPr lang="en-US" sz="2800" dirty="0" smtClean="0">
                <a:sym typeface="Wingdings" pitchFamily="2" charset="2"/>
              </a:rPr>
              <a:t>Any simplification?</a:t>
            </a:r>
            <a:endParaRPr lang="en-SG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3DB89-D0B7-4267-995B-14163E14260F}" type="slidenum">
              <a:rPr lang="en-SG" smtClean="0"/>
              <a:pPr/>
              <a:t>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Week 3</a:t>
            </a:r>
            <a:endParaRPr lang="en-SG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Exercise 2: Turn Knobs (3/4)</a:t>
            </a:r>
            <a:endParaRPr lang="en-SG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556792"/>
            <a:ext cx="8229600" cy="4600168"/>
          </a:xfrm>
        </p:spPr>
        <p:txBody>
          <a:bodyPr>
            <a:normAutofit/>
          </a:bodyPr>
          <a:lstStyle/>
          <a:p>
            <a:r>
              <a:rPr lang="en-US" sz="2800" dirty="0" smtClean="0"/>
              <a:t>If it is one full round back to itself </a:t>
            </a:r>
            <a:r>
              <a:rPr lang="en-US" sz="2800" dirty="0" smtClean="0">
                <a:sym typeface="Wingdings" pitchFamily="2" charset="2"/>
              </a:rPr>
              <a:t> 4 steps</a:t>
            </a:r>
            <a:endParaRPr lang="en-US" sz="2800" dirty="0" smtClean="0"/>
          </a:p>
          <a:p>
            <a:r>
              <a:rPr lang="en-US" sz="2800" dirty="0" smtClean="0"/>
              <a:t>Arrange the positions in a “line”: left, up, right, down</a:t>
            </a:r>
          </a:p>
          <a:p>
            <a:r>
              <a:rPr lang="en-US" sz="2800" dirty="0" smtClean="0"/>
              <a:t>For each start position, provide 3 more steps ahead (why?): left, up, right, down, left, up, right</a:t>
            </a:r>
            <a:endParaRPr lang="en-SG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3DB89-D0B7-4267-995B-14163E14260F}" type="slidenum">
              <a:rPr lang="en-SG" smtClean="0"/>
              <a:pPr/>
              <a:t>24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Week 3</a:t>
            </a:r>
            <a:endParaRPr lang="en-SG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Exercise 2: Turn Knobs (4/4)</a:t>
            </a:r>
            <a:endParaRPr lang="en-SG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556792"/>
            <a:ext cx="8229600" cy="1152128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Scanner problem</a:t>
            </a:r>
            <a:endParaRPr lang="en-US" sz="2800" dirty="0" smtClean="0"/>
          </a:p>
          <a:p>
            <a:r>
              <a:rPr lang="en-US" sz="2800" dirty="0" smtClean="0"/>
              <a:t>Input:</a:t>
            </a:r>
            <a:endParaRPr lang="en-SG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3DB89-D0B7-4267-995B-14163E14260F}" type="slidenum">
              <a:rPr lang="en-SG" smtClean="0"/>
              <a:pPr/>
              <a:t>25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Week 3</a:t>
            </a:r>
            <a:endParaRPr lang="en-SG"/>
          </a:p>
        </p:txBody>
      </p:sp>
      <p:sp>
        <p:nvSpPr>
          <p:cNvPr id="7" name="TextBox 6"/>
          <p:cNvSpPr txBox="1"/>
          <p:nvPr/>
        </p:nvSpPr>
        <p:spPr>
          <a:xfrm>
            <a:off x="2555776" y="2492896"/>
            <a:ext cx="1872208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3</a:t>
            </a:r>
          </a:p>
          <a:p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abc</a:t>
            </a:r>
            <a:endParaRPr lang="en-SG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3429000"/>
            <a:ext cx="8229600" cy="2520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r>
              <a:rPr lang="en-US" sz="2800" dirty="0" smtClean="0"/>
              <a:t>Call sc.nextInt() to get 3, then call </a:t>
            </a:r>
            <a:r>
              <a:rPr lang="en-US" sz="2800" dirty="0" err="1" smtClean="0"/>
              <a:t>sc.nextLine</a:t>
            </a:r>
            <a:r>
              <a:rPr lang="en-US" sz="2800" dirty="0" smtClean="0"/>
              <a:t>() to get “</a:t>
            </a:r>
            <a:r>
              <a:rPr lang="en-US" sz="2800" dirty="0" err="1" smtClean="0"/>
              <a:t>abc</a:t>
            </a:r>
            <a:r>
              <a:rPr lang="en-US" sz="2800" dirty="0" smtClean="0"/>
              <a:t>”?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r>
              <a:rPr lang="en-US" sz="2800" dirty="0" smtClean="0"/>
              <a:t>Should skip the newline character after 3 </a:t>
            </a:r>
            <a:r>
              <a:rPr lang="en-US" sz="2800" dirty="0" smtClean="0">
                <a:sym typeface="Wingdings" pitchFamily="2" charset="2"/>
              </a:rPr>
              <a:t> use </a:t>
            </a:r>
            <a:r>
              <a:rPr lang="en-US" sz="2800" dirty="0" err="1" smtClean="0">
                <a:sym typeface="Wingdings" pitchFamily="2" charset="2"/>
              </a:rPr>
              <a:t>sc.nextLine</a:t>
            </a:r>
            <a:r>
              <a:rPr lang="en-US" sz="2800" dirty="0" smtClean="0">
                <a:sym typeface="Wingdings" pitchFamily="2" charset="2"/>
              </a:rPr>
              <a:t>() to do that</a:t>
            </a:r>
            <a:endParaRPr lang="en-US" sz="2800" dirty="0" smtClean="0"/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endParaRPr kumimoji="0" lang="en-SG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Ex 3: Matrix Transform (1/5)</a:t>
            </a:r>
            <a:endParaRPr lang="en-SG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340768"/>
            <a:ext cx="8229600" cy="4816192"/>
          </a:xfrm>
        </p:spPr>
        <p:txBody>
          <a:bodyPr>
            <a:normAutofit/>
          </a:bodyPr>
          <a:lstStyle/>
          <a:p>
            <a:r>
              <a:rPr lang="en-SG" dirty="0" smtClean="0"/>
              <a:t>Given a matrix of size N x N and some operations of rotation or reflection, determine the final state of the matrix.</a:t>
            </a:r>
          </a:p>
          <a:p>
            <a:r>
              <a:rPr lang="en-SG" dirty="0" smtClean="0"/>
              <a:t>The operations </a:t>
            </a:r>
            <a:r>
              <a:rPr lang="en-SG" dirty="0" smtClean="0"/>
              <a:t>are:</a:t>
            </a:r>
            <a:endParaRPr lang="en-SG" dirty="0" smtClean="0"/>
          </a:p>
          <a:p>
            <a:pPr lvl="1"/>
            <a:r>
              <a:rPr lang="en-SG" dirty="0" smtClean="0"/>
              <a:t>Rotate </a:t>
            </a:r>
            <a:r>
              <a:rPr lang="en-SG" dirty="0" smtClean="0"/>
              <a:t>clockwise by </a:t>
            </a:r>
            <a:r>
              <a:rPr lang="en-SG" dirty="0" smtClean="0"/>
              <a:t>X degree, X = 90, 180, or 270</a:t>
            </a:r>
          </a:p>
          <a:p>
            <a:pPr lvl="1"/>
            <a:r>
              <a:rPr lang="en-SG" dirty="0" smtClean="0"/>
              <a:t>Reflect across the x-axis.</a:t>
            </a:r>
          </a:p>
          <a:p>
            <a:pPr lvl="1"/>
            <a:r>
              <a:rPr lang="en-SG" dirty="0" smtClean="0"/>
              <a:t>Reflect across the y-axis.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3DB89-D0B7-4267-995B-14163E14260F}" type="slidenum">
              <a:rPr lang="en-SG" smtClean="0"/>
              <a:pPr/>
              <a:t>26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Week 3</a:t>
            </a:r>
            <a:endParaRPr lang="en-SG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Ex 3: Matrix Transform (2/5)</a:t>
            </a:r>
            <a:endParaRPr lang="en-SG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340768"/>
            <a:ext cx="8229600" cy="576064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Rotate clockwise </a:t>
            </a:r>
            <a:r>
              <a:rPr lang="en-US" dirty="0" smtClean="0"/>
              <a:t>by 90 degrees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3DB89-D0B7-4267-995B-14163E14260F}" type="slidenum">
              <a:rPr lang="en-SG" smtClean="0"/>
              <a:pPr/>
              <a:t>27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Week 3</a:t>
            </a:r>
            <a:endParaRPr lang="en-SG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4365104"/>
            <a:ext cx="8229600" cy="187220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Use a for loop to process all elements one by one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r>
              <a:rPr lang="en-US" sz="2600" dirty="0" smtClean="0"/>
              <a:t>Let (j, i) be the coordinates of an element.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r>
              <a:rPr lang="en-US" sz="2600" dirty="0" smtClean="0"/>
              <a:t>#1 is at (0,0); after 90 degree clockwise rotation, it will be at (2,0).</a:t>
            </a:r>
            <a:endParaRPr kumimoji="0" lang="en-SG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95536" y="1844824"/>
          <a:ext cx="1728192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48"/>
                <a:gridCol w="432048"/>
                <a:gridCol w="432048"/>
                <a:gridCol w="432048"/>
              </a:tblGrid>
              <a:tr h="360040"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0</a:t>
                      </a:r>
                      <a:endParaRPr lang="en-SG" sz="2400" i="1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1</a:t>
                      </a:r>
                      <a:endParaRPr lang="en-SG" sz="2400" i="1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2</a:t>
                      </a:r>
                      <a:endParaRPr lang="en-SG" sz="2400" i="1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0</a:t>
                      </a:r>
                      <a:endParaRPr lang="en-SG" sz="2400" i="1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SG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SG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SG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1</a:t>
                      </a:r>
                      <a:endParaRPr lang="en-SG" sz="2400" i="1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</a:t>
                      </a:r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5</a:t>
                      </a:r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6</a:t>
                      </a:r>
                      <a:endParaRPr lang="en-SG" sz="2400" dirty="0"/>
                    </a:p>
                  </a:txBody>
                  <a:tcPr/>
                </a:tc>
              </a:tr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2</a:t>
                      </a:r>
                      <a:endParaRPr lang="en-SG" sz="2400" i="1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7</a:t>
                      </a:r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8</a:t>
                      </a:r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9</a:t>
                      </a:r>
                      <a:endParaRPr lang="en-SG" sz="24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9" name="Straight Arrow Connector 8"/>
          <p:cNvCxnSpPr/>
          <p:nvPr/>
        </p:nvCxnSpPr>
        <p:spPr>
          <a:xfrm>
            <a:off x="827584" y="2276872"/>
            <a:ext cx="1368152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827584" y="2276872"/>
            <a:ext cx="8384" cy="144016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195736" y="2132856"/>
            <a:ext cx="3600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j</a:t>
            </a:r>
            <a:endParaRPr lang="en-SG" dirty="0"/>
          </a:p>
        </p:txBody>
      </p:sp>
      <p:sp>
        <p:nvSpPr>
          <p:cNvPr id="14" name="TextBox 13"/>
          <p:cNvSpPr txBox="1"/>
          <p:nvPr/>
        </p:nvSpPr>
        <p:spPr>
          <a:xfrm>
            <a:off x="611560" y="3717032"/>
            <a:ext cx="3600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</a:t>
            </a:r>
            <a:endParaRPr lang="en-SG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3347864" y="1844824"/>
          <a:ext cx="1728192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48"/>
                <a:gridCol w="432048"/>
                <a:gridCol w="432048"/>
                <a:gridCol w="432048"/>
              </a:tblGrid>
              <a:tr h="360040"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0</a:t>
                      </a:r>
                      <a:endParaRPr lang="en-SG" sz="2400" i="1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1</a:t>
                      </a:r>
                      <a:endParaRPr lang="en-SG" sz="2400" i="1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2</a:t>
                      </a:r>
                      <a:endParaRPr lang="en-SG" sz="2400" i="1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0</a:t>
                      </a:r>
                      <a:endParaRPr lang="en-SG" sz="2400" i="1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SG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1</a:t>
                      </a:r>
                      <a:endParaRPr lang="en-SG" sz="2400" i="1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SG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2</a:t>
                      </a:r>
                      <a:endParaRPr lang="en-SG" sz="2400" i="1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SG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6" name="Straight Arrow Connector 15"/>
          <p:cNvCxnSpPr/>
          <p:nvPr/>
        </p:nvCxnSpPr>
        <p:spPr>
          <a:xfrm>
            <a:off x="3779912" y="2276872"/>
            <a:ext cx="1368152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3779912" y="2276872"/>
            <a:ext cx="8384" cy="144016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148064" y="2132856"/>
            <a:ext cx="3600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j</a:t>
            </a:r>
            <a:endParaRPr lang="en-SG" dirty="0"/>
          </a:p>
        </p:txBody>
      </p:sp>
      <p:sp>
        <p:nvSpPr>
          <p:cNvPr id="19" name="TextBox 18"/>
          <p:cNvSpPr txBox="1"/>
          <p:nvPr/>
        </p:nvSpPr>
        <p:spPr>
          <a:xfrm>
            <a:off x="3563888" y="3717032"/>
            <a:ext cx="3600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</a:t>
            </a:r>
            <a:endParaRPr lang="en-SG" dirty="0"/>
          </a:p>
        </p:txBody>
      </p:sp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6372200" y="1844824"/>
          <a:ext cx="1728192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48"/>
                <a:gridCol w="432048"/>
                <a:gridCol w="432048"/>
                <a:gridCol w="432048"/>
              </a:tblGrid>
              <a:tr h="360040"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0</a:t>
                      </a:r>
                      <a:endParaRPr lang="en-SG" sz="2400" i="1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1</a:t>
                      </a:r>
                      <a:endParaRPr lang="en-SG" sz="2400" i="1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2</a:t>
                      </a:r>
                      <a:endParaRPr lang="en-SG" sz="2400" i="1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0</a:t>
                      </a:r>
                      <a:endParaRPr lang="en-SG" sz="2400" i="1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SG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SG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SG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1</a:t>
                      </a:r>
                      <a:endParaRPr lang="en-SG" sz="2400" i="1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8</a:t>
                      </a:r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5</a:t>
                      </a:r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SG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2</a:t>
                      </a:r>
                      <a:endParaRPr lang="en-SG" sz="2400" i="1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9</a:t>
                      </a:r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6</a:t>
                      </a:r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SG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1" name="Straight Arrow Connector 20"/>
          <p:cNvCxnSpPr/>
          <p:nvPr/>
        </p:nvCxnSpPr>
        <p:spPr>
          <a:xfrm>
            <a:off x="6804248" y="2276872"/>
            <a:ext cx="1368152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6804248" y="2276872"/>
            <a:ext cx="8384" cy="144016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8172400" y="2132856"/>
            <a:ext cx="3600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j</a:t>
            </a:r>
            <a:endParaRPr lang="en-SG" dirty="0"/>
          </a:p>
        </p:txBody>
      </p:sp>
      <p:sp>
        <p:nvSpPr>
          <p:cNvPr id="24" name="TextBox 23"/>
          <p:cNvSpPr txBox="1"/>
          <p:nvPr/>
        </p:nvSpPr>
        <p:spPr>
          <a:xfrm>
            <a:off x="6588224" y="3717032"/>
            <a:ext cx="3600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</a:t>
            </a:r>
            <a:endParaRPr lang="en-SG" dirty="0"/>
          </a:p>
        </p:txBody>
      </p:sp>
      <p:sp>
        <p:nvSpPr>
          <p:cNvPr id="25" name="Right Arrow 24"/>
          <p:cNvSpPr/>
          <p:nvPr/>
        </p:nvSpPr>
        <p:spPr>
          <a:xfrm>
            <a:off x="2627784" y="2996952"/>
            <a:ext cx="576064" cy="216024"/>
          </a:xfrm>
          <a:prstGeom prst="rightArrow">
            <a:avLst/>
          </a:prstGeom>
          <a:solidFill>
            <a:srgbClr val="00B0F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6" name="Right Arrow 25"/>
          <p:cNvSpPr/>
          <p:nvPr/>
        </p:nvSpPr>
        <p:spPr>
          <a:xfrm>
            <a:off x="5652120" y="2996952"/>
            <a:ext cx="576064" cy="216024"/>
          </a:xfrm>
          <a:prstGeom prst="rightArrow">
            <a:avLst/>
          </a:prstGeom>
          <a:solidFill>
            <a:srgbClr val="00B0F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Ex 3: Matrix Transform (3/5)</a:t>
            </a:r>
            <a:endParaRPr lang="en-SG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340768"/>
            <a:ext cx="8229600" cy="576064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Rotate clockwise </a:t>
            </a:r>
            <a:r>
              <a:rPr lang="en-US" dirty="0" smtClean="0"/>
              <a:t>by 90 degrees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3DB89-D0B7-4267-995B-14163E14260F}" type="slidenum">
              <a:rPr lang="en-SG" smtClean="0"/>
              <a:pPr/>
              <a:t>28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Week 3</a:t>
            </a:r>
            <a:endParaRPr lang="en-SG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4149080"/>
            <a:ext cx="8229600" cy="2304256"/>
          </a:xfrm>
          <a:prstGeom prst="rect">
            <a:avLst/>
          </a:prstGeom>
        </p:spPr>
        <p:txBody>
          <a:bodyPr vert="horz">
            <a:normAutofit lnSpcReduction="10000"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r>
              <a:rPr lang="en-US" sz="2400" dirty="0" smtClean="0"/>
              <a:t>#2 is at (1,0); after rotation, it will be at (2,1).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#3 is at (2,0); after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rotation, it will be at (2,2).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r>
              <a:rPr lang="en-US" sz="2400" baseline="0" dirty="0" smtClean="0"/>
              <a:t>Do you see any pattern?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r>
              <a:rPr lang="en-US" sz="2400" dirty="0" smtClean="0"/>
              <a:t>Rotation 180 degrees </a:t>
            </a:r>
            <a:r>
              <a:rPr lang="en-US" sz="2400" dirty="0" smtClean="0">
                <a:sym typeface="Wingdings" pitchFamily="2" charset="2"/>
              </a:rPr>
              <a:t> 2 x rotation 90 degrees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r>
              <a:rPr lang="en-US" sz="2400" baseline="0" dirty="0" smtClean="0">
                <a:sym typeface="Wingdings" pitchFamily="2" charset="2"/>
              </a:rPr>
              <a:t>Rotation 270 degrees</a:t>
            </a:r>
            <a:r>
              <a:rPr lang="en-US" sz="2400" dirty="0" smtClean="0">
                <a:sym typeface="Wingdings" pitchFamily="2" charset="2"/>
              </a:rPr>
              <a:t>  3 x rotation 90 degrees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r>
              <a:rPr lang="en-US" sz="2400" baseline="0" dirty="0" smtClean="0">
                <a:sym typeface="Wingdings" pitchFamily="2" charset="2"/>
              </a:rPr>
              <a:t>Hence, we need only</a:t>
            </a:r>
            <a:r>
              <a:rPr lang="en-US" sz="2400" dirty="0" smtClean="0">
                <a:sym typeface="Wingdings" pitchFamily="2" charset="2"/>
              </a:rPr>
              <a:t> know 90 degree rotation</a:t>
            </a:r>
            <a:endParaRPr lang="en-US" sz="2400" baseline="0" dirty="0" smtClean="0"/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endParaRPr kumimoji="0" lang="en-SG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95536" y="1844824"/>
          <a:ext cx="1728192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48"/>
                <a:gridCol w="432048"/>
                <a:gridCol w="432048"/>
                <a:gridCol w="432048"/>
              </a:tblGrid>
              <a:tr h="360040"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0</a:t>
                      </a:r>
                      <a:endParaRPr lang="en-SG" sz="2400" i="1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1</a:t>
                      </a:r>
                      <a:endParaRPr lang="en-SG" sz="2400" i="1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2</a:t>
                      </a:r>
                      <a:endParaRPr lang="en-SG" sz="2400" i="1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0</a:t>
                      </a:r>
                      <a:endParaRPr lang="en-SG" sz="2400" i="1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SG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SG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SG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1</a:t>
                      </a:r>
                      <a:endParaRPr lang="en-SG" sz="2400" i="1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</a:t>
                      </a:r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5</a:t>
                      </a:r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6</a:t>
                      </a:r>
                      <a:endParaRPr lang="en-SG" sz="2400" dirty="0"/>
                    </a:p>
                  </a:txBody>
                  <a:tcPr/>
                </a:tc>
              </a:tr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2</a:t>
                      </a:r>
                      <a:endParaRPr lang="en-SG" sz="2400" i="1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7</a:t>
                      </a:r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8</a:t>
                      </a:r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9</a:t>
                      </a:r>
                      <a:endParaRPr lang="en-SG" sz="24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9" name="Straight Arrow Connector 8"/>
          <p:cNvCxnSpPr/>
          <p:nvPr/>
        </p:nvCxnSpPr>
        <p:spPr>
          <a:xfrm>
            <a:off x="827584" y="2276872"/>
            <a:ext cx="1368152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827584" y="2276872"/>
            <a:ext cx="8384" cy="144016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195736" y="2132856"/>
            <a:ext cx="3600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j</a:t>
            </a:r>
            <a:endParaRPr lang="en-SG" dirty="0"/>
          </a:p>
        </p:txBody>
      </p:sp>
      <p:sp>
        <p:nvSpPr>
          <p:cNvPr id="14" name="TextBox 13"/>
          <p:cNvSpPr txBox="1"/>
          <p:nvPr/>
        </p:nvSpPr>
        <p:spPr>
          <a:xfrm>
            <a:off x="611560" y="3717032"/>
            <a:ext cx="3600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</a:t>
            </a:r>
            <a:endParaRPr lang="en-SG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3347864" y="1844824"/>
          <a:ext cx="1728192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48"/>
                <a:gridCol w="432048"/>
                <a:gridCol w="432048"/>
                <a:gridCol w="432048"/>
              </a:tblGrid>
              <a:tr h="360040"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0</a:t>
                      </a:r>
                      <a:endParaRPr lang="en-SG" sz="2400" i="1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1</a:t>
                      </a:r>
                      <a:endParaRPr lang="en-SG" sz="2400" i="1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2</a:t>
                      </a:r>
                      <a:endParaRPr lang="en-SG" sz="2400" i="1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0</a:t>
                      </a:r>
                      <a:endParaRPr lang="en-SG" sz="2400" i="1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SG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1</a:t>
                      </a:r>
                      <a:endParaRPr lang="en-SG" sz="2400" i="1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SG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2</a:t>
                      </a:r>
                      <a:endParaRPr lang="en-SG" sz="2400" i="1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SG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6" name="Straight Arrow Connector 15"/>
          <p:cNvCxnSpPr/>
          <p:nvPr/>
        </p:nvCxnSpPr>
        <p:spPr>
          <a:xfrm>
            <a:off x="3779912" y="2276872"/>
            <a:ext cx="1368152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3779912" y="2276872"/>
            <a:ext cx="8384" cy="144016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148064" y="2132856"/>
            <a:ext cx="3600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j</a:t>
            </a:r>
            <a:endParaRPr lang="en-SG" dirty="0"/>
          </a:p>
        </p:txBody>
      </p:sp>
      <p:sp>
        <p:nvSpPr>
          <p:cNvPr id="19" name="TextBox 18"/>
          <p:cNvSpPr txBox="1"/>
          <p:nvPr/>
        </p:nvSpPr>
        <p:spPr>
          <a:xfrm>
            <a:off x="3563888" y="3717032"/>
            <a:ext cx="3600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</a:t>
            </a:r>
            <a:endParaRPr lang="en-SG" dirty="0"/>
          </a:p>
        </p:txBody>
      </p:sp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6372200" y="1844824"/>
          <a:ext cx="1728192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48"/>
                <a:gridCol w="432048"/>
                <a:gridCol w="432048"/>
                <a:gridCol w="432048"/>
              </a:tblGrid>
              <a:tr h="360040"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0</a:t>
                      </a:r>
                      <a:endParaRPr lang="en-SG" sz="2400" i="1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1</a:t>
                      </a:r>
                      <a:endParaRPr lang="en-SG" sz="2400" i="1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2</a:t>
                      </a:r>
                      <a:endParaRPr lang="en-SG" sz="2400" i="1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0</a:t>
                      </a:r>
                      <a:endParaRPr lang="en-SG" sz="2400" i="1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SG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SG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SG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1</a:t>
                      </a:r>
                      <a:endParaRPr lang="en-SG" sz="2400" i="1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8</a:t>
                      </a:r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5</a:t>
                      </a:r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SG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2</a:t>
                      </a:r>
                      <a:endParaRPr lang="en-SG" sz="2400" i="1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9</a:t>
                      </a:r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6</a:t>
                      </a:r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SG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1" name="Straight Arrow Connector 20"/>
          <p:cNvCxnSpPr/>
          <p:nvPr/>
        </p:nvCxnSpPr>
        <p:spPr>
          <a:xfrm>
            <a:off x="6804248" y="2276872"/>
            <a:ext cx="1368152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6804248" y="2276872"/>
            <a:ext cx="8384" cy="144016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8172400" y="2132856"/>
            <a:ext cx="3600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j</a:t>
            </a:r>
            <a:endParaRPr lang="en-SG" dirty="0"/>
          </a:p>
        </p:txBody>
      </p:sp>
      <p:sp>
        <p:nvSpPr>
          <p:cNvPr id="24" name="TextBox 23"/>
          <p:cNvSpPr txBox="1"/>
          <p:nvPr/>
        </p:nvSpPr>
        <p:spPr>
          <a:xfrm>
            <a:off x="6588224" y="3717032"/>
            <a:ext cx="3600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</a:t>
            </a:r>
            <a:endParaRPr lang="en-SG" dirty="0"/>
          </a:p>
        </p:txBody>
      </p:sp>
      <p:sp>
        <p:nvSpPr>
          <p:cNvPr id="25" name="Right Arrow 24"/>
          <p:cNvSpPr/>
          <p:nvPr/>
        </p:nvSpPr>
        <p:spPr>
          <a:xfrm>
            <a:off x="2627784" y="2996952"/>
            <a:ext cx="576064" cy="216024"/>
          </a:xfrm>
          <a:prstGeom prst="rightArrow">
            <a:avLst/>
          </a:prstGeom>
          <a:solidFill>
            <a:srgbClr val="00B0F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6" name="Right Arrow 25"/>
          <p:cNvSpPr/>
          <p:nvPr/>
        </p:nvSpPr>
        <p:spPr>
          <a:xfrm>
            <a:off x="5652120" y="2996952"/>
            <a:ext cx="576064" cy="216024"/>
          </a:xfrm>
          <a:prstGeom prst="rightArrow">
            <a:avLst/>
          </a:prstGeom>
          <a:solidFill>
            <a:srgbClr val="00B0F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Ex 3: Matrix Transform (4/5)</a:t>
            </a:r>
            <a:endParaRPr lang="en-SG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3DB89-D0B7-4267-995B-14163E14260F}" type="slidenum">
              <a:rPr lang="en-SG" smtClean="0"/>
              <a:pPr/>
              <a:t>29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Week 3</a:t>
            </a:r>
            <a:endParaRPr lang="en-SG"/>
          </a:p>
        </p:txBody>
      </p:sp>
      <p:sp>
        <p:nvSpPr>
          <p:cNvPr id="29" name="Content Placeholder 2"/>
          <p:cNvSpPr txBox="1">
            <a:spLocks/>
          </p:cNvSpPr>
          <p:nvPr/>
        </p:nvSpPr>
        <p:spPr>
          <a:xfrm>
            <a:off x="457200" y="1412776"/>
            <a:ext cx="8229600" cy="482453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There is also a pattern for 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reflection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r>
              <a:rPr lang="en-US" sz="2600" dirty="0" smtClean="0"/>
              <a:t>Reflect across x-axis</a:t>
            </a:r>
            <a:endParaRPr kumimoji="0" lang="en-SG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30" name="Table 29"/>
          <p:cNvGraphicFramePr>
            <a:graphicFrameLocks noGrp="1"/>
          </p:cNvGraphicFramePr>
          <p:nvPr/>
        </p:nvGraphicFramePr>
        <p:xfrm>
          <a:off x="5004048" y="2492896"/>
          <a:ext cx="1728192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48"/>
                <a:gridCol w="432048"/>
                <a:gridCol w="432048"/>
                <a:gridCol w="432048"/>
              </a:tblGrid>
              <a:tr h="360040"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0</a:t>
                      </a:r>
                      <a:endParaRPr lang="en-SG" sz="2400" i="1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1</a:t>
                      </a:r>
                      <a:endParaRPr lang="en-SG" sz="2400" i="1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2</a:t>
                      </a:r>
                      <a:endParaRPr lang="en-SG" sz="2400" i="1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0</a:t>
                      </a:r>
                      <a:endParaRPr lang="en-SG" sz="2400" i="1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SG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SG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SG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1</a:t>
                      </a:r>
                      <a:endParaRPr lang="en-SG" sz="2400" i="1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8</a:t>
                      </a:r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5</a:t>
                      </a:r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SG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2</a:t>
                      </a:r>
                      <a:endParaRPr lang="en-SG" sz="2400" i="1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7</a:t>
                      </a:r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</a:t>
                      </a:r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SG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1" name="Straight Arrow Connector 30"/>
          <p:cNvCxnSpPr/>
          <p:nvPr/>
        </p:nvCxnSpPr>
        <p:spPr>
          <a:xfrm>
            <a:off x="5436096" y="2924944"/>
            <a:ext cx="1368152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>
            <a:off x="5436096" y="2924944"/>
            <a:ext cx="8384" cy="144016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804248" y="2780928"/>
            <a:ext cx="3600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j</a:t>
            </a:r>
            <a:endParaRPr lang="en-SG" dirty="0"/>
          </a:p>
        </p:txBody>
      </p:sp>
      <p:sp>
        <p:nvSpPr>
          <p:cNvPr id="34" name="TextBox 33"/>
          <p:cNvSpPr txBox="1"/>
          <p:nvPr/>
        </p:nvSpPr>
        <p:spPr>
          <a:xfrm>
            <a:off x="5220072" y="4365104"/>
            <a:ext cx="3600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</a:t>
            </a:r>
            <a:endParaRPr lang="en-SG" dirty="0"/>
          </a:p>
        </p:txBody>
      </p:sp>
      <p:graphicFrame>
        <p:nvGraphicFramePr>
          <p:cNvPr id="35" name="Table 34"/>
          <p:cNvGraphicFramePr>
            <a:graphicFrameLocks noGrp="1"/>
          </p:cNvGraphicFramePr>
          <p:nvPr/>
        </p:nvGraphicFramePr>
        <p:xfrm>
          <a:off x="1691680" y="2492896"/>
          <a:ext cx="1728192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48"/>
                <a:gridCol w="432048"/>
                <a:gridCol w="432048"/>
                <a:gridCol w="432048"/>
              </a:tblGrid>
              <a:tr h="360040"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0</a:t>
                      </a:r>
                      <a:endParaRPr lang="en-SG" sz="2400" i="1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1</a:t>
                      </a:r>
                      <a:endParaRPr lang="en-SG" sz="2400" i="1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2</a:t>
                      </a:r>
                      <a:endParaRPr lang="en-SG" sz="2400" i="1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0</a:t>
                      </a:r>
                      <a:endParaRPr lang="en-SG" sz="2400" i="1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SG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SG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SG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1</a:t>
                      </a:r>
                      <a:endParaRPr lang="en-SG" sz="2400" i="1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8</a:t>
                      </a:r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5</a:t>
                      </a:r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SG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2</a:t>
                      </a:r>
                      <a:endParaRPr lang="en-SG" sz="2400" i="1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9</a:t>
                      </a:r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6</a:t>
                      </a:r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SG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6" name="Straight Arrow Connector 35"/>
          <p:cNvCxnSpPr/>
          <p:nvPr/>
        </p:nvCxnSpPr>
        <p:spPr>
          <a:xfrm>
            <a:off x="2123728" y="2924944"/>
            <a:ext cx="1368152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>
            <a:off x="2123728" y="2924944"/>
            <a:ext cx="8384" cy="144016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491880" y="2780928"/>
            <a:ext cx="3600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j</a:t>
            </a:r>
            <a:endParaRPr lang="en-SG" dirty="0"/>
          </a:p>
        </p:txBody>
      </p:sp>
      <p:sp>
        <p:nvSpPr>
          <p:cNvPr id="39" name="TextBox 38"/>
          <p:cNvSpPr txBox="1"/>
          <p:nvPr/>
        </p:nvSpPr>
        <p:spPr>
          <a:xfrm>
            <a:off x="1907704" y="4365104"/>
            <a:ext cx="3600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</a:t>
            </a:r>
            <a:endParaRPr lang="en-SG" dirty="0"/>
          </a:p>
        </p:txBody>
      </p:sp>
      <p:sp>
        <p:nvSpPr>
          <p:cNvPr id="40" name="Right Arrow 39"/>
          <p:cNvSpPr/>
          <p:nvPr/>
        </p:nvSpPr>
        <p:spPr>
          <a:xfrm>
            <a:off x="4211960" y="3501008"/>
            <a:ext cx="576064" cy="216024"/>
          </a:xfrm>
          <a:prstGeom prst="rightArrow">
            <a:avLst/>
          </a:prstGeom>
          <a:solidFill>
            <a:srgbClr val="00B0F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1</a:t>
            </a:r>
            <a:endParaRPr lang="en-S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UNIX environment</a:t>
            </a:r>
          </a:p>
          <a:p>
            <a:r>
              <a:rPr lang="en-US" dirty="0" smtClean="0"/>
              <a:t>vim</a:t>
            </a:r>
          </a:p>
          <a:p>
            <a:r>
              <a:rPr lang="en-US" dirty="0" smtClean="0"/>
              <a:t>Input/output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3DB89-D0B7-4267-995B-14163E14260F}" type="slidenum">
              <a:rPr lang="en-SG" smtClean="0"/>
              <a:pPr/>
              <a:t>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Week 3</a:t>
            </a:r>
            <a:endParaRPr lang="en-SG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Ex 3: Matrix Transform (5/5)</a:t>
            </a:r>
            <a:endParaRPr lang="en-SG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3DB89-D0B7-4267-995B-14163E14260F}" type="slidenum">
              <a:rPr lang="en-SG" smtClean="0"/>
              <a:pPr/>
              <a:t>30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Week 3</a:t>
            </a:r>
            <a:endParaRPr lang="en-SG"/>
          </a:p>
        </p:txBody>
      </p:sp>
      <p:sp>
        <p:nvSpPr>
          <p:cNvPr id="29" name="Content Placeholder 2"/>
          <p:cNvSpPr txBox="1">
            <a:spLocks/>
          </p:cNvSpPr>
          <p:nvPr/>
        </p:nvSpPr>
        <p:spPr>
          <a:xfrm>
            <a:off x="457200" y="1412776"/>
            <a:ext cx="8229600" cy="7200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r>
              <a:rPr lang="en-US" sz="2600" dirty="0" smtClean="0"/>
              <a:t>Reflect across y-axis</a:t>
            </a:r>
            <a:endParaRPr kumimoji="0" lang="en-SG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30" name="Table 29"/>
          <p:cNvGraphicFramePr>
            <a:graphicFrameLocks noGrp="1"/>
          </p:cNvGraphicFramePr>
          <p:nvPr/>
        </p:nvGraphicFramePr>
        <p:xfrm>
          <a:off x="5004048" y="2060848"/>
          <a:ext cx="1728192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48"/>
                <a:gridCol w="432048"/>
                <a:gridCol w="432048"/>
                <a:gridCol w="432048"/>
              </a:tblGrid>
              <a:tr h="360040"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0</a:t>
                      </a:r>
                      <a:endParaRPr lang="en-SG" sz="2400" i="1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1</a:t>
                      </a:r>
                      <a:endParaRPr lang="en-SG" sz="2400" i="1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2</a:t>
                      </a:r>
                      <a:endParaRPr lang="en-SG" sz="2400" i="1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0</a:t>
                      </a:r>
                      <a:endParaRPr lang="en-SG" sz="2400" i="1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SG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SG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SG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1</a:t>
                      </a:r>
                      <a:endParaRPr lang="en-SG" sz="2400" i="1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5</a:t>
                      </a:r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SG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2</a:t>
                      </a:r>
                      <a:endParaRPr lang="en-SG" sz="2400" i="1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6</a:t>
                      </a:r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SG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1" name="Straight Arrow Connector 30"/>
          <p:cNvCxnSpPr/>
          <p:nvPr/>
        </p:nvCxnSpPr>
        <p:spPr>
          <a:xfrm>
            <a:off x="5436096" y="2492896"/>
            <a:ext cx="1368152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>
            <a:off x="5436096" y="2492896"/>
            <a:ext cx="8384" cy="144016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804248" y="2348880"/>
            <a:ext cx="3600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j</a:t>
            </a:r>
            <a:endParaRPr lang="en-SG" dirty="0"/>
          </a:p>
        </p:txBody>
      </p:sp>
      <p:sp>
        <p:nvSpPr>
          <p:cNvPr id="34" name="TextBox 33"/>
          <p:cNvSpPr txBox="1"/>
          <p:nvPr/>
        </p:nvSpPr>
        <p:spPr>
          <a:xfrm>
            <a:off x="5220072" y="3933056"/>
            <a:ext cx="3600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</a:t>
            </a:r>
            <a:endParaRPr lang="en-SG" dirty="0"/>
          </a:p>
        </p:txBody>
      </p:sp>
      <p:graphicFrame>
        <p:nvGraphicFramePr>
          <p:cNvPr id="35" name="Table 34"/>
          <p:cNvGraphicFramePr>
            <a:graphicFrameLocks noGrp="1"/>
          </p:cNvGraphicFramePr>
          <p:nvPr/>
        </p:nvGraphicFramePr>
        <p:xfrm>
          <a:off x="1691680" y="2060848"/>
          <a:ext cx="1728192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48"/>
                <a:gridCol w="432048"/>
                <a:gridCol w="432048"/>
                <a:gridCol w="432048"/>
              </a:tblGrid>
              <a:tr h="360040"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0</a:t>
                      </a:r>
                      <a:endParaRPr lang="en-SG" sz="2400" i="1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1</a:t>
                      </a:r>
                      <a:endParaRPr lang="en-SG" sz="2400" i="1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2</a:t>
                      </a:r>
                      <a:endParaRPr lang="en-SG" sz="2400" i="1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0</a:t>
                      </a:r>
                      <a:endParaRPr lang="en-SG" sz="2400" i="1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SG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SG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SG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1</a:t>
                      </a:r>
                      <a:endParaRPr lang="en-SG" sz="2400" i="1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8</a:t>
                      </a:r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5</a:t>
                      </a:r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SG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2</a:t>
                      </a:r>
                      <a:endParaRPr lang="en-SG" sz="2400" i="1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9</a:t>
                      </a:r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6</a:t>
                      </a:r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SG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6" name="Straight Arrow Connector 35"/>
          <p:cNvCxnSpPr/>
          <p:nvPr/>
        </p:nvCxnSpPr>
        <p:spPr>
          <a:xfrm>
            <a:off x="2123728" y="2492896"/>
            <a:ext cx="1368152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>
            <a:off x="2123728" y="2492896"/>
            <a:ext cx="8384" cy="144016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491880" y="2348880"/>
            <a:ext cx="3600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j</a:t>
            </a:r>
            <a:endParaRPr lang="en-SG" dirty="0"/>
          </a:p>
        </p:txBody>
      </p:sp>
      <p:sp>
        <p:nvSpPr>
          <p:cNvPr id="39" name="TextBox 38"/>
          <p:cNvSpPr txBox="1"/>
          <p:nvPr/>
        </p:nvSpPr>
        <p:spPr>
          <a:xfrm>
            <a:off x="1907704" y="3933056"/>
            <a:ext cx="3600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</a:t>
            </a:r>
            <a:endParaRPr lang="en-SG" dirty="0"/>
          </a:p>
        </p:txBody>
      </p:sp>
      <p:sp>
        <p:nvSpPr>
          <p:cNvPr id="40" name="Right Arrow 39"/>
          <p:cNvSpPr/>
          <p:nvPr/>
        </p:nvSpPr>
        <p:spPr>
          <a:xfrm>
            <a:off x="4211960" y="3068960"/>
            <a:ext cx="576064" cy="216024"/>
          </a:xfrm>
          <a:prstGeom prst="rightArrow">
            <a:avLst/>
          </a:prstGeom>
          <a:solidFill>
            <a:srgbClr val="00B0F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457200" y="5085184"/>
            <a:ext cx="8229600" cy="7200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r>
              <a:rPr lang="en-US" sz="2600" dirty="0" smtClean="0"/>
              <a:t>Do you see any pattern?</a:t>
            </a:r>
            <a:endParaRPr kumimoji="0" lang="en-SG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Week 3</a:t>
            </a:r>
            <a:endParaRPr lang="en-S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3DB89-D0B7-4267-995B-14163E14260F}" type="slidenum">
              <a:rPr lang="en-SG" smtClean="0"/>
              <a:pPr/>
              <a:t>31</a:t>
            </a:fld>
            <a:endParaRPr lang="en-SG"/>
          </a:p>
        </p:txBody>
      </p:sp>
      <p:sp>
        <p:nvSpPr>
          <p:cNvPr id="4" name="TextBox 3"/>
          <p:cNvSpPr txBox="1"/>
          <p:nvPr/>
        </p:nvSpPr>
        <p:spPr>
          <a:xfrm>
            <a:off x="2339752" y="2708920"/>
            <a:ext cx="45365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END OF FILE</a:t>
            </a:r>
            <a:endParaRPr lang="en-US" sz="40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Important UNIX Commands (1/2)</a:t>
            </a:r>
            <a:endParaRPr lang="en-SG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306144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US" sz="2800" dirty="0" smtClean="0">
                <a:solidFill>
                  <a:srgbClr val="A50021"/>
                </a:solidFill>
                <a:latin typeface="Arial" pitchFamily="34" charset="0"/>
                <a:ea typeface="Arial Unicode MS" pitchFamily="34" charset="-128"/>
                <a:cs typeface="Arial" pitchFamily="34" charset="0"/>
              </a:rPr>
              <a:t>Change Directory (</a:t>
            </a:r>
            <a:r>
              <a:rPr lang="en-US" sz="2800" b="1" i="1" dirty="0" err="1" smtClean="0">
                <a:solidFill>
                  <a:srgbClr val="A50021"/>
                </a:solidFill>
                <a:latin typeface="Arial" pitchFamily="34" charset="0"/>
                <a:ea typeface="Arial Unicode MS" pitchFamily="34" charset="-128"/>
                <a:cs typeface="Arial" pitchFamily="34" charset="0"/>
              </a:rPr>
              <a:t>cd</a:t>
            </a:r>
            <a:r>
              <a:rPr lang="en-US" sz="2800" dirty="0" smtClean="0">
                <a:solidFill>
                  <a:srgbClr val="A50021"/>
                </a:solidFill>
                <a:latin typeface="Arial" pitchFamily="34" charset="0"/>
                <a:ea typeface="Arial Unicode MS" pitchFamily="34" charset="-128"/>
                <a:cs typeface="Arial" pitchFamily="34" charset="0"/>
              </a:rPr>
              <a:t>)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sz="2400" b="1" i="1" dirty="0" err="1" smtClean="0">
                <a:latin typeface="Arial" pitchFamily="34" charset="0"/>
                <a:ea typeface="Arial Unicode MS" pitchFamily="34" charset="-128"/>
                <a:cs typeface="Arial" pitchFamily="34" charset="0"/>
              </a:rPr>
              <a:t>cd</a:t>
            </a:r>
            <a:r>
              <a:rPr lang="en-US" sz="2400" b="1" dirty="0" smtClean="0">
                <a:latin typeface="Arial" pitchFamily="34" charset="0"/>
                <a:ea typeface="Arial Unicode MS" pitchFamily="34" charset="-128"/>
                <a:cs typeface="Arial" pitchFamily="34" charset="0"/>
              </a:rPr>
              <a:t> </a:t>
            </a:r>
            <a:r>
              <a:rPr lang="en-US" sz="2400" dirty="0" smtClean="0">
                <a:latin typeface="Arial" pitchFamily="34" charset="0"/>
                <a:ea typeface="Arial Unicode MS" pitchFamily="34" charset="-128"/>
                <a:cs typeface="Arial" pitchFamily="34" charset="0"/>
              </a:rPr>
              <a:t>[</a:t>
            </a:r>
            <a:r>
              <a:rPr lang="en-US" sz="2400" u="sng" dirty="0" smtClean="0">
                <a:latin typeface="Arial" pitchFamily="34" charset="0"/>
                <a:ea typeface="Arial Unicode MS" pitchFamily="34" charset="-128"/>
                <a:cs typeface="Arial" pitchFamily="34" charset="0"/>
              </a:rPr>
              <a:t>directory name</a:t>
            </a:r>
            <a:r>
              <a:rPr lang="en-US" sz="2400" dirty="0" smtClean="0">
                <a:latin typeface="Arial" pitchFamily="34" charset="0"/>
                <a:ea typeface="Arial Unicode MS" pitchFamily="34" charset="-128"/>
                <a:cs typeface="Arial" pitchFamily="34" charset="0"/>
              </a:rPr>
              <a:t>]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sz="2400" b="1" i="1" dirty="0" err="1" smtClean="0">
                <a:latin typeface="Arial" pitchFamily="34" charset="0"/>
                <a:ea typeface="Arial Unicode MS" pitchFamily="34" charset="-128"/>
                <a:cs typeface="Arial" pitchFamily="34" charset="0"/>
              </a:rPr>
              <a:t>cd</a:t>
            </a:r>
            <a:r>
              <a:rPr lang="en-US" sz="2400" b="1" i="1" dirty="0" smtClean="0">
                <a:latin typeface="Arial" pitchFamily="34" charset="0"/>
                <a:ea typeface="Arial Unicode MS" pitchFamily="34" charset="-128"/>
                <a:cs typeface="Arial" pitchFamily="34" charset="0"/>
              </a:rPr>
              <a:t>  .. </a:t>
            </a:r>
            <a:r>
              <a:rPr lang="en-US" sz="2400" dirty="0" smtClean="0">
                <a:latin typeface="Arial" pitchFamily="34" charset="0"/>
                <a:ea typeface="Arial Unicode MS" pitchFamily="34" charset="-128"/>
                <a:cs typeface="Arial" pitchFamily="34" charset="0"/>
              </a:rPr>
              <a:t>(to go back to parent directory)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sz="2400" b="1" i="1" dirty="0" err="1" smtClean="0">
                <a:latin typeface="Arial" pitchFamily="34" charset="0"/>
                <a:ea typeface="Arial Unicode MS" pitchFamily="34" charset="-128"/>
                <a:cs typeface="Arial" pitchFamily="34" charset="0"/>
              </a:rPr>
              <a:t>cd</a:t>
            </a:r>
            <a:r>
              <a:rPr lang="en-US" sz="2400" dirty="0" smtClean="0">
                <a:latin typeface="Arial" pitchFamily="34" charset="0"/>
                <a:ea typeface="Arial Unicode MS" pitchFamily="34" charset="-128"/>
                <a:cs typeface="Arial" pitchFamily="34" charset="0"/>
              </a:rPr>
              <a:t> (to go to home directory)</a:t>
            </a:r>
          </a:p>
          <a:p>
            <a:pPr>
              <a:lnSpc>
                <a:spcPct val="110000"/>
              </a:lnSpc>
            </a:pPr>
            <a:r>
              <a:rPr lang="en-US" sz="2800" dirty="0" smtClean="0">
                <a:solidFill>
                  <a:srgbClr val="A50021"/>
                </a:solidFill>
                <a:latin typeface="Arial" pitchFamily="34" charset="0"/>
                <a:ea typeface="Arial Unicode MS" pitchFamily="34" charset="-128"/>
                <a:cs typeface="Arial" pitchFamily="34" charset="0"/>
              </a:rPr>
              <a:t>List Content (</a:t>
            </a:r>
            <a:r>
              <a:rPr lang="en-US" sz="2800" b="1" i="1" dirty="0" err="1" smtClean="0">
                <a:solidFill>
                  <a:srgbClr val="A50021"/>
                </a:solidFill>
                <a:latin typeface="Arial" pitchFamily="34" charset="0"/>
                <a:ea typeface="Arial Unicode MS" pitchFamily="34" charset="-128"/>
                <a:cs typeface="Arial" pitchFamily="34" charset="0"/>
              </a:rPr>
              <a:t>ls</a:t>
            </a:r>
            <a:r>
              <a:rPr lang="en-US" sz="2800" dirty="0" smtClean="0">
                <a:solidFill>
                  <a:srgbClr val="A50021"/>
                </a:solidFill>
                <a:latin typeface="Arial" pitchFamily="34" charset="0"/>
                <a:ea typeface="Arial Unicode MS" pitchFamily="34" charset="-128"/>
                <a:cs typeface="Arial" pitchFamily="34" charset="0"/>
              </a:rPr>
              <a:t>)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sz="2400" b="1" i="1" dirty="0" err="1" smtClean="0">
                <a:latin typeface="Arial" pitchFamily="34" charset="0"/>
                <a:ea typeface="Arial Unicode MS" pitchFamily="34" charset="-128"/>
                <a:cs typeface="Arial" pitchFamily="34" charset="0"/>
              </a:rPr>
              <a:t>ls</a:t>
            </a:r>
            <a:r>
              <a:rPr lang="en-US" sz="2400" b="1" dirty="0" smtClean="0">
                <a:latin typeface="Arial" pitchFamily="34" charset="0"/>
                <a:ea typeface="Arial Unicode MS" pitchFamily="34" charset="-128"/>
                <a:cs typeface="Arial" pitchFamily="34" charset="0"/>
              </a:rPr>
              <a:t> </a:t>
            </a:r>
            <a:r>
              <a:rPr lang="en-US" sz="2400" dirty="0" smtClean="0">
                <a:latin typeface="Arial" pitchFamily="34" charset="0"/>
                <a:ea typeface="Arial Unicode MS" pitchFamily="34" charset="-128"/>
                <a:cs typeface="Arial" pitchFamily="34" charset="0"/>
              </a:rPr>
              <a:t>(list current directory)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sz="2400" b="1" i="1" dirty="0" err="1" smtClean="0">
                <a:latin typeface="Arial" pitchFamily="34" charset="0"/>
                <a:ea typeface="Arial Unicode MS" pitchFamily="34" charset="-128"/>
                <a:cs typeface="Arial" pitchFamily="34" charset="0"/>
              </a:rPr>
              <a:t>ls</a:t>
            </a:r>
            <a:r>
              <a:rPr lang="en-US" sz="2400" b="1" i="1" dirty="0" smtClean="0">
                <a:latin typeface="Arial" pitchFamily="34" charset="0"/>
                <a:ea typeface="Arial Unicode MS" pitchFamily="34" charset="-128"/>
                <a:cs typeface="Arial" pitchFamily="34" charset="0"/>
              </a:rPr>
              <a:t> –al </a:t>
            </a:r>
            <a:r>
              <a:rPr lang="en-US" sz="2400" dirty="0" smtClean="0">
                <a:latin typeface="Arial" pitchFamily="34" charset="0"/>
                <a:ea typeface="Arial Unicode MS" pitchFamily="34" charset="-128"/>
                <a:cs typeface="Arial" pitchFamily="34" charset="0"/>
              </a:rPr>
              <a:t>(include hidden files/folders, in long format)</a:t>
            </a:r>
          </a:p>
          <a:p>
            <a:pPr>
              <a:lnSpc>
                <a:spcPct val="110000"/>
              </a:lnSpc>
            </a:pPr>
            <a:r>
              <a:rPr lang="en-US" sz="2800" dirty="0" smtClean="0">
                <a:solidFill>
                  <a:srgbClr val="A50021"/>
                </a:solidFill>
                <a:latin typeface="Arial" pitchFamily="34" charset="0"/>
                <a:ea typeface="Arial Unicode MS" pitchFamily="34" charset="-128"/>
                <a:cs typeface="Arial" pitchFamily="34" charset="0"/>
              </a:rPr>
              <a:t>Copy/remove/move (</a:t>
            </a:r>
            <a:r>
              <a:rPr lang="en-US" sz="2800" b="1" i="1" dirty="0" smtClean="0">
                <a:solidFill>
                  <a:srgbClr val="A50021"/>
                </a:solidFill>
                <a:latin typeface="Arial" pitchFamily="34" charset="0"/>
                <a:ea typeface="Arial Unicode MS" pitchFamily="34" charset="-128"/>
                <a:cs typeface="Arial" pitchFamily="34" charset="0"/>
              </a:rPr>
              <a:t>cp</a:t>
            </a:r>
            <a:r>
              <a:rPr lang="en-US" sz="2800" dirty="0" smtClean="0">
                <a:solidFill>
                  <a:srgbClr val="A50021"/>
                </a:solidFill>
                <a:latin typeface="Arial" pitchFamily="34" charset="0"/>
                <a:ea typeface="Arial Unicode MS" pitchFamily="34" charset="-128"/>
                <a:cs typeface="Arial" pitchFamily="34" charset="0"/>
              </a:rPr>
              <a:t>, </a:t>
            </a:r>
            <a:r>
              <a:rPr lang="en-US" sz="2800" b="1" i="1" dirty="0" err="1" smtClean="0">
                <a:solidFill>
                  <a:srgbClr val="A50021"/>
                </a:solidFill>
                <a:latin typeface="Arial" pitchFamily="34" charset="0"/>
                <a:ea typeface="Arial Unicode MS" pitchFamily="34" charset="-128"/>
                <a:cs typeface="Arial" pitchFamily="34" charset="0"/>
              </a:rPr>
              <a:t>rm</a:t>
            </a:r>
            <a:r>
              <a:rPr lang="en-US" sz="2800" dirty="0" smtClean="0">
                <a:solidFill>
                  <a:srgbClr val="A50021"/>
                </a:solidFill>
                <a:latin typeface="Arial" pitchFamily="34" charset="0"/>
                <a:ea typeface="Arial Unicode MS" pitchFamily="34" charset="-128"/>
                <a:cs typeface="Arial" pitchFamily="34" charset="0"/>
              </a:rPr>
              <a:t>, </a:t>
            </a:r>
            <a:r>
              <a:rPr lang="en-US" sz="2800" b="1" i="1" dirty="0" err="1" smtClean="0">
                <a:solidFill>
                  <a:srgbClr val="A50021"/>
                </a:solidFill>
                <a:latin typeface="Arial" pitchFamily="34" charset="0"/>
                <a:ea typeface="Arial Unicode MS" pitchFamily="34" charset="-128"/>
                <a:cs typeface="Arial" pitchFamily="34" charset="0"/>
              </a:rPr>
              <a:t>mv</a:t>
            </a:r>
            <a:r>
              <a:rPr lang="en-US" sz="2800" dirty="0" smtClean="0">
                <a:solidFill>
                  <a:srgbClr val="A50021"/>
                </a:solidFill>
                <a:latin typeface="Arial" pitchFamily="34" charset="0"/>
                <a:ea typeface="Arial Unicode MS" pitchFamily="34" charset="-128"/>
                <a:cs typeface="Arial" pitchFamily="34" charset="0"/>
              </a:rPr>
              <a:t>)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sz="2400" b="1" i="1" dirty="0" err="1" smtClean="0">
                <a:latin typeface="Arial" pitchFamily="34" charset="0"/>
                <a:ea typeface="Arial Unicode MS" pitchFamily="34" charset="-128"/>
                <a:cs typeface="Arial" pitchFamily="34" charset="0"/>
              </a:rPr>
              <a:t>mv</a:t>
            </a:r>
            <a:r>
              <a:rPr lang="en-US" sz="2400" dirty="0" smtClean="0">
                <a:latin typeface="Arial" pitchFamily="34" charset="0"/>
                <a:ea typeface="Arial Unicode MS" pitchFamily="34" charset="-128"/>
                <a:cs typeface="Arial" pitchFamily="34" charset="0"/>
              </a:rPr>
              <a:t> command is also used for renaming files</a:t>
            </a:r>
          </a:p>
          <a:p>
            <a:pPr>
              <a:lnSpc>
                <a:spcPct val="110000"/>
              </a:lnSpc>
            </a:pPr>
            <a:r>
              <a:rPr lang="en-US" dirty="0" smtClean="0">
                <a:solidFill>
                  <a:srgbClr val="A50021"/>
                </a:solidFill>
                <a:latin typeface="Arial" pitchFamily="34" charset="0"/>
                <a:ea typeface="Arial Unicode MS" pitchFamily="34" charset="-128"/>
                <a:cs typeface="Arial" pitchFamily="34" charset="0"/>
              </a:rPr>
              <a:t>Edit File in VIM (</a:t>
            </a:r>
            <a:r>
              <a:rPr lang="en-US" b="1" i="1" dirty="0" smtClean="0">
                <a:solidFill>
                  <a:srgbClr val="A50021"/>
                </a:solidFill>
                <a:latin typeface="Arial" pitchFamily="34" charset="0"/>
                <a:ea typeface="Arial Unicode MS" pitchFamily="34" charset="-128"/>
                <a:cs typeface="Arial" pitchFamily="34" charset="0"/>
              </a:rPr>
              <a:t>vim</a:t>
            </a:r>
            <a:r>
              <a:rPr lang="en-US" dirty="0" smtClean="0">
                <a:solidFill>
                  <a:srgbClr val="A50021"/>
                </a:solidFill>
                <a:latin typeface="Arial" pitchFamily="34" charset="0"/>
                <a:ea typeface="Arial Unicode MS" pitchFamily="34" charset="-128"/>
                <a:cs typeface="Arial" pitchFamily="34" charset="0"/>
              </a:rPr>
              <a:t>)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sz="2200" b="1" i="1" dirty="0" smtClean="0">
                <a:latin typeface="Arial" pitchFamily="34" charset="0"/>
                <a:ea typeface="Arial Unicode MS" pitchFamily="34" charset="-128"/>
                <a:cs typeface="Arial" pitchFamily="34" charset="0"/>
              </a:rPr>
              <a:t>vim</a:t>
            </a:r>
            <a:r>
              <a:rPr lang="en-US" sz="2200" dirty="0" smtClean="0">
                <a:latin typeface="Arial" pitchFamily="34" charset="0"/>
                <a:ea typeface="Arial Unicode MS" pitchFamily="34" charset="-128"/>
                <a:cs typeface="Arial" pitchFamily="34" charset="0"/>
              </a:rPr>
              <a:t> [</a:t>
            </a:r>
            <a:r>
              <a:rPr lang="en-US" sz="2200" u="sng" dirty="0" smtClean="0">
                <a:latin typeface="Arial" pitchFamily="34" charset="0"/>
                <a:ea typeface="Arial Unicode MS" pitchFamily="34" charset="-128"/>
                <a:cs typeface="Arial" pitchFamily="34" charset="0"/>
              </a:rPr>
              <a:t>file name</a:t>
            </a:r>
            <a:r>
              <a:rPr lang="en-US" sz="2200" dirty="0" smtClean="0">
                <a:latin typeface="Arial" pitchFamily="34" charset="0"/>
                <a:ea typeface="Arial Unicode MS" pitchFamily="34" charset="-128"/>
                <a:cs typeface="Arial" pitchFamily="34" charset="0"/>
              </a:rPr>
              <a:t>]</a:t>
            </a:r>
          </a:p>
          <a:p>
            <a:pPr>
              <a:lnSpc>
                <a:spcPct val="110000"/>
              </a:lnSpc>
            </a:pPr>
            <a:r>
              <a:rPr lang="en-US" sz="2800" dirty="0" smtClean="0">
                <a:solidFill>
                  <a:srgbClr val="A50021"/>
                </a:solidFill>
                <a:latin typeface="Arial" pitchFamily="34" charset="0"/>
                <a:ea typeface="Arial Unicode MS" pitchFamily="34" charset="-128"/>
                <a:cs typeface="Arial" pitchFamily="34" charset="0"/>
              </a:rPr>
              <a:t>Auto-completion of filename/directory name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sz="2400" dirty="0" smtClean="0">
                <a:latin typeface="Arial" pitchFamily="34" charset="0"/>
                <a:ea typeface="Arial Unicode MS" pitchFamily="34" charset="-128"/>
                <a:cs typeface="Arial" pitchFamily="34" charset="0"/>
              </a:rPr>
              <a:t>Use &lt;tab&gt; button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3DB89-D0B7-4267-995B-14163E14260F}" type="slidenum">
              <a:rPr lang="en-SG" smtClean="0"/>
              <a:pPr/>
              <a:t>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Week 3</a:t>
            </a:r>
            <a:endParaRPr lang="en-SG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Important UNIX Commands (2/2)</a:t>
            </a:r>
            <a:endParaRPr lang="en-SG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306144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A50021"/>
                </a:solidFill>
                <a:latin typeface="Arial" pitchFamily="34" charset="0"/>
                <a:ea typeface="Arial Unicode MS" pitchFamily="34" charset="-128"/>
                <a:cs typeface="Arial" pitchFamily="34" charset="0"/>
              </a:rPr>
              <a:t>Java Compile (</a:t>
            </a:r>
            <a:r>
              <a:rPr lang="en-US" sz="2800" b="1" i="1" dirty="0" err="1" smtClean="0">
                <a:solidFill>
                  <a:srgbClr val="A50021"/>
                </a:solidFill>
                <a:latin typeface="Arial" pitchFamily="34" charset="0"/>
                <a:ea typeface="Arial Unicode MS" pitchFamily="34" charset="-128"/>
                <a:cs typeface="Arial" pitchFamily="34" charset="0"/>
              </a:rPr>
              <a:t>javac</a:t>
            </a:r>
            <a:r>
              <a:rPr lang="en-US" sz="2800" dirty="0" smtClean="0">
                <a:solidFill>
                  <a:srgbClr val="A50021"/>
                </a:solidFill>
                <a:latin typeface="Arial" pitchFamily="34" charset="0"/>
                <a:ea typeface="Arial Unicode MS" pitchFamily="34" charset="-128"/>
                <a:cs typeface="Arial" pitchFamily="34" charset="0"/>
              </a:rPr>
              <a:t>)</a:t>
            </a:r>
          </a:p>
          <a:p>
            <a:pPr lvl="1">
              <a:spcBef>
                <a:spcPts val="0"/>
              </a:spcBef>
            </a:pPr>
            <a:r>
              <a:rPr lang="en-US" sz="2400" b="1" i="1" dirty="0" err="1" smtClean="0">
                <a:latin typeface="Arial" pitchFamily="34" charset="0"/>
                <a:ea typeface="Arial Unicode MS" pitchFamily="34" charset="-128"/>
                <a:cs typeface="Arial" pitchFamily="34" charset="0"/>
              </a:rPr>
              <a:t>javac</a:t>
            </a:r>
            <a:r>
              <a:rPr lang="en-US" sz="2400" b="1" i="1" dirty="0" smtClean="0">
                <a:latin typeface="Arial" pitchFamily="34" charset="0"/>
                <a:ea typeface="Arial Unicode MS" pitchFamily="34" charset="-128"/>
                <a:cs typeface="Arial" pitchFamily="34" charset="0"/>
              </a:rPr>
              <a:t> *.java</a:t>
            </a:r>
            <a:r>
              <a:rPr lang="en-US" sz="2400" dirty="0" smtClean="0">
                <a:latin typeface="Arial" pitchFamily="34" charset="0"/>
                <a:ea typeface="Arial Unicode MS" pitchFamily="34" charset="-128"/>
                <a:cs typeface="Arial" pitchFamily="34" charset="0"/>
              </a:rPr>
              <a:t> (shortcut to compile all java files)</a:t>
            </a:r>
          </a:p>
          <a:p>
            <a:r>
              <a:rPr lang="en-US" dirty="0" smtClean="0">
                <a:solidFill>
                  <a:srgbClr val="A50021"/>
                </a:solidFill>
                <a:latin typeface="Arial" pitchFamily="34" charset="0"/>
                <a:ea typeface="Arial Unicode MS" pitchFamily="34" charset="-128"/>
                <a:cs typeface="Arial" pitchFamily="34" charset="0"/>
              </a:rPr>
              <a:t>Running Java Program (</a:t>
            </a:r>
            <a:r>
              <a:rPr lang="en-US" b="1" i="1" dirty="0" smtClean="0">
                <a:solidFill>
                  <a:srgbClr val="A50021"/>
                </a:solidFill>
                <a:latin typeface="Arial" pitchFamily="34" charset="0"/>
                <a:ea typeface="Arial Unicode MS" pitchFamily="34" charset="-128"/>
                <a:cs typeface="Arial" pitchFamily="34" charset="0"/>
              </a:rPr>
              <a:t>java</a:t>
            </a:r>
            <a:r>
              <a:rPr lang="en-US" dirty="0" smtClean="0">
                <a:solidFill>
                  <a:srgbClr val="A50021"/>
                </a:solidFill>
                <a:latin typeface="Arial" pitchFamily="34" charset="0"/>
                <a:ea typeface="Arial Unicode MS" pitchFamily="34" charset="-128"/>
                <a:cs typeface="Arial" pitchFamily="34" charset="0"/>
              </a:rPr>
              <a:t>)</a:t>
            </a:r>
          </a:p>
          <a:p>
            <a:pPr lvl="1">
              <a:spcBef>
                <a:spcPts val="0"/>
              </a:spcBef>
            </a:pPr>
            <a:r>
              <a:rPr lang="en-US" sz="2200" b="1" i="1" dirty="0" smtClean="0">
                <a:latin typeface="Arial" pitchFamily="34" charset="0"/>
                <a:ea typeface="Arial Unicode MS" pitchFamily="34" charset="-128"/>
                <a:cs typeface="Arial" pitchFamily="34" charset="0"/>
              </a:rPr>
              <a:t>java </a:t>
            </a:r>
            <a:r>
              <a:rPr lang="en-US" sz="2200" dirty="0" smtClean="0">
                <a:latin typeface="Arial" pitchFamily="34" charset="0"/>
                <a:ea typeface="Arial Unicode MS" pitchFamily="34" charset="-128"/>
                <a:cs typeface="Arial" pitchFamily="34" charset="0"/>
              </a:rPr>
              <a:t>[</a:t>
            </a:r>
            <a:r>
              <a:rPr lang="en-US" sz="2200" u="sng" dirty="0" smtClean="0">
                <a:latin typeface="Arial" pitchFamily="34" charset="0"/>
                <a:ea typeface="Arial Unicode MS" pitchFamily="34" charset="-128"/>
                <a:cs typeface="Arial" pitchFamily="34" charset="0"/>
              </a:rPr>
              <a:t>program name without extension</a:t>
            </a:r>
            <a:r>
              <a:rPr lang="en-US" sz="2200" dirty="0" smtClean="0">
                <a:latin typeface="Arial" pitchFamily="34" charset="0"/>
                <a:ea typeface="Arial Unicode MS" pitchFamily="34" charset="-128"/>
                <a:cs typeface="Arial" pitchFamily="34" charset="0"/>
              </a:rPr>
              <a:t>]</a:t>
            </a:r>
          </a:p>
          <a:p>
            <a:pPr lvl="1">
              <a:spcBef>
                <a:spcPts val="0"/>
              </a:spcBef>
            </a:pPr>
            <a:r>
              <a:rPr lang="en-US" sz="2200" b="1" i="1" dirty="0" smtClean="0">
                <a:latin typeface="Arial" pitchFamily="34" charset="0"/>
                <a:ea typeface="Arial Unicode MS" pitchFamily="34" charset="-128"/>
                <a:cs typeface="Arial" pitchFamily="34" charset="0"/>
              </a:rPr>
              <a:t>java</a:t>
            </a:r>
            <a:r>
              <a:rPr lang="en-US" sz="2200" dirty="0" smtClean="0"/>
              <a:t> </a:t>
            </a:r>
            <a:r>
              <a:rPr lang="en-US" sz="2200" dirty="0" smtClean="0">
                <a:latin typeface="Arial" pitchFamily="34" charset="0"/>
                <a:ea typeface="Arial Unicode MS" pitchFamily="34" charset="-128"/>
                <a:cs typeface="Arial" pitchFamily="34" charset="0"/>
              </a:rPr>
              <a:t>[</a:t>
            </a:r>
            <a:r>
              <a:rPr lang="en-US" sz="2200" u="sng" dirty="0" smtClean="0">
                <a:latin typeface="Arial" pitchFamily="34" charset="0"/>
                <a:ea typeface="Arial Unicode MS" pitchFamily="34" charset="-128"/>
                <a:cs typeface="Arial" pitchFamily="34" charset="0"/>
              </a:rPr>
              <a:t>class name</a:t>
            </a:r>
            <a:r>
              <a:rPr lang="en-US" sz="2200" dirty="0" smtClean="0">
                <a:latin typeface="Arial" pitchFamily="34" charset="0"/>
                <a:ea typeface="Arial Unicode MS" pitchFamily="34" charset="-128"/>
                <a:cs typeface="Arial" pitchFamily="34" charset="0"/>
              </a:rPr>
              <a:t>] &lt; [</a:t>
            </a:r>
            <a:r>
              <a:rPr lang="en-US" sz="2200" u="sng" dirty="0" smtClean="0">
                <a:latin typeface="Arial" pitchFamily="34" charset="0"/>
                <a:ea typeface="Arial Unicode MS" pitchFamily="34" charset="-128"/>
                <a:cs typeface="Arial" pitchFamily="34" charset="0"/>
              </a:rPr>
              <a:t>input file</a:t>
            </a:r>
            <a:r>
              <a:rPr lang="en-US" sz="2200" dirty="0" smtClean="0">
                <a:latin typeface="Arial" pitchFamily="34" charset="0"/>
                <a:ea typeface="Arial Unicode MS" pitchFamily="34" charset="-128"/>
                <a:cs typeface="Arial" pitchFamily="34" charset="0"/>
              </a:rPr>
              <a:t>] &gt; [</a:t>
            </a:r>
            <a:r>
              <a:rPr lang="en-US" sz="2200" u="sng" dirty="0" smtClean="0">
                <a:latin typeface="Arial" pitchFamily="34" charset="0"/>
                <a:ea typeface="Arial Unicode MS" pitchFamily="34" charset="-128"/>
                <a:cs typeface="Arial" pitchFamily="34" charset="0"/>
              </a:rPr>
              <a:t>output file</a:t>
            </a:r>
            <a:r>
              <a:rPr lang="en-US" sz="2200" dirty="0" smtClean="0">
                <a:latin typeface="Arial" pitchFamily="34" charset="0"/>
                <a:ea typeface="Arial Unicode MS" pitchFamily="34" charset="-128"/>
                <a:cs typeface="Arial" pitchFamily="34" charset="0"/>
              </a:rPr>
              <a:t>]</a:t>
            </a:r>
            <a:br>
              <a:rPr lang="en-US" sz="2200" dirty="0" smtClean="0">
                <a:latin typeface="Arial" pitchFamily="34" charset="0"/>
                <a:ea typeface="Arial Unicode MS" pitchFamily="34" charset="-128"/>
                <a:cs typeface="Arial" pitchFamily="34" charset="0"/>
              </a:rPr>
            </a:br>
            <a:r>
              <a:rPr lang="en-US" sz="2200" dirty="0" smtClean="0">
                <a:latin typeface="Arial" pitchFamily="34" charset="0"/>
                <a:ea typeface="Arial Unicode MS" pitchFamily="34" charset="-128"/>
                <a:cs typeface="Arial" pitchFamily="34" charset="0"/>
              </a:rPr>
              <a:t>(input/output redirection)</a:t>
            </a:r>
          </a:p>
          <a:p>
            <a:r>
              <a:rPr lang="en-US" dirty="0" smtClean="0">
                <a:solidFill>
                  <a:srgbClr val="A50021"/>
                </a:solidFill>
                <a:latin typeface="Arial" pitchFamily="34" charset="0"/>
                <a:ea typeface="Arial Unicode MS" pitchFamily="34" charset="-128"/>
                <a:cs typeface="Arial" pitchFamily="34" charset="0"/>
              </a:rPr>
              <a:t>Checking for Difference (</a:t>
            </a:r>
            <a:r>
              <a:rPr lang="en-US" b="1" i="1" dirty="0" smtClean="0">
                <a:solidFill>
                  <a:srgbClr val="A50021"/>
                </a:solidFill>
                <a:latin typeface="Arial" pitchFamily="34" charset="0"/>
                <a:ea typeface="Arial Unicode MS" pitchFamily="34" charset="-128"/>
                <a:cs typeface="Arial" pitchFamily="34" charset="0"/>
              </a:rPr>
              <a:t>diff</a:t>
            </a:r>
            <a:r>
              <a:rPr lang="en-US" dirty="0" smtClean="0">
                <a:solidFill>
                  <a:srgbClr val="A50021"/>
                </a:solidFill>
                <a:latin typeface="Arial" pitchFamily="34" charset="0"/>
                <a:ea typeface="Arial Unicode MS" pitchFamily="34" charset="-128"/>
                <a:cs typeface="Arial" pitchFamily="34" charset="0"/>
              </a:rPr>
              <a:t>)</a:t>
            </a:r>
          </a:p>
          <a:p>
            <a:pPr lvl="1">
              <a:spcBef>
                <a:spcPts val="0"/>
              </a:spcBef>
            </a:pPr>
            <a:r>
              <a:rPr lang="en-US" sz="2200" b="1" i="1" dirty="0" smtClean="0">
                <a:latin typeface="Arial" pitchFamily="34" charset="0"/>
                <a:ea typeface="Arial Unicode MS" pitchFamily="34" charset="-128"/>
                <a:cs typeface="Arial" pitchFamily="34" charset="0"/>
              </a:rPr>
              <a:t>diff  </a:t>
            </a:r>
            <a:r>
              <a:rPr lang="en-US" sz="2200" dirty="0" smtClean="0">
                <a:latin typeface="Arial" pitchFamily="34" charset="0"/>
                <a:ea typeface="Arial Unicode MS" pitchFamily="34" charset="-128"/>
                <a:cs typeface="Arial" pitchFamily="34" charset="0"/>
              </a:rPr>
              <a:t>[</a:t>
            </a:r>
            <a:r>
              <a:rPr lang="en-US" sz="2200" u="sng" dirty="0" smtClean="0">
                <a:latin typeface="Arial" pitchFamily="34" charset="0"/>
                <a:ea typeface="Arial Unicode MS" pitchFamily="34" charset="-128"/>
                <a:cs typeface="Arial" pitchFamily="34" charset="0"/>
              </a:rPr>
              <a:t>filename1</a:t>
            </a:r>
            <a:r>
              <a:rPr lang="en-US" sz="2200" dirty="0" smtClean="0">
                <a:latin typeface="Arial" pitchFamily="34" charset="0"/>
                <a:ea typeface="Arial Unicode MS" pitchFamily="34" charset="-128"/>
                <a:cs typeface="Arial" pitchFamily="34" charset="0"/>
              </a:rPr>
              <a:t>] [</a:t>
            </a:r>
            <a:r>
              <a:rPr lang="en-US" sz="2200" u="sng" dirty="0" smtClean="0">
                <a:latin typeface="Arial" pitchFamily="34" charset="0"/>
                <a:ea typeface="Arial Unicode MS" pitchFamily="34" charset="-128"/>
                <a:cs typeface="Arial" pitchFamily="34" charset="0"/>
              </a:rPr>
              <a:t>filename2</a:t>
            </a:r>
            <a:r>
              <a:rPr lang="en-US" sz="2200" dirty="0" smtClean="0">
                <a:latin typeface="Arial" pitchFamily="34" charset="0"/>
                <a:ea typeface="Arial Unicode MS" pitchFamily="34" charset="-128"/>
                <a:cs typeface="Arial" pitchFamily="34" charset="0"/>
              </a:rPr>
              <a:t>]</a:t>
            </a:r>
          </a:p>
          <a:p>
            <a:pPr lvl="1">
              <a:spcBef>
                <a:spcPts val="0"/>
              </a:spcBef>
            </a:pPr>
            <a:r>
              <a:rPr lang="en-US" sz="2200" dirty="0" smtClean="0">
                <a:latin typeface="Arial" pitchFamily="34" charset="0"/>
                <a:ea typeface="Arial Unicode MS" pitchFamily="34" charset="-128"/>
                <a:cs typeface="Arial" pitchFamily="34" charset="0"/>
              </a:rPr>
              <a:t>Difference in a single space or an extra line will be noted</a:t>
            </a:r>
          </a:p>
          <a:p>
            <a:r>
              <a:rPr lang="en-US" dirty="0" smtClean="0">
                <a:solidFill>
                  <a:srgbClr val="A50021"/>
                </a:solidFill>
                <a:latin typeface="Arial" pitchFamily="34" charset="0"/>
                <a:ea typeface="Arial Unicode MS" pitchFamily="34" charset="-128"/>
                <a:cs typeface="Arial" pitchFamily="34" charset="0"/>
              </a:rPr>
              <a:t>Manual (</a:t>
            </a:r>
            <a:r>
              <a:rPr lang="en-US" b="1" i="1" dirty="0" smtClean="0">
                <a:solidFill>
                  <a:srgbClr val="A50021"/>
                </a:solidFill>
                <a:latin typeface="Arial" pitchFamily="34" charset="0"/>
                <a:ea typeface="Arial Unicode MS" pitchFamily="34" charset="-128"/>
                <a:cs typeface="Arial" pitchFamily="34" charset="0"/>
              </a:rPr>
              <a:t>man</a:t>
            </a:r>
            <a:r>
              <a:rPr lang="en-US" dirty="0" smtClean="0">
                <a:solidFill>
                  <a:srgbClr val="A50021"/>
                </a:solidFill>
                <a:latin typeface="Arial" pitchFamily="34" charset="0"/>
                <a:ea typeface="Arial Unicode MS" pitchFamily="34" charset="-128"/>
                <a:cs typeface="Arial" pitchFamily="34" charset="0"/>
              </a:rPr>
              <a:t>)</a:t>
            </a:r>
          </a:p>
          <a:p>
            <a:pPr lvl="1">
              <a:spcBef>
                <a:spcPts val="0"/>
              </a:spcBef>
            </a:pPr>
            <a:r>
              <a:rPr lang="en-US" sz="2000" b="1" i="1" dirty="0" smtClean="0">
                <a:latin typeface="Arial" pitchFamily="34" charset="0"/>
                <a:ea typeface="Arial Unicode MS" pitchFamily="34" charset="-128"/>
                <a:cs typeface="Arial" pitchFamily="34" charset="0"/>
              </a:rPr>
              <a:t>man </a:t>
            </a:r>
            <a:r>
              <a:rPr lang="en-US" sz="2000" dirty="0" smtClean="0">
                <a:latin typeface="Arial" pitchFamily="34" charset="0"/>
                <a:ea typeface="Arial Unicode MS" pitchFamily="34" charset="-128"/>
                <a:cs typeface="Arial" pitchFamily="34" charset="0"/>
              </a:rPr>
              <a:t>[</a:t>
            </a:r>
            <a:r>
              <a:rPr lang="en-US" sz="2000" u="sng" dirty="0" smtClean="0">
                <a:latin typeface="Arial" pitchFamily="34" charset="0"/>
                <a:ea typeface="Arial Unicode MS" pitchFamily="34" charset="-128"/>
                <a:cs typeface="Arial" pitchFamily="34" charset="0"/>
              </a:rPr>
              <a:t>command name</a:t>
            </a:r>
            <a:r>
              <a:rPr lang="en-US" sz="2000" dirty="0" smtClean="0">
                <a:latin typeface="Arial" pitchFamily="34" charset="0"/>
                <a:ea typeface="Arial Unicode MS" pitchFamily="34" charset="-128"/>
                <a:cs typeface="Arial" pitchFamily="34" charset="0"/>
              </a:rPr>
              <a:t>]</a:t>
            </a:r>
          </a:p>
          <a:p>
            <a:pPr lvl="1">
              <a:spcBef>
                <a:spcPts val="0"/>
              </a:spcBef>
            </a:pPr>
            <a:r>
              <a:rPr lang="en-US" sz="2000" dirty="0" smtClean="0">
                <a:latin typeface="Arial" pitchFamily="34" charset="0"/>
                <a:ea typeface="Arial Unicode MS" pitchFamily="34" charset="-128"/>
                <a:cs typeface="Arial" pitchFamily="34" charset="0"/>
              </a:rPr>
              <a:t>When you are not sure what the command does, or what options it has</a:t>
            </a:r>
            <a:endParaRPr lang="en-US" sz="2000" dirty="0">
              <a:latin typeface="Arial" pitchFamily="34" charset="0"/>
              <a:ea typeface="Arial Unicode MS" pitchFamily="34" charset="-128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3DB89-D0B7-4267-995B-14163E14260F}" type="slidenum">
              <a:rPr lang="en-SG" smtClean="0"/>
              <a:pPr/>
              <a:t>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Week 3</a:t>
            </a:r>
            <a:endParaRPr lang="en-SG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Important VIM Commands</a:t>
            </a:r>
            <a:endParaRPr lang="en-SG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12776"/>
            <a:ext cx="8229600" cy="4824536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Command Mode: (</a:t>
            </a:r>
            <a:r>
              <a:rPr lang="en-US" i="1" dirty="0" smtClean="0">
                <a:latin typeface="Arial" pitchFamily="34" charset="0"/>
                <a:cs typeface="Arial" pitchFamily="34" charset="0"/>
              </a:rPr>
              <a:t>to get into command mode, press ESC key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)</a:t>
            </a:r>
          </a:p>
          <a:p>
            <a:pPr marL="915988" indent="-454025">
              <a:buClr>
                <a:schemeClr val="tx2">
                  <a:lumMod val="75000"/>
                </a:schemeClr>
              </a:buClr>
              <a:buSzPct val="100000"/>
              <a:buFont typeface="+mj-lt"/>
              <a:buAutoNum type="arabicPeriod"/>
            </a:pPr>
            <a:r>
              <a:rPr lang="en-US" b="1" i="1" dirty="0" err="1" smtClean="0">
                <a:latin typeface="Arial" pitchFamily="34" charset="0"/>
                <a:cs typeface="Arial" pitchFamily="34" charset="0"/>
              </a:rPr>
              <a:t>dd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or </a:t>
            </a:r>
            <a:r>
              <a:rPr lang="en-US" b="1" i="1" dirty="0" smtClean="0">
                <a:latin typeface="Arial" pitchFamily="34" charset="0"/>
                <a:cs typeface="Arial" pitchFamily="34" charset="0"/>
              </a:rPr>
              <a:t>:d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→ Delete the current line</a:t>
            </a:r>
          </a:p>
          <a:p>
            <a:pPr marL="915988" indent="-454025">
              <a:buClr>
                <a:schemeClr val="tx2">
                  <a:lumMod val="75000"/>
                </a:schemeClr>
              </a:buClr>
              <a:buSzPct val="100000"/>
              <a:buFont typeface="+mj-lt"/>
              <a:buAutoNum type="arabicPeriod"/>
            </a:pPr>
            <a:r>
              <a:rPr lang="en-US" b="1" i="1" dirty="0" smtClean="0">
                <a:latin typeface="Arial" pitchFamily="34" charset="0"/>
                <a:cs typeface="Arial" pitchFamily="34" charset="0"/>
              </a:rPr>
              <a:t>:q!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→ Exit without saving changes</a:t>
            </a:r>
          </a:p>
          <a:p>
            <a:pPr marL="915988" indent="-454025">
              <a:buClr>
                <a:schemeClr val="tx2">
                  <a:lumMod val="75000"/>
                </a:schemeClr>
              </a:buClr>
              <a:buSzPct val="100000"/>
              <a:buFont typeface="+mj-lt"/>
              <a:buAutoNum type="arabicPeriod"/>
            </a:pPr>
            <a:r>
              <a:rPr lang="en-US" b="1" i="1" dirty="0" smtClean="0">
                <a:latin typeface="Arial" pitchFamily="34" charset="0"/>
                <a:cs typeface="Arial" pitchFamily="34" charset="0"/>
              </a:rPr>
              <a:t>:</a:t>
            </a:r>
            <a:r>
              <a:rPr lang="en-US" b="1" i="1" dirty="0" err="1" smtClean="0">
                <a:latin typeface="Arial" pitchFamily="34" charset="0"/>
                <a:cs typeface="Arial" pitchFamily="34" charset="0"/>
              </a:rPr>
              <a:t>wq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or </a:t>
            </a:r>
            <a:r>
              <a:rPr lang="en-US" b="1" i="1" dirty="0" smtClean="0">
                <a:latin typeface="Arial" pitchFamily="34" charset="0"/>
                <a:cs typeface="Arial" pitchFamily="34" charset="0"/>
              </a:rPr>
              <a:t>ZZ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→ Save and Exit</a:t>
            </a:r>
          </a:p>
          <a:p>
            <a:pPr marL="915988" indent="-454025">
              <a:buClr>
                <a:schemeClr val="tx2">
                  <a:lumMod val="75000"/>
                </a:schemeClr>
              </a:buClr>
              <a:buSzPct val="100000"/>
              <a:buFont typeface="+mj-lt"/>
              <a:buAutoNum type="arabicPeriod"/>
            </a:pPr>
            <a:r>
              <a:rPr lang="en-US" b="1" i="1" dirty="0" smtClean="0">
                <a:latin typeface="Arial" pitchFamily="34" charset="0"/>
                <a:cs typeface="Arial" pitchFamily="34" charset="0"/>
              </a:rPr>
              <a:t>/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[</a:t>
            </a:r>
            <a:r>
              <a:rPr lang="en-US" u="sng" dirty="0" smtClean="0">
                <a:latin typeface="Arial" pitchFamily="34" charset="0"/>
                <a:cs typeface="Arial" pitchFamily="34" charset="0"/>
              </a:rPr>
              <a:t>pattern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] → Search for the pattern</a:t>
            </a:r>
          </a:p>
          <a:p>
            <a:pPr marL="1144588" lvl="1" indent="-285750">
              <a:spcBef>
                <a:spcPts val="0"/>
              </a:spcBef>
            </a:pPr>
            <a:r>
              <a:rPr lang="en-US" b="1" i="1" dirty="0" smtClean="0">
                <a:latin typeface="Arial" pitchFamily="34" charset="0"/>
                <a:cs typeface="Arial" pitchFamily="34" charset="0"/>
              </a:rPr>
              <a:t>n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→ Search next in the same direction</a:t>
            </a:r>
          </a:p>
          <a:p>
            <a:pPr marL="1144588" lvl="1" indent="-285750">
              <a:spcBef>
                <a:spcPts val="0"/>
              </a:spcBef>
            </a:pPr>
            <a:r>
              <a:rPr lang="en-US" b="1" i="1" dirty="0" smtClean="0">
                <a:latin typeface="Arial" pitchFamily="34" charset="0"/>
                <a:cs typeface="Arial" pitchFamily="34" charset="0"/>
              </a:rPr>
              <a:t>N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→ Search next in the opposite direction</a:t>
            </a:r>
          </a:p>
          <a:p>
            <a:pPr>
              <a:spcBef>
                <a:spcPts val="1200"/>
              </a:spcBef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See “Editor” in CS1020 Online web page:</a:t>
            </a:r>
          </a:p>
          <a:p>
            <a:pPr lvl="1"/>
            <a:r>
              <a:rPr lang="en-US" sz="1800" b="1" i="1" dirty="0" smtClean="0">
                <a:solidFill>
                  <a:srgbClr val="A50021"/>
                </a:solidFill>
                <a:latin typeface="Arial" pitchFamily="34" charset="0"/>
                <a:cs typeface="Arial" pitchFamily="34" charset="0"/>
              </a:rPr>
              <a:t>http://www.comp.nus.edu.sg/~cs1020/2_resources/online.html</a:t>
            </a:r>
            <a:endParaRPr lang="en-US" sz="1800" b="1" i="1" dirty="0">
              <a:solidFill>
                <a:srgbClr val="A5002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3DB89-D0B7-4267-995B-14163E14260F}" type="slidenum">
              <a:rPr lang="en-SG" smtClean="0"/>
              <a:pPr/>
              <a:t>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dirty="0" smtClean="0"/>
              <a:t>Week 3</a:t>
            </a:r>
            <a:endParaRPr lang="en-SG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Input: Reading Standard Input</a:t>
            </a:r>
            <a:endParaRPr lang="en-SG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12776"/>
            <a:ext cx="8229600" cy="4824536"/>
          </a:xfrm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en-US" sz="2400" b="1" dirty="0" smtClean="0">
                <a:solidFill>
                  <a:srgbClr val="A50021"/>
                </a:solidFill>
                <a:latin typeface="Arial" pitchFamily="34" charset="0"/>
                <a:ea typeface="Arial Unicode MS" pitchFamily="34" charset="-128"/>
                <a:cs typeface="Arial" pitchFamily="34" charset="0"/>
              </a:rPr>
              <a:t>Scanner</a:t>
            </a:r>
            <a:r>
              <a:rPr lang="en-US" sz="2400" dirty="0" smtClean="0">
                <a:latin typeface="Arial" pitchFamily="34" charset="0"/>
                <a:ea typeface="Arial Unicode MS" pitchFamily="34" charset="-128"/>
                <a:cs typeface="Arial" pitchFamily="34" charset="0"/>
              </a:rPr>
              <a:t> Class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sz="2000" dirty="0" smtClean="0">
                <a:solidFill>
                  <a:srgbClr val="002060"/>
                </a:solidFill>
                <a:latin typeface="Arial" pitchFamily="34" charset="0"/>
                <a:ea typeface="Arial Unicode MS" pitchFamily="34" charset="-128"/>
                <a:cs typeface="Arial" pitchFamily="34" charset="0"/>
              </a:rPr>
              <a:t>Initialization: </a:t>
            </a:r>
            <a:r>
              <a:rPr lang="en-US" sz="2000" b="1" i="1" dirty="0" smtClean="0">
                <a:solidFill>
                  <a:srgbClr val="002060"/>
                </a:solidFill>
                <a:latin typeface="Arial" pitchFamily="34" charset="0"/>
                <a:ea typeface="Arial Unicode MS" pitchFamily="34" charset="-128"/>
                <a:cs typeface="Arial" pitchFamily="34" charset="0"/>
              </a:rPr>
              <a:t>Scanner sc = new Scanner (System.in);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sz="2000" b="1" i="1" dirty="0" err="1" smtClean="0">
                <a:solidFill>
                  <a:srgbClr val="002060"/>
                </a:solidFill>
                <a:latin typeface="Arial" pitchFamily="34" charset="0"/>
                <a:ea typeface="Arial Unicode MS" pitchFamily="34" charset="-128"/>
                <a:cs typeface="Arial" pitchFamily="34" charset="0"/>
              </a:rPr>
              <a:t>hasNext</a:t>
            </a:r>
            <a:r>
              <a:rPr lang="en-US" sz="2000" b="1" i="1" dirty="0" smtClean="0">
                <a:solidFill>
                  <a:srgbClr val="002060"/>
                </a:solidFill>
                <a:latin typeface="Arial" pitchFamily="34" charset="0"/>
                <a:ea typeface="Arial Unicode MS" pitchFamily="34" charset="-128"/>
                <a:cs typeface="Arial" pitchFamily="34" charset="0"/>
              </a:rPr>
              <a:t>()</a:t>
            </a:r>
            <a:r>
              <a:rPr lang="en-US" sz="2000" dirty="0" smtClean="0">
                <a:solidFill>
                  <a:srgbClr val="002060"/>
                </a:solidFill>
                <a:latin typeface="Arial" pitchFamily="34" charset="0"/>
                <a:ea typeface="Arial Unicode MS" pitchFamily="34" charset="-128"/>
                <a:cs typeface="Arial" pitchFamily="34" charset="0"/>
              </a:rPr>
              <a:t> and variants</a:t>
            </a:r>
          </a:p>
          <a:p>
            <a:pPr lvl="2">
              <a:lnSpc>
                <a:spcPct val="110000"/>
              </a:lnSpc>
              <a:spcBef>
                <a:spcPts val="0"/>
              </a:spcBef>
            </a:pPr>
            <a:r>
              <a:rPr lang="en-US" dirty="0" smtClean="0">
                <a:solidFill>
                  <a:srgbClr val="002060"/>
                </a:solidFill>
                <a:latin typeface="Arial" pitchFamily="34" charset="0"/>
                <a:ea typeface="Arial Unicode MS" pitchFamily="34" charset="-128"/>
                <a:cs typeface="Arial" pitchFamily="34" charset="0"/>
              </a:rPr>
              <a:t>Check if there exists another input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sz="2000" b="1" i="1" dirty="0" smtClean="0">
                <a:solidFill>
                  <a:srgbClr val="002060"/>
                </a:solidFill>
                <a:latin typeface="Arial" pitchFamily="34" charset="0"/>
                <a:ea typeface="Arial Unicode MS" pitchFamily="34" charset="-128"/>
                <a:cs typeface="Arial" pitchFamily="34" charset="0"/>
              </a:rPr>
              <a:t>next() </a:t>
            </a:r>
            <a:r>
              <a:rPr lang="en-US" sz="2000" dirty="0" smtClean="0">
                <a:solidFill>
                  <a:srgbClr val="002060"/>
                </a:solidFill>
                <a:latin typeface="Arial" pitchFamily="34" charset="0"/>
                <a:ea typeface="Arial Unicode MS" pitchFamily="34" charset="-128"/>
                <a:cs typeface="Arial" pitchFamily="34" charset="0"/>
              </a:rPr>
              <a:t>and variants</a:t>
            </a:r>
          </a:p>
          <a:p>
            <a:pPr lvl="2">
              <a:lnSpc>
                <a:spcPct val="110000"/>
              </a:lnSpc>
              <a:spcBef>
                <a:spcPts val="0"/>
              </a:spcBef>
            </a:pPr>
            <a:r>
              <a:rPr lang="en-US" dirty="0" smtClean="0">
                <a:solidFill>
                  <a:srgbClr val="002060"/>
                </a:solidFill>
                <a:latin typeface="Arial" pitchFamily="34" charset="0"/>
                <a:ea typeface="Arial Unicode MS" pitchFamily="34" charset="-128"/>
                <a:cs typeface="Arial" pitchFamily="34" charset="0"/>
              </a:rPr>
              <a:t>Get the next input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sz="2000" u="sng" dirty="0" smtClean="0">
                <a:solidFill>
                  <a:srgbClr val="002060"/>
                </a:solidFill>
                <a:latin typeface="Arial" pitchFamily="34" charset="0"/>
                <a:ea typeface="Arial Unicode MS" pitchFamily="34" charset="-128"/>
                <a:cs typeface="Arial" pitchFamily="34" charset="0"/>
              </a:rPr>
              <a:t>Variants</a:t>
            </a:r>
            <a:r>
              <a:rPr lang="en-US" sz="2000" dirty="0" smtClean="0">
                <a:solidFill>
                  <a:srgbClr val="002060"/>
                </a:solidFill>
                <a:latin typeface="Arial" pitchFamily="34" charset="0"/>
                <a:ea typeface="Arial Unicode MS" pitchFamily="34" charset="-128"/>
                <a:cs typeface="Arial" pitchFamily="34" charset="0"/>
              </a:rPr>
              <a:t>: Int, Line, Double</a:t>
            </a:r>
            <a:br>
              <a:rPr lang="en-US" sz="2000" dirty="0" smtClean="0">
                <a:solidFill>
                  <a:srgbClr val="002060"/>
                </a:solidFill>
                <a:latin typeface="Arial" pitchFamily="34" charset="0"/>
                <a:ea typeface="Arial Unicode MS" pitchFamily="34" charset="-128"/>
                <a:cs typeface="Arial" pitchFamily="34" charset="0"/>
              </a:rPr>
            </a:br>
            <a:r>
              <a:rPr lang="en-US" sz="2000" dirty="0" smtClean="0">
                <a:solidFill>
                  <a:srgbClr val="002060"/>
                </a:solidFill>
                <a:latin typeface="Arial" pitchFamily="34" charset="0"/>
                <a:ea typeface="Arial Unicode MS" pitchFamily="34" charset="-128"/>
                <a:cs typeface="Arial" pitchFamily="34" charset="0"/>
              </a:rPr>
              <a:t>example: </a:t>
            </a:r>
            <a:r>
              <a:rPr lang="en-US" sz="2000" b="1" i="1" dirty="0" err="1" smtClean="0">
                <a:solidFill>
                  <a:srgbClr val="002060"/>
                </a:solidFill>
                <a:latin typeface="Arial" pitchFamily="34" charset="0"/>
                <a:ea typeface="Arial Unicode MS" pitchFamily="34" charset="-128"/>
                <a:cs typeface="Arial" pitchFamily="34" charset="0"/>
              </a:rPr>
              <a:t>hasNextInt</a:t>
            </a:r>
            <a:r>
              <a:rPr lang="en-US" sz="2000" b="1" i="1" dirty="0" smtClean="0">
                <a:solidFill>
                  <a:srgbClr val="002060"/>
                </a:solidFill>
                <a:latin typeface="Arial" pitchFamily="34" charset="0"/>
                <a:ea typeface="Arial Unicode MS" pitchFamily="34" charset="-128"/>
                <a:cs typeface="Arial" pitchFamily="34" charset="0"/>
              </a:rPr>
              <a:t>() </a:t>
            </a:r>
            <a:r>
              <a:rPr lang="en-US" sz="2000" dirty="0" smtClean="0">
                <a:solidFill>
                  <a:srgbClr val="002060"/>
                </a:solidFill>
                <a:latin typeface="Arial" pitchFamily="34" charset="0"/>
                <a:ea typeface="Arial Unicode MS" pitchFamily="34" charset="-128"/>
                <a:cs typeface="Arial" pitchFamily="34" charset="0"/>
              </a:rPr>
              <a:t>and </a:t>
            </a:r>
            <a:r>
              <a:rPr lang="en-US" sz="2000" b="1" i="1" dirty="0" err="1" smtClean="0">
                <a:solidFill>
                  <a:srgbClr val="002060"/>
                </a:solidFill>
                <a:latin typeface="Arial" pitchFamily="34" charset="0"/>
                <a:ea typeface="Arial Unicode MS" pitchFamily="34" charset="-128"/>
                <a:cs typeface="Arial" pitchFamily="34" charset="0"/>
              </a:rPr>
              <a:t>nextLine</a:t>
            </a:r>
            <a:r>
              <a:rPr lang="en-US" sz="2000" b="1" i="1" dirty="0" smtClean="0">
                <a:solidFill>
                  <a:srgbClr val="002060"/>
                </a:solidFill>
                <a:latin typeface="Arial" pitchFamily="34" charset="0"/>
                <a:ea typeface="Arial Unicode MS" pitchFamily="34" charset="-128"/>
                <a:cs typeface="Arial" pitchFamily="34" charset="0"/>
              </a:rPr>
              <a:t>()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sz="2000" b="1" i="1" u="sng" dirty="0" smtClean="0">
                <a:solidFill>
                  <a:srgbClr val="002060"/>
                </a:solidFill>
                <a:latin typeface="Arial" pitchFamily="34" charset="0"/>
                <a:ea typeface="Arial Unicode MS" pitchFamily="34" charset="-128"/>
                <a:cs typeface="Arial" pitchFamily="34" charset="0"/>
              </a:rPr>
              <a:t>There is NO </a:t>
            </a:r>
            <a:r>
              <a:rPr lang="en-US" sz="2000" b="1" i="1" u="sng" dirty="0" err="1" smtClean="0">
                <a:solidFill>
                  <a:srgbClr val="002060"/>
                </a:solidFill>
                <a:latin typeface="Arial" pitchFamily="34" charset="0"/>
                <a:ea typeface="Arial Unicode MS" pitchFamily="34" charset="-128"/>
                <a:cs typeface="Arial" pitchFamily="34" charset="0"/>
              </a:rPr>
              <a:t>nextChar</a:t>
            </a:r>
            <a:r>
              <a:rPr lang="en-US" sz="2000" b="1" i="1" u="sng" dirty="0" smtClean="0">
                <a:solidFill>
                  <a:srgbClr val="002060"/>
                </a:solidFill>
                <a:latin typeface="Arial" pitchFamily="34" charset="0"/>
                <a:ea typeface="Arial Unicode MS" pitchFamily="34" charset="-128"/>
                <a:cs typeface="Arial" pitchFamily="34" charset="0"/>
              </a:rPr>
              <a:t>() and </a:t>
            </a:r>
            <a:r>
              <a:rPr lang="en-US" sz="2000" b="1" i="1" u="sng" dirty="0" err="1" smtClean="0">
                <a:solidFill>
                  <a:srgbClr val="002060"/>
                </a:solidFill>
                <a:latin typeface="Arial" pitchFamily="34" charset="0"/>
                <a:ea typeface="Arial Unicode MS" pitchFamily="34" charset="-128"/>
                <a:cs typeface="Arial" pitchFamily="34" charset="0"/>
              </a:rPr>
              <a:t>hasNextChar</a:t>
            </a:r>
            <a:r>
              <a:rPr lang="en-US" sz="2000" b="1" i="1" u="sng" dirty="0" smtClean="0">
                <a:solidFill>
                  <a:srgbClr val="002060"/>
                </a:solidFill>
                <a:latin typeface="Arial" pitchFamily="34" charset="0"/>
                <a:ea typeface="Arial Unicode MS" pitchFamily="34" charset="-128"/>
                <a:cs typeface="Arial" pitchFamily="34" charset="0"/>
              </a:rPr>
              <a:t>() variant</a:t>
            </a:r>
            <a:endParaRPr lang="en-US" sz="2000" b="1" i="1" dirty="0" smtClean="0">
              <a:solidFill>
                <a:srgbClr val="002060"/>
              </a:solidFill>
              <a:latin typeface="Arial" pitchFamily="34" charset="0"/>
              <a:ea typeface="Arial Unicode MS" pitchFamily="34" charset="-128"/>
              <a:cs typeface="Arial" pitchFamily="34" charset="0"/>
            </a:endParaRPr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en-US" sz="2400" dirty="0" smtClean="0">
                <a:latin typeface="Arial" pitchFamily="34" charset="0"/>
                <a:ea typeface="Arial Unicode MS" pitchFamily="34" charset="-128"/>
                <a:cs typeface="Arial" pitchFamily="34" charset="0"/>
              </a:rPr>
              <a:t>Type of Input: (</a:t>
            </a:r>
            <a:r>
              <a:rPr lang="en-US" sz="2400" i="1" u="sng" dirty="0" smtClean="0">
                <a:latin typeface="Arial" pitchFamily="34" charset="0"/>
                <a:ea typeface="Arial Unicode MS" pitchFamily="34" charset="-128"/>
                <a:cs typeface="Arial" pitchFamily="34" charset="0"/>
              </a:rPr>
              <a:t>from Lab 0 Exercise 3</a:t>
            </a:r>
            <a:r>
              <a:rPr lang="en-US" sz="2400" dirty="0" smtClean="0">
                <a:latin typeface="Arial" pitchFamily="34" charset="0"/>
                <a:ea typeface="Arial Unicode MS" pitchFamily="34" charset="-128"/>
                <a:cs typeface="Arial" pitchFamily="34" charset="0"/>
              </a:rPr>
              <a:t>)</a:t>
            </a:r>
          </a:p>
          <a:p>
            <a:pPr marL="868680" lvl="1" indent="-457200">
              <a:lnSpc>
                <a:spcPct val="110000"/>
              </a:lnSpc>
              <a:spcBef>
                <a:spcPts val="0"/>
              </a:spcBef>
              <a:buSzPct val="60000"/>
              <a:buFont typeface="Courier New" pitchFamily="49" charset="0"/>
              <a:buChar char="o"/>
            </a:pPr>
            <a:r>
              <a:rPr lang="en-US" dirty="0" smtClean="0">
                <a:solidFill>
                  <a:srgbClr val="002060"/>
                </a:solidFill>
                <a:latin typeface="Arial" pitchFamily="34" charset="0"/>
                <a:ea typeface="Arial Unicode MS" pitchFamily="34" charset="-128"/>
                <a:cs typeface="Arial" pitchFamily="34" charset="0"/>
              </a:rPr>
              <a:t>Type 1: Number of Operations is specified</a:t>
            </a:r>
          </a:p>
          <a:p>
            <a:pPr marL="868680" lvl="1" indent="-457200">
              <a:lnSpc>
                <a:spcPct val="110000"/>
              </a:lnSpc>
              <a:spcBef>
                <a:spcPts val="0"/>
              </a:spcBef>
              <a:buSzPct val="60000"/>
              <a:buFont typeface="Courier New" pitchFamily="49" charset="0"/>
              <a:buChar char="o"/>
            </a:pPr>
            <a:r>
              <a:rPr lang="en-US" dirty="0" smtClean="0">
                <a:solidFill>
                  <a:srgbClr val="002060"/>
                </a:solidFill>
                <a:latin typeface="Arial" pitchFamily="34" charset="0"/>
                <a:ea typeface="Arial Unicode MS" pitchFamily="34" charset="-128"/>
                <a:cs typeface="Arial" pitchFamily="34" charset="0"/>
              </a:rPr>
              <a:t>Type 2: Read until Terminating Special Character</a:t>
            </a:r>
          </a:p>
          <a:p>
            <a:pPr marL="868680" lvl="1" indent="-457200">
              <a:lnSpc>
                <a:spcPct val="110000"/>
              </a:lnSpc>
              <a:spcBef>
                <a:spcPts val="0"/>
              </a:spcBef>
              <a:buSzPct val="60000"/>
              <a:buFont typeface="Courier New" pitchFamily="49" charset="0"/>
              <a:buChar char="o"/>
            </a:pPr>
            <a:r>
              <a:rPr lang="en-US" dirty="0" smtClean="0">
                <a:solidFill>
                  <a:srgbClr val="002060"/>
                </a:solidFill>
                <a:latin typeface="Arial" pitchFamily="34" charset="0"/>
                <a:ea typeface="Arial Unicode MS" pitchFamily="34" charset="-128"/>
                <a:cs typeface="Arial" pitchFamily="34" charset="0"/>
              </a:rPr>
              <a:t>Type 3: Read until End of File</a:t>
            </a:r>
            <a:endParaRPr lang="en-US" dirty="0">
              <a:solidFill>
                <a:srgbClr val="002060"/>
              </a:solidFill>
              <a:latin typeface="Arial" pitchFamily="34" charset="0"/>
              <a:ea typeface="Arial Unicode MS" pitchFamily="34" charset="-128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3DB89-D0B7-4267-995B-14163E14260F}" type="slidenum">
              <a:rPr lang="en-SG" smtClean="0"/>
              <a:pPr/>
              <a:t>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dirty="0" smtClean="0"/>
              <a:t>Week 3</a:t>
            </a:r>
            <a:endParaRPr lang="en-SG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Input: Type 1 Input (Example)</a:t>
            </a:r>
            <a:endParaRPr lang="en-SG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3DB89-D0B7-4267-995B-14163E14260F}" type="slidenum">
              <a:rPr lang="en-SG" smtClean="0"/>
              <a:pPr/>
              <a:t>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dirty="0" smtClean="0"/>
              <a:t>Week 3</a:t>
            </a:r>
            <a:endParaRPr lang="en-SG" dirty="0"/>
          </a:p>
        </p:txBody>
      </p:sp>
      <p:sp>
        <p:nvSpPr>
          <p:cNvPr id="7" name="Content Placeholder 1"/>
          <p:cNvSpPr>
            <a:spLocks noGrp="1"/>
          </p:cNvSpPr>
          <p:nvPr>
            <p:ph idx="1"/>
          </p:nvPr>
        </p:nvSpPr>
        <p:spPr>
          <a:xfrm>
            <a:off x="827584" y="1481329"/>
            <a:ext cx="7859216" cy="3963895"/>
          </a:xfrm>
          <a:solidFill>
            <a:srgbClr val="FFFFCC"/>
          </a:solidFill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>
            <a:normAutofit fontScale="77500" lnSpcReduction="20000"/>
          </a:bodyPr>
          <a:lstStyle/>
          <a:p>
            <a:pPr marL="11430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public static void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main(String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[]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marL="11430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// … Code Section Omitted</a:t>
            </a:r>
          </a:p>
          <a:p>
            <a:pPr marL="11430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// … Other Initialization</a:t>
            </a:r>
          </a:p>
          <a:p>
            <a:pPr marL="11430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11430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Scanner sc = new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Scanner(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System.in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11430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numOps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sc.nextInt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11430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for 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i=0; i&lt;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numOps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 i++) {</a:t>
            </a:r>
          </a:p>
          <a:p>
            <a:pPr marL="11430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	// Read Other Inputs</a:t>
            </a:r>
          </a:p>
          <a:p>
            <a:pPr marL="11430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marL="11430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b="1" dirty="0"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	// … Code Section Omitted</a:t>
            </a:r>
          </a:p>
          <a:p>
            <a:pPr marL="11430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Input: Type 2 Input</a:t>
            </a:r>
            <a:endParaRPr lang="en-SG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3DB89-D0B7-4267-995B-14163E14260F}" type="slidenum">
              <a:rPr lang="en-SG" smtClean="0"/>
              <a:pPr/>
              <a:t>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dirty="0" smtClean="0"/>
              <a:t>Week 3</a:t>
            </a:r>
            <a:endParaRPr lang="en-SG" dirty="0"/>
          </a:p>
        </p:txBody>
      </p:sp>
      <p:sp>
        <p:nvSpPr>
          <p:cNvPr id="8" name="Content Placeholder 1"/>
          <p:cNvSpPr>
            <a:spLocks noGrp="1"/>
          </p:cNvSpPr>
          <p:nvPr>
            <p:ph idx="1"/>
          </p:nvPr>
        </p:nvSpPr>
        <p:spPr>
          <a:xfrm>
            <a:off x="457200" y="1196752"/>
            <a:ext cx="8435280" cy="5472608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rial" pitchFamily="34" charset="0"/>
                <a:cs typeface="Arial" pitchFamily="34" charset="0"/>
              </a:rPr>
              <a:t>Steps:</a:t>
            </a:r>
          </a:p>
          <a:p>
            <a:pPr marL="571500" indent="-457200">
              <a:spcBef>
                <a:spcPts val="0"/>
              </a:spcBef>
              <a:buFont typeface="+mj-lt"/>
              <a:buAutoNum type="arabicPeriod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Instantiate a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Scanner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object</a:t>
            </a:r>
            <a:r>
              <a:rPr lang="en-US" dirty="0">
                <a:latin typeface="Arial" pitchFamily="34" charset="0"/>
                <a:cs typeface="Arial" pitchFamily="34" charset="0"/>
              </a:rPr>
              <a:t/>
            </a:r>
            <a:br>
              <a:rPr lang="en-US" dirty="0">
                <a:latin typeface="Arial" pitchFamily="34" charset="0"/>
                <a:cs typeface="Arial" pitchFamily="34" charset="0"/>
              </a:rPr>
            </a:b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5715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Read the First Input</a:t>
            </a:r>
            <a:r>
              <a:rPr lang="en-US" dirty="0">
                <a:latin typeface="Arial" pitchFamily="34" charset="0"/>
                <a:cs typeface="Arial" pitchFamily="34" charset="0"/>
              </a:rPr>
              <a:t/>
            </a:r>
            <a:br>
              <a:rPr lang="en-US" dirty="0">
                <a:latin typeface="Arial" pitchFamily="34" charset="0"/>
                <a:cs typeface="Arial" pitchFamily="34" charset="0"/>
              </a:rPr>
            </a:b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5715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Loop until Terminating Special Character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encountered</a:t>
            </a:r>
            <a:r>
              <a:rPr lang="en-US" dirty="0">
                <a:latin typeface="Arial" pitchFamily="34" charset="0"/>
                <a:cs typeface="Arial" pitchFamily="34" charset="0"/>
              </a:rPr>
              <a:t/>
            </a:r>
            <a:br>
              <a:rPr lang="en-US" dirty="0">
                <a:latin typeface="Arial" pitchFamily="34" charset="0"/>
                <a:cs typeface="Arial" pitchFamily="34" charset="0"/>
              </a:rPr>
            </a:b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571500" indent="-457200">
              <a:spcBef>
                <a:spcPts val="600"/>
              </a:spcBef>
              <a:buNone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571500" indent="-457200">
              <a:spcBef>
                <a:spcPts val="600"/>
              </a:spcBef>
              <a:buFont typeface="+mj-lt"/>
              <a:buAutoNum type="arabicPeriod"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571500" indent="-457200">
              <a:spcBef>
                <a:spcPts val="2400"/>
              </a:spcBef>
              <a:buFont typeface="+mj-lt"/>
              <a:buAutoNum type="arabicPeriod" startAt="4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Read into </a:t>
            </a:r>
            <a:r>
              <a:rPr lang="en-US" sz="2400" i="1" u="sng" dirty="0" err="1">
                <a:latin typeface="Arial" pitchFamily="34" charset="0"/>
                <a:cs typeface="Arial" pitchFamily="34" charset="0"/>
              </a:rPr>
              <a:t>tempInput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again</a:t>
            </a: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marL="114300" indent="0">
              <a:buNone/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 marL="109728" indent="0">
              <a:buNone/>
            </a:pPr>
            <a:endParaRPr lang="en-SG" dirty="0"/>
          </a:p>
        </p:txBody>
      </p:sp>
      <p:sp>
        <p:nvSpPr>
          <p:cNvPr id="9" name="Content Placeholder 1"/>
          <p:cNvSpPr txBox="1">
            <a:spLocks/>
          </p:cNvSpPr>
          <p:nvPr/>
        </p:nvSpPr>
        <p:spPr>
          <a:xfrm>
            <a:off x="1259632" y="2060848"/>
            <a:ext cx="7344816" cy="432048"/>
          </a:xfrm>
          <a:prstGeom prst="rect">
            <a:avLst/>
          </a:prstGeom>
          <a:solidFill>
            <a:srgbClr val="FFFFCC"/>
          </a:solidFill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vert="horz">
            <a:normAutofit/>
          </a:bodyPr>
          <a:lstStyle/>
          <a:p>
            <a:pPr marL="114300" lvl="0">
              <a:lnSpc>
                <a:spcPct val="110000"/>
              </a:lnSpc>
              <a:buClr>
                <a:schemeClr val="accent1"/>
              </a:buClr>
              <a:buSzPct val="68000"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Scanner sc = new Scanner(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System.in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);</a:t>
            </a:r>
            <a:endParaRPr kumimoji="0" lang="en-SG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Content Placeholder 1"/>
          <p:cNvSpPr txBox="1">
            <a:spLocks/>
          </p:cNvSpPr>
          <p:nvPr/>
        </p:nvSpPr>
        <p:spPr>
          <a:xfrm>
            <a:off x="1259632" y="2924944"/>
            <a:ext cx="7344816" cy="432048"/>
          </a:xfrm>
          <a:prstGeom prst="rect">
            <a:avLst/>
          </a:prstGeom>
          <a:solidFill>
            <a:srgbClr val="FFFFCC"/>
          </a:solidFill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vert="horz">
            <a:normAutofit/>
          </a:bodyPr>
          <a:lstStyle/>
          <a:p>
            <a:pPr marL="114300" lvl="0">
              <a:lnSpc>
                <a:spcPct val="110000"/>
              </a:lnSpc>
              <a:buClr>
                <a:schemeClr val="accent1"/>
              </a:buClr>
              <a:buSzPct val="68000"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tempInput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sc.next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();</a:t>
            </a:r>
            <a:endParaRPr kumimoji="0" lang="en-SG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Content Placeholder 1"/>
          <p:cNvSpPr txBox="1">
            <a:spLocks/>
          </p:cNvSpPr>
          <p:nvPr/>
        </p:nvSpPr>
        <p:spPr>
          <a:xfrm>
            <a:off x="1259632" y="3789040"/>
            <a:ext cx="7344816" cy="1512168"/>
          </a:xfrm>
          <a:prstGeom prst="rect">
            <a:avLst/>
          </a:prstGeom>
          <a:solidFill>
            <a:srgbClr val="FFFFCC"/>
          </a:solidFill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vert="horz">
            <a:noAutofit/>
          </a:bodyPr>
          <a:lstStyle/>
          <a:p>
            <a:pPr marL="114300" lvl="0">
              <a:buClr>
                <a:schemeClr val="accent1"/>
              </a:buClr>
              <a:buSzPct val="68000"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while (!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tempInput.equals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(TERMINATING_CHAR)) {</a:t>
            </a:r>
            <a:br>
              <a:rPr lang="en-US" sz="20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// Read Other Input (if exists)</a:t>
            </a:r>
            <a:br>
              <a:rPr lang="en-US" sz="20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0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// Step 4 Here</a:t>
            </a:r>
            <a:br>
              <a:rPr lang="en-US" sz="20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kumimoji="0" lang="en-SG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2267744" y="4779390"/>
            <a:ext cx="6336704" cy="1529930"/>
            <a:chOff x="2267744" y="4779390"/>
            <a:chExt cx="6336704" cy="1529930"/>
          </a:xfrm>
        </p:grpSpPr>
        <p:sp>
          <p:nvSpPr>
            <p:cNvPr id="13" name="Content Placeholder 1"/>
            <p:cNvSpPr txBox="1">
              <a:spLocks/>
            </p:cNvSpPr>
            <p:nvPr/>
          </p:nvSpPr>
          <p:spPr>
            <a:xfrm>
              <a:off x="2267744" y="5877272"/>
              <a:ext cx="6336704" cy="43204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chemeClr val="accent6">
                  <a:lumMod val="75000"/>
                </a:schemeClr>
              </a:solidFill>
            </a:ln>
          </p:spPr>
          <p:txBody>
            <a:bodyPr vert="horz">
              <a:normAutofit/>
            </a:bodyPr>
            <a:lstStyle/>
            <a:p>
              <a:pPr marL="114300" lvl="0">
                <a:lnSpc>
                  <a:spcPct val="110000"/>
                </a:lnSpc>
                <a:buClr>
                  <a:schemeClr val="accent1"/>
                </a:buClr>
                <a:buSzPct val="68000"/>
              </a:pPr>
              <a:r>
                <a:rPr lang="en-US" sz="2000" b="1" dirty="0" err="1" smtClean="0">
                  <a:latin typeface="Courier New" pitchFamily="49" charset="0"/>
                  <a:cs typeface="Courier New" pitchFamily="49" charset="0"/>
                </a:rPr>
                <a:t>tempInput</a:t>
              </a:r>
              <a:r>
                <a:rPr lang="en-US" sz="2000" b="1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2000" b="1" dirty="0" err="1" smtClean="0">
                  <a:latin typeface="Courier New" pitchFamily="49" charset="0"/>
                  <a:cs typeface="Courier New" pitchFamily="49" charset="0"/>
                </a:rPr>
                <a:t>sc.next</a:t>
              </a:r>
              <a:r>
                <a:rPr lang="en-US" sz="2000" b="1" dirty="0" smtClean="0">
                  <a:latin typeface="Courier New" pitchFamily="49" charset="0"/>
                  <a:cs typeface="Courier New" pitchFamily="49" charset="0"/>
                </a:rPr>
                <a:t>();</a:t>
              </a:r>
              <a:endParaRPr lang="en-SG" sz="2000" b="1" dirty="0"/>
            </a:p>
          </p:txBody>
        </p:sp>
        <p:sp>
          <p:nvSpPr>
            <p:cNvPr id="14" name="Freeform 13"/>
            <p:cNvSpPr/>
            <p:nvPr/>
          </p:nvSpPr>
          <p:spPr>
            <a:xfrm>
              <a:off x="4637988" y="4779390"/>
              <a:ext cx="1040090" cy="1084082"/>
            </a:xfrm>
            <a:custGeom>
              <a:avLst/>
              <a:gdLst>
                <a:gd name="connsiteX0" fmla="*/ 923826 w 1040090"/>
                <a:gd name="connsiteY0" fmla="*/ 1084082 h 1084082"/>
                <a:gd name="connsiteX1" fmla="*/ 886119 w 1040090"/>
                <a:gd name="connsiteY1" fmla="*/ 339365 h 1084082"/>
                <a:gd name="connsiteX2" fmla="*/ 0 w 1040090"/>
                <a:gd name="connsiteY2" fmla="*/ 0 h 1084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40090" h="1084082">
                  <a:moveTo>
                    <a:pt x="923826" y="1084082"/>
                  </a:moveTo>
                  <a:cubicBezTo>
                    <a:pt x="981958" y="802063"/>
                    <a:pt x="1040090" y="520045"/>
                    <a:pt x="886119" y="339365"/>
                  </a:cubicBezTo>
                  <a:cubicBezTo>
                    <a:pt x="732148" y="158685"/>
                    <a:pt x="366074" y="79342"/>
                    <a:pt x="0" y="0"/>
                  </a:cubicBezTo>
                </a:path>
              </a:pathLst>
            </a:custGeom>
            <a:ln w="19050">
              <a:solidFill>
                <a:schemeClr val="accent6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  <p:bldP spid="9" grpId="0" animBg="1"/>
      <p:bldP spid="10" grpId="0" animBg="1"/>
      <p:bldP spid="11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133</TotalTime>
  <Words>1383</Words>
  <Application>Microsoft Office PowerPoint</Application>
  <PresentationFormat>On-screen Show (4:3)</PresentationFormat>
  <Paragraphs>496</Paragraphs>
  <Slides>31</Slides>
  <Notes>31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Origin</vt:lpstr>
      <vt:lpstr>CS1020</vt:lpstr>
      <vt:lpstr>Contents</vt:lpstr>
      <vt:lpstr>Part 1</vt:lpstr>
      <vt:lpstr>Important UNIX Commands (1/2)</vt:lpstr>
      <vt:lpstr>Important UNIX Commands (2/2)</vt:lpstr>
      <vt:lpstr>Important VIM Commands</vt:lpstr>
      <vt:lpstr>Input: Reading Standard Input</vt:lpstr>
      <vt:lpstr>Input: Type 1 Input (Example)</vt:lpstr>
      <vt:lpstr>Input: Type 2 Input</vt:lpstr>
      <vt:lpstr>Input: Type 2 Input (Example)</vt:lpstr>
      <vt:lpstr>Input: Type 3 Input</vt:lpstr>
      <vt:lpstr>Input: Type 3 Input (Example)</vt:lpstr>
      <vt:lpstr>Input: Hybrid Input</vt:lpstr>
      <vt:lpstr>Output: Printing Standard Output</vt:lpstr>
      <vt:lpstr>Output: Typical Output Methods (1/2)</vt:lpstr>
      <vt:lpstr>Output: Typical Output Methods (2/2)</vt:lpstr>
      <vt:lpstr>Part 2</vt:lpstr>
      <vt:lpstr>Exercise 1: Redeem Coupon</vt:lpstr>
      <vt:lpstr>Exercise 1: Coupon class</vt:lpstr>
      <vt:lpstr>Exercise 1: Redeem class</vt:lpstr>
      <vt:lpstr>Exercise 1: Redeem Class</vt:lpstr>
      <vt:lpstr>Exercise 2: Turn Knobs (1/4)</vt:lpstr>
      <vt:lpstr>Exercise 2: Turn Knobs (2/4)</vt:lpstr>
      <vt:lpstr>Exercise 2: Turn Knobs (3/4)</vt:lpstr>
      <vt:lpstr>Exercise 2: Turn Knobs (4/4)</vt:lpstr>
      <vt:lpstr>Ex 3: Matrix Transform (1/5)</vt:lpstr>
      <vt:lpstr>Ex 3: Matrix Transform (2/5)</vt:lpstr>
      <vt:lpstr>Ex 3: Matrix Transform (3/5)</vt:lpstr>
      <vt:lpstr>Ex 3: Matrix Transform (4/5)</vt:lpstr>
      <vt:lpstr>Ex 3: Matrix Transform (5/5)</vt:lpstr>
      <vt:lpstr>Slide 31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CS1020</dc:title>
  <dc:creator>Aaron</dc:creator>
  <cp:lastModifiedBy>Aaron</cp:lastModifiedBy>
  <cp:revision>43</cp:revision>
  <dcterms:created xsi:type="dcterms:W3CDTF">2013-01-27T12:39:02Z</dcterms:created>
  <dcterms:modified xsi:type="dcterms:W3CDTF">2013-01-27T14:54:02Z</dcterms:modified>
</cp:coreProperties>
</file>