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256" r:id="rId2"/>
    <p:sldId id="258" r:id="rId3"/>
    <p:sldId id="274" r:id="rId4"/>
    <p:sldId id="275" r:id="rId5"/>
    <p:sldId id="276" r:id="rId6"/>
    <p:sldId id="277" r:id="rId7"/>
    <p:sldId id="279" r:id="rId8"/>
    <p:sldId id="281" r:id="rId9"/>
    <p:sldId id="282" r:id="rId10"/>
    <p:sldId id="289" r:id="rId11"/>
    <p:sldId id="290" r:id="rId12"/>
    <p:sldId id="283" r:id="rId13"/>
    <p:sldId id="280" r:id="rId14"/>
    <p:sldId id="291" r:id="rId15"/>
    <p:sldId id="293" r:id="rId16"/>
    <p:sldId id="295" r:id="rId17"/>
    <p:sldId id="296" r:id="rId18"/>
    <p:sldId id="297" r:id="rId19"/>
    <p:sldId id="298" r:id="rId20"/>
    <p:sldId id="299"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292" r:id="rId40"/>
    <p:sldId id="26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8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0" d="100"/>
          <a:sy n="110" d="100"/>
        </p:scale>
        <p:origin x="-171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0A08BD-178C-4D9E-8CA0-DB8D89FC9B7A}" type="datetimeFigureOut">
              <a:rPr lang="en-SG" smtClean="0"/>
              <a:pPr/>
              <a:t>2/15/2013</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C4A765-6640-4E40-95FD-7EE9ED1CB66D}" type="slidenum">
              <a:rPr lang="en-SG" smtClean="0"/>
              <a:pPr/>
              <a:t>‹#›</a:t>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1</a:t>
            </a:fld>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10</a:t>
            </a:fld>
            <a:endParaRPr lang="en-S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11</a:t>
            </a:fld>
            <a:endParaRPr lang="en-S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12</a:t>
            </a:fld>
            <a:endParaRPr lang="en-S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13</a:t>
            </a:fld>
            <a:endParaRPr lang="en-S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14</a:t>
            </a:fld>
            <a:endParaRPr lang="en-S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15</a:t>
            </a:fld>
            <a:endParaRPr lang="en-S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16</a:t>
            </a:fld>
            <a:endParaRPr lang="en-S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17</a:t>
            </a:fld>
            <a:endParaRPr lang="en-S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18</a:t>
            </a:fld>
            <a:endParaRPr lang="en-S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19</a:t>
            </a:fld>
            <a:endParaRPr lang="en-S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2</a:t>
            </a:fld>
            <a:endParaRPr lang="en-S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20</a:t>
            </a:fld>
            <a:endParaRPr lang="en-S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21</a:t>
            </a:fld>
            <a:endParaRPr lang="en-S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22</a:t>
            </a:fld>
            <a:endParaRPr lang="en-S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23</a:t>
            </a:fld>
            <a:endParaRPr lang="en-S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24</a:t>
            </a:fld>
            <a:endParaRPr lang="en-S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25</a:t>
            </a:fld>
            <a:endParaRPr lang="en-S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26</a:t>
            </a:fld>
            <a:endParaRPr lang="en-S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27</a:t>
            </a:fld>
            <a:endParaRPr lang="en-S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28</a:t>
            </a:fld>
            <a:endParaRPr lang="en-S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29</a:t>
            </a:fld>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3</a:t>
            </a:fld>
            <a:endParaRPr lang="en-S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30</a:t>
            </a:fld>
            <a:endParaRPr lang="en-S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31</a:t>
            </a:fld>
            <a:endParaRPr lang="en-S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32</a:t>
            </a:fld>
            <a:endParaRPr lang="en-S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33</a:t>
            </a:fld>
            <a:endParaRPr lang="en-SG"/>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34</a:t>
            </a:fld>
            <a:endParaRPr lang="en-S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35</a:t>
            </a:fld>
            <a:endParaRPr lang="en-S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36</a:t>
            </a:fld>
            <a:endParaRPr lang="en-S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37</a:t>
            </a:fld>
            <a:endParaRPr lang="en-S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1C4723A5-E74E-47DD-A631-96D538346C9D}" type="slidenum">
              <a:rPr lang="en-SG" smtClean="0"/>
              <a:pPr/>
              <a:t>38</a:t>
            </a:fld>
            <a:endParaRPr lang="en-S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39</a:t>
            </a:fld>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4</a:t>
            </a:fld>
            <a:endParaRPr lang="en-S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40</a:t>
            </a:fld>
            <a:endParaRPr lang="en-S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5</a:t>
            </a:fld>
            <a:endParaRPr lang="en-S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6</a:t>
            </a:fld>
            <a:endParaRPr lang="en-S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7</a:t>
            </a:fld>
            <a:endParaRPr lang="en-S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8</a:t>
            </a:fld>
            <a:endParaRPr lang="en-S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DAC4A765-6640-4E40-95FD-7EE9ED1CB66D}" type="slidenum">
              <a:rPr lang="en-SG" smtClean="0"/>
              <a:pPr/>
              <a:t>9</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57A587-1B2A-4B43-96C7-05C4778AD945}" type="datetime1">
              <a:rPr lang="en-SG" smtClean="0"/>
              <a:pPr/>
              <a:t>2/15/2013</a:t>
            </a:fld>
            <a:endParaRPr lang="en-SG"/>
          </a:p>
        </p:txBody>
      </p:sp>
      <p:sp>
        <p:nvSpPr>
          <p:cNvPr id="17" name="Footer Placeholder 16"/>
          <p:cNvSpPr>
            <a:spLocks noGrp="1"/>
          </p:cNvSpPr>
          <p:nvPr>
            <p:ph type="ftr" sz="quarter" idx="11"/>
          </p:nvPr>
        </p:nvSpPr>
        <p:spPr>
          <a:xfrm>
            <a:off x="2898648" y="6355080"/>
            <a:ext cx="3474720" cy="365760"/>
          </a:xfrm>
        </p:spPr>
        <p:txBody>
          <a:bodyPr/>
          <a:lstStyle/>
          <a:p>
            <a:r>
              <a:rPr lang="en-SG" smtClean="0"/>
              <a:t>Week 3</a:t>
            </a:r>
            <a:endParaRPr lang="en-SG"/>
          </a:p>
        </p:txBody>
      </p:sp>
      <p:sp>
        <p:nvSpPr>
          <p:cNvPr id="29" name="Slide Number Placeholder 28"/>
          <p:cNvSpPr>
            <a:spLocks noGrp="1"/>
          </p:cNvSpPr>
          <p:nvPr>
            <p:ph type="sldNum" sz="quarter" idx="12"/>
          </p:nvPr>
        </p:nvSpPr>
        <p:spPr>
          <a:xfrm>
            <a:off x="1216152" y="6355080"/>
            <a:ext cx="1219200" cy="365760"/>
          </a:xfrm>
        </p:spPr>
        <p:txBody>
          <a:bodyPr/>
          <a:lstStyle/>
          <a:p>
            <a:fld id="{60D3DB89-D0B7-4267-995B-14163E14260F}" type="slidenum">
              <a:rPr lang="en-SG" smtClean="0"/>
              <a:pPr/>
              <a:t>‹#›</a:t>
            </a:fld>
            <a:endParaRPr lang="en-SG"/>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BD51E4-5C87-4AED-8E0D-88908E4C44DB}" type="datetime1">
              <a:rPr lang="en-SG" smtClean="0"/>
              <a:pPr/>
              <a:t>2/15/2013</a:t>
            </a:fld>
            <a:endParaRPr lang="en-SG"/>
          </a:p>
        </p:txBody>
      </p:sp>
      <p:sp>
        <p:nvSpPr>
          <p:cNvPr id="5" name="Footer Placeholder 4"/>
          <p:cNvSpPr>
            <a:spLocks noGrp="1"/>
          </p:cNvSpPr>
          <p:nvPr>
            <p:ph type="ftr" sz="quarter" idx="11"/>
          </p:nvPr>
        </p:nvSpPr>
        <p:spPr/>
        <p:txBody>
          <a:bodyPr/>
          <a:lstStyle/>
          <a:p>
            <a:r>
              <a:rPr lang="en-SG" smtClean="0"/>
              <a:t>Week 3</a:t>
            </a:r>
            <a:endParaRPr lang="en-SG"/>
          </a:p>
        </p:txBody>
      </p:sp>
      <p:sp>
        <p:nvSpPr>
          <p:cNvPr id="6" name="Slide Number Placeholder 5"/>
          <p:cNvSpPr>
            <a:spLocks noGrp="1"/>
          </p:cNvSpPr>
          <p:nvPr>
            <p:ph type="sldNum" sz="quarter" idx="12"/>
          </p:nvPr>
        </p:nvSpPr>
        <p:spPr/>
        <p:txBody>
          <a:bodyPr/>
          <a:lstStyle/>
          <a:p>
            <a:fld id="{60D3DB89-D0B7-4267-995B-14163E14260F}" type="slidenum">
              <a:rPr lang="en-SG" smtClean="0"/>
              <a:pPr/>
              <a:t>‹#›</a:t>
            </a:fld>
            <a:endParaRPr lang="en-SG"/>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190E00-0CC4-4A36-ADB3-E6AA04AEBB46}" type="datetime1">
              <a:rPr lang="en-SG" smtClean="0"/>
              <a:pPr/>
              <a:t>2/15/2013</a:t>
            </a:fld>
            <a:endParaRPr lang="en-SG"/>
          </a:p>
        </p:txBody>
      </p:sp>
      <p:sp>
        <p:nvSpPr>
          <p:cNvPr id="5" name="Footer Placeholder 4"/>
          <p:cNvSpPr>
            <a:spLocks noGrp="1"/>
          </p:cNvSpPr>
          <p:nvPr>
            <p:ph type="ftr" sz="quarter" idx="11"/>
          </p:nvPr>
        </p:nvSpPr>
        <p:spPr/>
        <p:txBody>
          <a:bodyPr/>
          <a:lstStyle/>
          <a:p>
            <a:r>
              <a:rPr lang="en-SG" smtClean="0"/>
              <a:t>Week 3</a:t>
            </a:r>
            <a:endParaRPr lang="en-SG"/>
          </a:p>
        </p:txBody>
      </p:sp>
      <p:sp>
        <p:nvSpPr>
          <p:cNvPr id="6" name="Slide Number Placeholder 5"/>
          <p:cNvSpPr>
            <a:spLocks noGrp="1"/>
          </p:cNvSpPr>
          <p:nvPr>
            <p:ph type="sldNum" sz="quarter" idx="12"/>
          </p:nvPr>
        </p:nvSpPr>
        <p:spPr/>
        <p:txBody>
          <a:bodyPr/>
          <a:lstStyle/>
          <a:p>
            <a:fld id="{60D3DB89-D0B7-4267-995B-14163E14260F}" type="slidenum">
              <a:rPr lang="en-SG" smtClean="0"/>
              <a:pPr/>
              <a:t>‹#›</a:t>
            </a:fld>
            <a:endParaRPr lang="en-SG"/>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7038C1E-DDF6-4B40-975C-36C554F11C92}" type="datetime1">
              <a:rPr lang="en-SG" smtClean="0"/>
              <a:pPr/>
              <a:t>2/15/2013</a:t>
            </a:fld>
            <a:endParaRPr lang="en-SG"/>
          </a:p>
        </p:txBody>
      </p:sp>
      <p:sp>
        <p:nvSpPr>
          <p:cNvPr id="5" name="Footer Placeholder 4"/>
          <p:cNvSpPr>
            <a:spLocks noGrp="1"/>
          </p:cNvSpPr>
          <p:nvPr>
            <p:ph type="ftr" sz="quarter" idx="11"/>
          </p:nvPr>
        </p:nvSpPr>
        <p:spPr/>
        <p:txBody>
          <a:bodyPr/>
          <a:lstStyle/>
          <a:p>
            <a:r>
              <a:rPr lang="en-SG" smtClean="0"/>
              <a:t>Week 3</a:t>
            </a:r>
            <a:endParaRPr lang="en-SG"/>
          </a:p>
        </p:txBody>
      </p:sp>
      <p:sp>
        <p:nvSpPr>
          <p:cNvPr id="6" name="Slide Number Placeholder 5"/>
          <p:cNvSpPr>
            <a:spLocks noGrp="1"/>
          </p:cNvSpPr>
          <p:nvPr>
            <p:ph type="sldNum" sz="quarter" idx="12"/>
          </p:nvPr>
        </p:nvSpPr>
        <p:spPr/>
        <p:txBody>
          <a:bodyPr/>
          <a:lstStyle/>
          <a:p>
            <a:fld id="{60D3DB89-D0B7-4267-995B-14163E14260F}" type="slidenum">
              <a:rPr lang="en-SG" smtClean="0"/>
              <a:pPr/>
              <a:t>‹#›</a:t>
            </a:fld>
            <a:endParaRPr lang="en-SG"/>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644321C-73B0-4158-AE7B-3658FA28BB38}" type="datetime1">
              <a:rPr lang="en-SG" smtClean="0"/>
              <a:pPr/>
              <a:t>2/15/2013</a:t>
            </a:fld>
            <a:endParaRPr lang="en-SG"/>
          </a:p>
        </p:txBody>
      </p:sp>
      <p:sp>
        <p:nvSpPr>
          <p:cNvPr id="5" name="Footer Placeholder 4"/>
          <p:cNvSpPr>
            <a:spLocks noGrp="1"/>
          </p:cNvSpPr>
          <p:nvPr>
            <p:ph type="ftr" sz="quarter" idx="11"/>
          </p:nvPr>
        </p:nvSpPr>
        <p:spPr>
          <a:xfrm>
            <a:off x="2898648" y="6355080"/>
            <a:ext cx="3474720" cy="365760"/>
          </a:xfrm>
        </p:spPr>
        <p:txBody>
          <a:bodyPr/>
          <a:lstStyle/>
          <a:p>
            <a:r>
              <a:rPr lang="en-SG" smtClean="0"/>
              <a:t>Week 3</a:t>
            </a:r>
            <a:endParaRPr lang="en-SG"/>
          </a:p>
        </p:txBody>
      </p:sp>
      <p:sp>
        <p:nvSpPr>
          <p:cNvPr id="6" name="Slide Number Placeholder 5"/>
          <p:cNvSpPr>
            <a:spLocks noGrp="1"/>
          </p:cNvSpPr>
          <p:nvPr>
            <p:ph type="sldNum" sz="quarter" idx="12"/>
          </p:nvPr>
        </p:nvSpPr>
        <p:spPr>
          <a:xfrm>
            <a:off x="1069848" y="6355080"/>
            <a:ext cx="1520952" cy="365760"/>
          </a:xfrm>
        </p:spPr>
        <p:txBody>
          <a:bodyPr/>
          <a:lstStyle/>
          <a:p>
            <a:fld id="{60D3DB89-D0B7-4267-995B-14163E14260F}" type="slidenum">
              <a:rPr lang="en-SG" smtClean="0"/>
              <a:pPr/>
              <a:t>‹#›</a:t>
            </a:fld>
            <a:endParaRPr lang="en-SG"/>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6A6657-0BE7-4A6D-BBF2-B5D983506F12}" type="datetime1">
              <a:rPr lang="en-SG" smtClean="0"/>
              <a:pPr/>
              <a:t>2/15/2013</a:t>
            </a:fld>
            <a:endParaRPr lang="en-SG"/>
          </a:p>
        </p:txBody>
      </p:sp>
      <p:sp>
        <p:nvSpPr>
          <p:cNvPr id="6" name="Footer Placeholder 5"/>
          <p:cNvSpPr>
            <a:spLocks noGrp="1"/>
          </p:cNvSpPr>
          <p:nvPr>
            <p:ph type="ftr" sz="quarter" idx="11"/>
          </p:nvPr>
        </p:nvSpPr>
        <p:spPr/>
        <p:txBody>
          <a:bodyPr/>
          <a:lstStyle/>
          <a:p>
            <a:r>
              <a:rPr lang="en-SG" smtClean="0"/>
              <a:t>Week 3</a:t>
            </a:r>
            <a:endParaRPr lang="en-SG"/>
          </a:p>
        </p:txBody>
      </p:sp>
      <p:sp>
        <p:nvSpPr>
          <p:cNvPr id="7" name="Slide Number Placeholder 6"/>
          <p:cNvSpPr>
            <a:spLocks noGrp="1"/>
          </p:cNvSpPr>
          <p:nvPr>
            <p:ph type="sldNum" sz="quarter" idx="12"/>
          </p:nvPr>
        </p:nvSpPr>
        <p:spPr/>
        <p:txBody>
          <a:bodyPr/>
          <a:lstStyle/>
          <a:p>
            <a:fld id="{60D3DB89-D0B7-4267-995B-14163E14260F}" type="slidenum">
              <a:rPr lang="en-SG" smtClean="0"/>
              <a:pPr/>
              <a:t>‹#›</a:t>
            </a:fld>
            <a:endParaRPr lang="en-SG"/>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7E51399-C6A7-4D25-971E-CFEB66817E01}" type="datetime1">
              <a:rPr lang="en-SG" smtClean="0"/>
              <a:pPr/>
              <a:t>2/15/2013</a:t>
            </a:fld>
            <a:endParaRPr lang="en-SG"/>
          </a:p>
        </p:txBody>
      </p:sp>
      <p:sp>
        <p:nvSpPr>
          <p:cNvPr id="8" name="Footer Placeholder 7"/>
          <p:cNvSpPr>
            <a:spLocks noGrp="1"/>
          </p:cNvSpPr>
          <p:nvPr>
            <p:ph type="ftr" sz="quarter" idx="11"/>
          </p:nvPr>
        </p:nvSpPr>
        <p:spPr/>
        <p:txBody>
          <a:bodyPr/>
          <a:lstStyle/>
          <a:p>
            <a:r>
              <a:rPr lang="en-SG" smtClean="0"/>
              <a:t>Week 3</a:t>
            </a:r>
            <a:endParaRPr lang="en-SG"/>
          </a:p>
        </p:txBody>
      </p:sp>
      <p:sp>
        <p:nvSpPr>
          <p:cNvPr id="9" name="Slide Number Placeholder 8"/>
          <p:cNvSpPr>
            <a:spLocks noGrp="1"/>
          </p:cNvSpPr>
          <p:nvPr>
            <p:ph type="sldNum" sz="quarter" idx="12"/>
          </p:nvPr>
        </p:nvSpPr>
        <p:spPr/>
        <p:txBody>
          <a:bodyPr/>
          <a:lstStyle/>
          <a:p>
            <a:fld id="{60D3DB89-D0B7-4267-995B-14163E14260F}" type="slidenum">
              <a:rPr lang="en-SG" smtClean="0"/>
              <a:pPr/>
              <a:t>‹#›</a:t>
            </a:fld>
            <a:endParaRPr lang="en-SG"/>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3607C6-B44E-4F1B-91A1-45F68CF86A58}" type="datetime1">
              <a:rPr lang="en-SG" smtClean="0"/>
              <a:pPr/>
              <a:t>2/15/2013</a:t>
            </a:fld>
            <a:endParaRPr lang="en-SG"/>
          </a:p>
        </p:txBody>
      </p:sp>
      <p:sp>
        <p:nvSpPr>
          <p:cNvPr id="4" name="Footer Placeholder 3"/>
          <p:cNvSpPr>
            <a:spLocks noGrp="1"/>
          </p:cNvSpPr>
          <p:nvPr>
            <p:ph type="ftr" sz="quarter" idx="11"/>
          </p:nvPr>
        </p:nvSpPr>
        <p:spPr/>
        <p:txBody>
          <a:bodyPr/>
          <a:lstStyle/>
          <a:p>
            <a:r>
              <a:rPr lang="en-SG" smtClean="0"/>
              <a:t>Week 3</a:t>
            </a:r>
            <a:endParaRPr lang="en-SG"/>
          </a:p>
        </p:txBody>
      </p:sp>
      <p:sp>
        <p:nvSpPr>
          <p:cNvPr id="5" name="Slide Number Placeholder 4"/>
          <p:cNvSpPr>
            <a:spLocks noGrp="1"/>
          </p:cNvSpPr>
          <p:nvPr>
            <p:ph type="sldNum" sz="quarter" idx="12"/>
          </p:nvPr>
        </p:nvSpPr>
        <p:spPr/>
        <p:txBody>
          <a:bodyPr/>
          <a:lstStyle/>
          <a:p>
            <a:fld id="{60D3DB89-D0B7-4267-995B-14163E14260F}" type="slidenum">
              <a:rPr lang="en-SG" smtClean="0"/>
              <a:pPr/>
              <a:t>‹#›</a:t>
            </a:fld>
            <a:endParaRPr lang="en-SG"/>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32BB9-FF75-45D3-931B-B804DAEEBA2B}" type="datetime1">
              <a:rPr lang="en-SG" smtClean="0"/>
              <a:pPr/>
              <a:t>2/15/2013</a:t>
            </a:fld>
            <a:endParaRPr lang="en-SG"/>
          </a:p>
        </p:txBody>
      </p:sp>
      <p:sp>
        <p:nvSpPr>
          <p:cNvPr id="3" name="Footer Placeholder 2"/>
          <p:cNvSpPr>
            <a:spLocks noGrp="1"/>
          </p:cNvSpPr>
          <p:nvPr>
            <p:ph type="ftr" sz="quarter" idx="11"/>
          </p:nvPr>
        </p:nvSpPr>
        <p:spPr/>
        <p:txBody>
          <a:bodyPr/>
          <a:lstStyle/>
          <a:p>
            <a:r>
              <a:rPr lang="en-SG" smtClean="0"/>
              <a:t>Week 3</a:t>
            </a:r>
            <a:endParaRPr lang="en-SG"/>
          </a:p>
        </p:txBody>
      </p:sp>
      <p:sp>
        <p:nvSpPr>
          <p:cNvPr id="4" name="Slide Number Placeholder 3"/>
          <p:cNvSpPr>
            <a:spLocks noGrp="1"/>
          </p:cNvSpPr>
          <p:nvPr>
            <p:ph type="sldNum" sz="quarter" idx="12"/>
          </p:nvPr>
        </p:nvSpPr>
        <p:spPr/>
        <p:txBody>
          <a:bodyPr/>
          <a:lstStyle/>
          <a:p>
            <a:fld id="{60D3DB89-D0B7-4267-995B-14163E14260F}" type="slidenum">
              <a:rPr lang="en-SG" smtClean="0"/>
              <a:pPr/>
              <a:t>‹#›</a:t>
            </a:fld>
            <a:endParaRPr lang="en-SG"/>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478011-F70D-4199-9276-A48DBF005A36}" type="datetime1">
              <a:rPr lang="en-SG" smtClean="0"/>
              <a:pPr/>
              <a:t>2/15/2013</a:t>
            </a:fld>
            <a:endParaRPr lang="en-SG"/>
          </a:p>
        </p:txBody>
      </p:sp>
      <p:sp>
        <p:nvSpPr>
          <p:cNvPr id="6" name="Footer Placeholder 5"/>
          <p:cNvSpPr>
            <a:spLocks noGrp="1"/>
          </p:cNvSpPr>
          <p:nvPr>
            <p:ph type="ftr" sz="quarter" idx="11"/>
          </p:nvPr>
        </p:nvSpPr>
        <p:spPr/>
        <p:txBody>
          <a:bodyPr/>
          <a:lstStyle/>
          <a:p>
            <a:r>
              <a:rPr lang="en-SG" smtClean="0"/>
              <a:t>Week 3</a:t>
            </a:r>
            <a:endParaRPr lang="en-SG"/>
          </a:p>
        </p:txBody>
      </p:sp>
      <p:sp>
        <p:nvSpPr>
          <p:cNvPr id="7" name="Slide Number Placeholder 6"/>
          <p:cNvSpPr>
            <a:spLocks noGrp="1"/>
          </p:cNvSpPr>
          <p:nvPr>
            <p:ph type="sldNum" sz="quarter" idx="12"/>
          </p:nvPr>
        </p:nvSpPr>
        <p:spPr/>
        <p:txBody>
          <a:bodyPr/>
          <a:lstStyle/>
          <a:p>
            <a:fld id="{60D3DB89-D0B7-4267-995B-14163E14260F}" type="slidenum">
              <a:rPr lang="en-SG" smtClean="0"/>
              <a:pPr/>
              <a:t>‹#›</a:t>
            </a:fld>
            <a:endParaRPr lang="en-SG"/>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6F9B5D-6887-469B-8355-09B8EF8DDD16}" type="datetime1">
              <a:rPr lang="en-SG" smtClean="0"/>
              <a:pPr/>
              <a:t>2/15/2013</a:t>
            </a:fld>
            <a:endParaRPr lang="en-SG"/>
          </a:p>
        </p:txBody>
      </p:sp>
      <p:sp>
        <p:nvSpPr>
          <p:cNvPr id="6" name="Footer Placeholder 5"/>
          <p:cNvSpPr>
            <a:spLocks noGrp="1"/>
          </p:cNvSpPr>
          <p:nvPr>
            <p:ph type="ftr" sz="quarter" idx="11"/>
          </p:nvPr>
        </p:nvSpPr>
        <p:spPr/>
        <p:txBody>
          <a:bodyPr/>
          <a:lstStyle/>
          <a:p>
            <a:r>
              <a:rPr lang="en-SG" smtClean="0"/>
              <a:t>Week 3</a:t>
            </a:r>
            <a:endParaRPr lang="en-SG"/>
          </a:p>
        </p:txBody>
      </p:sp>
      <p:sp>
        <p:nvSpPr>
          <p:cNvPr id="7" name="Slide Number Placeholder 6"/>
          <p:cNvSpPr>
            <a:spLocks noGrp="1"/>
          </p:cNvSpPr>
          <p:nvPr>
            <p:ph type="sldNum" sz="quarter" idx="12"/>
          </p:nvPr>
        </p:nvSpPr>
        <p:spPr/>
        <p:txBody>
          <a:bodyPr/>
          <a:lstStyle/>
          <a:p>
            <a:fld id="{60D3DB89-D0B7-4267-995B-14163E14260F}" type="slidenum">
              <a:rPr lang="en-SG" smtClean="0"/>
              <a:pPr/>
              <a:t>‹#›</a:t>
            </a:fld>
            <a:endParaRPr lang="en-SG"/>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BC05788-A758-4A88-8143-162D188D7B76}" type="datetime1">
              <a:rPr lang="en-SG" smtClean="0"/>
              <a:pPr/>
              <a:t>2/15/2013</a:t>
            </a:fld>
            <a:endParaRPr lang="en-SG"/>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SG" smtClean="0"/>
              <a:t>Week 3</a:t>
            </a:r>
            <a:endParaRPr lang="en-SG"/>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0D3DB89-D0B7-4267-995B-14163E14260F}" type="slidenum">
              <a:rPr lang="en-SG" smtClean="0"/>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solidFill>
                  <a:srgbClr val="002060"/>
                </a:solidFill>
                <a:latin typeface="Lucida Sans Unicode" pitchFamily="34" charset="0"/>
                <a:cs typeface="Lucida Sans Unicode" pitchFamily="34" charset="0"/>
              </a:rPr>
              <a:t>CS1020</a:t>
            </a:r>
            <a:endParaRPr lang="en-SG" sz="6600" dirty="0">
              <a:solidFill>
                <a:srgbClr val="002060"/>
              </a:solidFill>
              <a:latin typeface="Lucida Sans Unicode" pitchFamily="34" charset="0"/>
              <a:cs typeface="Lucida Sans Unicode" pitchFamily="34" charset="0"/>
            </a:endParaRPr>
          </a:p>
        </p:txBody>
      </p:sp>
      <p:sp>
        <p:nvSpPr>
          <p:cNvPr id="3" name="Subtitle 2"/>
          <p:cNvSpPr>
            <a:spLocks noGrp="1"/>
          </p:cNvSpPr>
          <p:nvPr>
            <p:ph type="subTitle" idx="1"/>
          </p:nvPr>
        </p:nvSpPr>
        <p:spPr/>
        <p:txBody>
          <a:bodyPr>
            <a:noAutofit/>
          </a:bodyPr>
          <a:lstStyle/>
          <a:p>
            <a:r>
              <a:rPr lang="en-US" sz="2800" dirty="0" smtClean="0">
                <a:solidFill>
                  <a:srgbClr val="800000"/>
                </a:solidFill>
                <a:latin typeface="Arial" pitchFamily="34" charset="0"/>
                <a:cs typeface="Arial" pitchFamily="34" charset="0"/>
              </a:rPr>
              <a:t>Week 5: 14</a:t>
            </a:r>
            <a:r>
              <a:rPr lang="en-US" sz="2800" baseline="30000" dirty="0" smtClean="0">
                <a:solidFill>
                  <a:srgbClr val="800000"/>
                </a:solidFill>
                <a:latin typeface="Arial" pitchFamily="34" charset="0"/>
                <a:cs typeface="Arial" pitchFamily="34" charset="0"/>
              </a:rPr>
              <a:t>th</a:t>
            </a:r>
            <a:r>
              <a:rPr lang="en-US" sz="2800" dirty="0" smtClean="0">
                <a:solidFill>
                  <a:srgbClr val="800000"/>
                </a:solidFill>
                <a:latin typeface="Arial" pitchFamily="34" charset="0"/>
                <a:cs typeface="Arial" pitchFamily="34" charset="0"/>
              </a:rPr>
              <a:t> February 2013</a:t>
            </a:r>
            <a:endParaRPr lang="en-SG" sz="2800" dirty="0">
              <a:solidFill>
                <a:srgbClr val="800000"/>
              </a:solidFill>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2: Register Modules (4/5)</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10</a:t>
            </a:fld>
            <a:endParaRPr lang="en-SG"/>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
        <p:nvSpPr>
          <p:cNvPr id="8" name="Content Placeholder 2"/>
          <p:cNvSpPr>
            <a:spLocks noGrp="1"/>
          </p:cNvSpPr>
          <p:nvPr>
            <p:ph idx="1"/>
          </p:nvPr>
        </p:nvSpPr>
        <p:spPr>
          <a:xfrm>
            <a:off x="381000" y="1340769"/>
            <a:ext cx="3398912" cy="2016224"/>
          </a:xfrm>
          <a:ln w="28575"/>
        </p:spPr>
        <p:style>
          <a:lnRef idx="2">
            <a:schemeClr val="accent4"/>
          </a:lnRef>
          <a:fillRef idx="1">
            <a:schemeClr val="lt1"/>
          </a:fillRef>
          <a:effectRef idx="0">
            <a:schemeClr val="accent4"/>
          </a:effectRef>
          <a:fontRef idx="minor">
            <a:schemeClr val="dk1"/>
          </a:fontRef>
        </p:style>
        <p:txBody>
          <a:bodyPr>
            <a:normAutofit/>
          </a:bodyPr>
          <a:lstStyle/>
          <a:p>
            <a:pPr>
              <a:spcBef>
                <a:spcPts val="600"/>
              </a:spcBef>
              <a:spcAft>
                <a:spcPts val="600"/>
              </a:spcAft>
              <a:buNone/>
            </a:pPr>
            <a:r>
              <a:rPr lang="en-US" sz="2400" b="1" dirty="0" smtClean="0"/>
              <a:t>          </a:t>
            </a:r>
            <a:r>
              <a:rPr lang="en-US" sz="2400" dirty="0" smtClean="0"/>
              <a:t>Module</a:t>
            </a:r>
            <a:endParaRPr lang="en-US" sz="2400" dirty="0"/>
          </a:p>
          <a:p>
            <a:pPr lvl="0">
              <a:spcBef>
                <a:spcPts val="0"/>
              </a:spcBef>
              <a:buNone/>
              <a:tabLst>
                <a:tab pos="1619250" algn="l"/>
              </a:tabLst>
            </a:pPr>
            <a:r>
              <a:rPr lang="en-US" sz="2400" dirty="0" smtClean="0"/>
              <a:t>- code	: </a:t>
            </a:r>
            <a:r>
              <a:rPr lang="en-US" sz="2400" dirty="0"/>
              <a:t>String</a:t>
            </a:r>
          </a:p>
          <a:p>
            <a:pPr lvl="0">
              <a:spcBef>
                <a:spcPts val="0"/>
              </a:spcBef>
              <a:buNone/>
              <a:tabLst>
                <a:tab pos="1619250" algn="l"/>
              </a:tabLst>
            </a:pPr>
            <a:r>
              <a:rPr lang="en-US" sz="2400" dirty="0" smtClean="0"/>
              <a:t>- </a:t>
            </a:r>
            <a:r>
              <a:rPr lang="en-US" sz="2400" dirty="0" err="1" smtClean="0"/>
              <a:t>lecSched</a:t>
            </a:r>
            <a:r>
              <a:rPr lang="en-US" sz="2400" dirty="0" smtClean="0"/>
              <a:t>	: Schedule</a:t>
            </a:r>
            <a:endParaRPr lang="en-US" sz="2400" dirty="0"/>
          </a:p>
          <a:p>
            <a:pPr lvl="0">
              <a:spcBef>
                <a:spcPts val="0"/>
              </a:spcBef>
              <a:buNone/>
              <a:tabLst>
                <a:tab pos="1619250" algn="l"/>
              </a:tabLst>
            </a:pPr>
            <a:r>
              <a:rPr lang="en-US" sz="2400" dirty="0" smtClean="0"/>
              <a:t>- </a:t>
            </a:r>
            <a:r>
              <a:rPr lang="en-US" sz="2400" dirty="0" err="1" smtClean="0"/>
              <a:t>tutSched</a:t>
            </a:r>
            <a:r>
              <a:rPr lang="en-US" sz="2400" dirty="0"/>
              <a:t>	</a:t>
            </a:r>
            <a:r>
              <a:rPr lang="en-US" sz="2400" dirty="0" smtClean="0"/>
              <a:t>: Schedule</a:t>
            </a:r>
          </a:p>
          <a:p>
            <a:pPr lvl="0">
              <a:spcBef>
                <a:spcPts val="0"/>
              </a:spcBef>
              <a:buNone/>
              <a:tabLst>
                <a:tab pos="1619250" algn="l"/>
              </a:tabLst>
            </a:pPr>
            <a:r>
              <a:rPr lang="en-US" sz="2400" dirty="0" smtClean="0"/>
              <a:t>- </a:t>
            </a:r>
            <a:r>
              <a:rPr lang="en-US" sz="2400" dirty="0" err="1" smtClean="0"/>
              <a:t>labSched</a:t>
            </a:r>
            <a:r>
              <a:rPr lang="en-US" sz="2400" dirty="0" smtClean="0"/>
              <a:t>	: Schedule</a:t>
            </a:r>
            <a:endParaRPr lang="en-US" sz="2400" dirty="0"/>
          </a:p>
        </p:txBody>
      </p:sp>
      <p:cxnSp>
        <p:nvCxnSpPr>
          <p:cNvPr id="12" name="Straight Connector 11"/>
          <p:cNvCxnSpPr/>
          <p:nvPr/>
        </p:nvCxnSpPr>
        <p:spPr>
          <a:xfrm>
            <a:off x="395536" y="1844824"/>
            <a:ext cx="3384376"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95936" y="1484785"/>
            <a:ext cx="4896544" cy="1938992"/>
          </a:xfrm>
          <a:prstGeom prst="rect">
            <a:avLst/>
          </a:prstGeom>
          <a:noFill/>
        </p:spPr>
        <p:txBody>
          <a:bodyPr wrap="square" rtlCol="0">
            <a:spAutoFit/>
          </a:bodyPr>
          <a:lstStyle/>
          <a:p>
            <a:r>
              <a:rPr lang="en-US" altLang="zh-CN" sz="2400" dirty="0" smtClean="0"/>
              <a:t>We need to implement the </a:t>
            </a:r>
            <a:r>
              <a:rPr lang="en-US" altLang="zh-CN" sz="2400" dirty="0" err="1" smtClean="0">
                <a:solidFill>
                  <a:srgbClr val="C00000"/>
                </a:solidFill>
              </a:rPr>
              <a:t>clashWith</a:t>
            </a:r>
            <a:r>
              <a:rPr lang="en-US" altLang="zh-CN" sz="2400" dirty="0" smtClean="0">
                <a:solidFill>
                  <a:srgbClr val="C00000"/>
                </a:solidFill>
              </a:rPr>
              <a:t>(Schedule)</a:t>
            </a:r>
            <a:r>
              <a:rPr lang="en-US" altLang="zh-CN" sz="2400" dirty="0" smtClean="0"/>
              <a:t> method in here. But more tedious than the </a:t>
            </a:r>
            <a:r>
              <a:rPr lang="en-US" altLang="zh-CN" sz="2400" dirty="0" err="1" smtClean="0">
                <a:solidFill>
                  <a:srgbClr val="C00000"/>
                </a:solidFill>
              </a:rPr>
              <a:t>classWith</a:t>
            </a:r>
            <a:r>
              <a:rPr lang="en-US" altLang="zh-CN" sz="2400" dirty="0" smtClean="0">
                <a:solidFill>
                  <a:srgbClr val="C00000"/>
                </a:solidFill>
              </a:rPr>
              <a:t>(Schedule)</a:t>
            </a:r>
            <a:r>
              <a:rPr lang="en-US" altLang="zh-CN" sz="2400" dirty="0" smtClean="0"/>
              <a:t> in Schedule class!</a:t>
            </a:r>
            <a:endParaRPr lang="en-US" altLang="zh-CN" sz="2400" dirty="0"/>
          </a:p>
        </p:txBody>
      </p:sp>
      <p:sp>
        <p:nvSpPr>
          <p:cNvPr id="13" name="TextBox 12"/>
          <p:cNvSpPr txBox="1"/>
          <p:nvPr/>
        </p:nvSpPr>
        <p:spPr>
          <a:xfrm>
            <a:off x="1331640" y="3717032"/>
            <a:ext cx="6840760" cy="2308324"/>
          </a:xfrm>
          <a:prstGeom prst="rect">
            <a:avLst/>
          </a:prstGeom>
          <a:noFill/>
        </p:spPr>
        <p:txBody>
          <a:bodyPr wrap="square" rtlCol="0">
            <a:spAutoFit/>
          </a:bodyPr>
          <a:lstStyle/>
          <a:p>
            <a:r>
              <a:rPr lang="en-US" sz="2400" dirty="0" smtClean="0"/>
              <a:t>Compare two modules:</a:t>
            </a:r>
          </a:p>
          <a:p>
            <a:r>
              <a:rPr lang="en-US" sz="2400" dirty="0" smtClean="0"/>
              <a:t>if (</a:t>
            </a:r>
            <a:r>
              <a:rPr lang="en-US" sz="2400" dirty="0" err="1" smtClean="0"/>
              <a:t>new_lecture</a:t>
            </a:r>
            <a:r>
              <a:rPr lang="en-US" sz="2400" dirty="0" smtClean="0"/>
              <a:t> CLASHWITH </a:t>
            </a:r>
            <a:r>
              <a:rPr lang="en-US" sz="2400" dirty="0" err="1" smtClean="0"/>
              <a:t>old_lecture</a:t>
            </a:r>
            <a:r>
              <a:rPr lang="en-US" sz="2400" dirty="0" smtClean="0"/>
              <a:t>  OR</a:t>
            </a:r>
          </a:p>
          <a:p>
            <a:r>
              <a:rPr lang="en-US" sz="2400" dirty="0"/>
              <a:t> </a:t>
            </a:r>
            <a:r>
              <a:rPr lang="en-US" sz="2400" dirty="0" smtClean="0"/>
              <a:t>    …</a:t>
            </a:r>
          </a:p>
          <a:p>
            <a:r>
              <a:rPr lang="en-US" sz="2400" dirty="0" smtClean="0"/>
              <a:t>     </a:t>
            </a:r>
            <a:r>
              <a:rPr lang="en-US" sz="2400" dirty="0" err="1" smtClean="0"/>
              <a:t>new_lab</a:t>
            </a:r>
            <a:r>
              <a:rPr lang="en-US" sz="2400" dirty="0" smtClean="0"/>
              <a:t> CLASHWITH </a:t>
            </a:r>
            <a:r>
              <a:rPr lang="en-US" sz="2400" dirty="0" err="1" smtClean="0"/>
              <a:t>old_lab</a:t>
            </a:r>
            <a:r>
              <a:rPr lang="en-US" sz="2400" dirty="0" smtClean="0"/>
              <a:t>)</a:t>
            </a:r>
          </a:p>
          <a:p>
            <a:pPr>
              <a:tabLst>
                <a:tab pos="447675" algn="l"/>
              </a:tabLst>
            </a:pPr>
            <a:r>
              <a:rPr lang="en-US" sz="2400" dirty="0" smtClean="0"/>
              <a:t>	return true;</a:t>
            </a:r>
          </a:p>
          <a:p>
            <a:r>
              <a:rPr lang="en-US" sz="2400" dirty="0" smtClean="0"/>
              <a:t>else return false;</a:t>
            </a:r>
            <a:endParaRPr lang="en-US" sz="2400" dirty="0"/>
          </a:p>
        </p:txBody>
      </p:sp>
      <p:sp>
        <p:nvSpPr>
          <p:cNvPr id="14" name="TextBox 13"/>
          <p:cNvSpPr txBox="1"/>
          <p:nvPr/>
        </p:nvSpPr>
        <p:spPr>
          <a:xfrm>
            <a:off x="5076056" y="5373216"/>
            <a:ext cx="3492896" cy="830997"/>
          </a:xfrm>
          <a:prstGeom prst="rect">
            <a:avLst/>
          </a:prstGeom>
          <a:solidFill>
            <a:srgbClr val="FFFFCC"/>
          </a:solidFill>
          <a:ln>
            <a:solidFill>
              <a:schemeClr val="tx1"/>
            </a:solidFill>
          </a:ln>
        </p:spPr>
        <p:txBody>
          <a:bodyPr wrap="square" rtlCol="0">
            <a:spAutoFit/>
          </a:bodyPr>
          <a:lstStyle/>
          <a:p>
            <a:r>
              <a:rPr lang="en-US" altLang="zh-CN" sz="2400" dirty="0" smtClean="0">
                <a:solidFill>
                  <a:schemeClr val="tx2"/>
                </a:solidFill>
              </a:rPr>
              <a:t>*Total of 9 check: can you write them?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2: Register Modules (5/5)</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11</a:t>
            </a:fld>
            <a:endParaRPr lang="en-SG"/>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
        <p:nvSpPr>
          <p:cNvPr id="8" name="Content Placeholder 2"/>
          <p:cNvSpPr>
            <a:spLocks noGrp="1"/>
          </p:cNvSpPr>
          <p:nvPr>
            <p:ph idx="1"/>
          </p:nvPr>
        </p:nvSpPr>
        <p:spPr>
          <a:xfrm>
            <a:off x="381000" y="1340769"/>
            <a:ext cx="3398912" cy="1152127"/>
          </a:xfrm>
          <a:ln w="28575"/>
        </p:spPr>
        <p:style>
          <a:lnRef idx="2">
            <a:schemeClr val="accent4"/>
          </a:lnRef>
          <a:fillRef idx="1">
            <a:schemeClr val="lt1"/>
          </a:fillRef>
          <a:effectRef idx="0">
            <a:schemeClr val="accent4"/>
          </a:effectRef>
          <a:fontRef idx="minor">
            <a:schemeClr val="dk1"/>
          </a:fontRef>
        </p:style>
        <p:txBody>
          <a:bodyPr>
            <a:normAutofit/>
          </a:bodyPr>
          <a:lstStyle/>
          <a:p>
            <a:pPr>
              <a:spcBef>
                <a:spcPts val="600"/>
              </a:spcBef>
              <a:spcAft>
                <a:spcPts val="600"/>
              </a:spcAft>
              <a:buNone/>
            </a:pPr>
            <a:r>
              <a:rPr lang="en-US" sz="2400" b="1" dirty="0" smtClean="0"/>
              <a:t>          </a:t>
            </a:r>
            <a:r>
              <a:rPr lang="en-US" sz="2400" dirty="0" smtClean="0"/>
              <a:t>Timetable</a:t>
            </a:r>
            <a:endParaRPr lang="en-US" sz="2400" dirty="0"/>
          </a:p>
          <a:p>
            <a:pPr lvl="0">
              <a:spcBef>
                <a:spcPts val="1200"/>
              </a:spcBef>
              <a:buNone/>
              <a:tabLst>
                <a:tab pos="1619250" algn="l"/>
              </a:tabLst>
            </a:pPr>
            <a:r>
              <a:rPr lang="en-US" sz="2400" dirty="0" smtClean="0"/>
              <a:t>- </a:t>
            </a:r>
            <a:r>
              <a:rPr lang="en-US" sz="2400" dirty="0" err="1" smtClean="0"/>
              <a:t>listOfModules</a:t>
            </a:r>
            <a:r>
              <a:rPr lang="en-US" sz="2400" dirty="0" smtClean="0"/>
              <a:t> : List</a:t>
            </a:r>
            <a:endParaRPr lang="en-US" sz="2400" dirty="0"/>
          </a:p>
        </p:txBody>
      </p:sp>
      <p:cxnSp>
        <p:nvCxnSpPr>
          <p:cNvPr id="12" name="Straight Connector 11"/>
          <p:cNvCxnSpPr/>
          <p:nvPr/>
        </p:nvCxnSpPr>
        <p:spPr>
          <a:xfrm>
            <a:off x="395536" y="1844824"/>
            <a:ext cx="3384376"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3568" y="3501008"/>
            <a:ext cx="7920880" cy="2554545"/>
          </a:xfrm>
          <a:prstGeom prst="rect">
            <a:avLst/>
          </a:prstGeom>
          <a:noFill/>
        </p:spPr>
        <p:txBody>
          <a:bodyPr wrap="square" rtlCol="0">
            <a:spAutoFit/>
          </a:bodyPr>
          <a:lstStyle/>
          <a:p>
            <a:r>
              <a:rPr lang="en-US" sz="2000" dirty="0" smtClean="0"/>
              <a:t>For the </a:t>
            </a:r>
            <a:r>
              <a:rPr lang="en-US" sz="2000" dirty="0" err="1" smtClean="0">
                <a:solidFill>
                  <a:srgbClr val="C00000"/>
                </a:solidFill>
              </a:rPr>
              <a:t>clashWith</a:t>
            </a:r>
            <a:r>
              <a:rPr lang="en-US" sz="2000" dirty="0" smtClean="0"/>
              <a:t> method:</a:t>
            </a:r>
          </a:p>
          <a:p>
            <a:r>
              <a:rPr lang="en-US" sz="2000" dirty="0" smtClean="0"/>
              <a:t>Boolean Method </a:t>
            </a:r>
            <a:r>
              <a:rPr lang="en-US" sz="2000" dirty="0" err="1" smtClean="0">
                <a:solidFill>
                  <a:srgbClr val="C00000"/>
                </a:solidFill>
              </a:rPr>
              <a:t>clashWith</a:t>
            </a:r>
            <a:r>
              <a:rPr lang="en-US" sz="2000" dirty="0" smtClean="0"/>
              <a:t>:</a:t>
            </a:r>
          </a:p>
          <a:p>
            <a:r>
              <a:rPr lang="en-US" sz="2000" dirty="0" smtClean="0">
                <a:solidFill>
                  <a:schemeClr val="tx2"/>
                </a:solidFill>
              </a:rPr>
              <a:t>Given a new module.</a:t>
            </a:r>
          </a:p>
          <a:p>
            <a:r>
              <a:rPr lang="en-US" sz="2000" dirty="0" smtClean="0">
                <a:solidFill>
                  <a:schemeClr val="tx2"/>
                </a:solidFill>
              </a:rPr>
              <a:t>Check the first schedule to see if it clashes with any of the current classes. If not, check the second schedule to see if it clashes. If still not, check the third schedule.</a:t>
            </a:r>
          </a:p>
          <a:p>
            <a:r>
              <a:rPr lang="en-US" sz="2000" dirty="0" smtClean="0"/>
              <a:t>If not return false.</a:t>
            </a:r>
          </a:p>
          <a:p>
            <a:r>
              <a:rPr lang="en-US" sz="2000" dirty="0" smtClean="0"/>
              <a:t>If any of the previous return true, return true.</a:t>
            </a:r>
            <a:endParaRPr lang="en-US" sz="2000" dirty="0"/>
          </a:p>
        </p:txBody>
      </p:sp>
      <p:sp>
        <p:nvSpPr>
          <p:cNvPr id="15" name="TextBox 14"/>
          <p:cNvSpPr txBox="1"/>
          <p:nvPr/>
        </p:nvSpPr>
        <p:spPr>
          <a:xfrm>
            <a:off x="4427984" y="1340768"/>
            <a:ext cx="4464496" cy="3016210"/>
          </a:xfrm>
          <a:prstGeom prst="rect">
            <a:avLst/>
          </a:prstGeom>
          <a:noFill/>
          <a:ln>
            <a:solidFill>
              <a:schemeClr val="tx1">
                <a:lumMod val="50000"/>
                <a:lumOff val="50000"/>
              </a:schemeClr>
            </a:solidFill>
          </a:ln>
        </p:spPr>
        <p:txBody>
          <a:bodyPr wrap="square" rtlCol="0">
            <a:spAutoFit/>
          </a:bodyPr>
          <a:lstStyle/>
          <a:p>
            <a:pPr marL="176213" indent="-176213">
              <a:spcBef>
                <a:spcPts val="600"/>
              </a:spcBef>
              <a:buFont typeface="Arial" pitchFamily="34" charset="0"/>
              <a:buChar char="•"/>
            </a:pPr>
            <a:r>
              <a:rPr lang="en-US" sz="2000" dirty="0" smtClean="0"/>
              <a:t>There must be a method to decide whether a module can be taken, i.e. </a:t>
            </a:r>
            <a:r>
              <a:rPr lang="en-US" sz="2000" dirty="0" err="1" smtClean="0">
                <a:solidFill>
                  <a:srgbClr val="C00000"/>
                </a:solidFill>
              </a:rPr>
              <a:t>checkClash</a:t>
            </a:r>
            <a:r>
              <a:rPr lang="en-US" sz="2000" dirty="0" smtClean="0">
                <a:solidFill>
                  <a:srgbClr val="C00000"/>
                </a:solidFill>
              </a:rPr>
              <a:t>(Module)</a:t>
            </a:r>
            <a:r>
              <a:rPr lang="en-US" sz="2000" dirty="0" smtClean="0"/>
              <a:t>.</a:t>
            </a:r>
          </a:p>
          <a:p>
            <a:pPr marL="176213" indent="-176213">
              <a:spcBef>
                <a:spcPts val="600"/>
              </a:spcBef>
              <a:buFont typeface="Arial" pitchFamily="34" charset="0"/>
              <a:buChar char="•"/>
            </a:pPr>
            <a:r>
              <a:rPr lang="en-US" sz="2000" dirty="0" smtClean="0"/>
              <a:t>There must be a method to count the number of classes on certain day, i.e. </a:t>
            </a:r>
            <a:r>
              <a:rPr lang="en-US" sz="2000" dirty="0" smtClean="0">
                <a:solidFill>
                  <a:srgbClr val="C00000"/>
                </a:solidFill>
              </a:rPr>
              <a:t>add(Module)</a:t>
            </a:r>
            <a:r>
              <a:rPr lang="en-US" sz="2000" dirty="0" smtClean="0"/>
              <a:t>.</a:t>
            </a:r>
          </a:p>
          <a:p>
            <a:pPr marL="176213" indent="-176213">
              <a:spcBef>
                <a:spcPts val="600"/>
              </a:spcBef>
              <a:buFont typeface="Arial" pitchFamily="34" charset="0"/>
              <a:buChar char="•"/>
            </a:pPr>
            <a:r>
              <a:rPr lang="en-US" sz="2000" dirty="0" smtClean="0"/>
              <a:t>There must be a method to know how many class given a certain day, i.e. count(String).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3: Airlines (1/2)</a:t>
            </a:r>
            <a:endParaRPr lang="en-SG" sz="4000" dirty="0"/>
          </a:p>
        </p:txBody>
      </p:sp>
      <p:sp>
        <p:nvSpPr>
          <p:cNvPr id="3" name="Content Placeholder 2"/>
          <p:cNvSpPr>
            <a:spLocks noGrp="1"/>
          </p:cNvSpPr>
          <p:nvPr>
            <p:ph sz="quarter" idx="1"/>
          </p:nvPr>
        </p:nvSpPr>
        <p:spPr>
          <a:xfrm>
            <a:off x="457200" y="1556792"/>
            <a:ext cx="8229600" cy="4464496"/>
          </a:xfrm>
        </p:spPr>
        <p:txBody>
          <a:bodyPr>
            <a:normAutofit/>
          </a:bodyPr>
          <a:lstStyle/>
          <a:p>
            <a:r>
              <a:rPr lang="en-US" sz="2800" dirty="0" smtClean="0"/>
              <a:t>Airlines Database</a:t>
            </a:r>
          </a:p>
          <a:p>
            <a:r>
              <a:rPr lang="en-US" sz="2800" dirty="0" smtClean="0"/>
              <a:t>Answer 4 types of queries</a:t>
            </a:r>
          </a:p>
          <a:p>
            <a:r>
              <a:rPr lang="en-US" sz="2800" dirty="0" smtClean="0"/>
              <a:t>Classes</a:t>
            </a:r>
          </a:p>
          <a:p>
            <a:pPr lvl="1">
              <a:spcBef>
                <a:spcPts val="600"/>
              </a:spcBef>
            </a:pPr>
            <a:r>
              <a:rPr lang="en-US" sz="2400" dirty="0" err="1" smtClean="0">
                <a:solidFill>
                  <a:srgbClr val="0000FF"/>
                </a:solidFill>
              </a:rPr>
              <a:t>SGTime</a:t>
            </a:r>
            <a:r>
              <a:rPr lang="en-US" sz="2400" dirty="0" smtClean="0">
                <a:solidFill>
                  <a:srgbClr val="0000FF"/>
                </a:solidFill>
              </a:rPr>
              <a:t> {hour, minute; some operators}</a:t>
            </a:r>
          </a:p>
          <a:p>
            <a:pPr lvl="1">
              <a:spcBef>
                <a:spcPts val="600"/>
              </a:spcBef>
            </a:pPr>
            <a:r>
              <a:rPr lang="en-US" sz="2400" dirty="0" smtClean="0">
                <a:solidFill>
                  <a:srgbClr val="0000FF"/>
                </a:solidFill>
              </a:rPr>
              <a:t>Airline {…;  necessary methods to make queries simpler}</a:t>
            </a:r>
          </a:p>
          <a:p>
            <a:pPr lvl="1">
              <a:spcBef>
                <a:spcPts val="600"/>
              </a:spcBef>
            </a:pPr>
            <a:r>
              <a:rPr lang="en-US" sz="2400" dirty="0" err="1" smtClean="0">
                <a:solidFill>
                  <a:srgbClr val="0000FF"/>
                </a:solidFill>
              </a:rPr>
              <a:t>QuerySystem</a:t>
            </a:r>
            <a:r>
              <a:rPr lang="en-US" sz="2400" dirty="0" smtClean="0">
                <a:solidFill>
                  <a:srgbClr val="0000FF"/>
                </a:solidFill>
              </a:rPr>
              <a:t> {airlines; 4 types of queries}</a:t>
            </a:r>
          </a:p>
        </p:txBody>
      </p:sp>
      <p:sp>
        <p:nvSpPr>
          <p:cNvPr id="4" name="Slide Number Placeholder 3"/>
          <p:cNvSpPr>
            <a:spLocks noGrp="1"/>
          </p:cNvSpPr>
          <p:nvPr>
            <p:ph type="sldNum" sz="quarter" idx="12"/>
          </p:nvPr>
        </p:nvSpPr>
        <p:spPr/>
        <p:txBody>
          <a:bodyPr/>
          <a:lstStyle/>
          <a:p>
            <a:fld id="{60D3DB89-D0B7-4267-995B-14163E14260F}" type="slidenum">
              <a:rPr lang="en-SG" smtClean="0"/>
              <a:pPr/>
              <a:t>12</a:t>
            </a:fld>
            <a:endParaRPr lang="en-SG"/>
          </a:p>
        </p:txBody>
      </p:sp>
      <p:sp>
        <p:nvSpPr>
          <p:cNvPr id="9"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3: Airlines (2/2)</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SG" sz="2800" dirty="0" smtClean="0"/>
              <a:t>Note:</a:t>
            </a:r>
          </a:p>
          <a:p>
            <a:pPr lvl="1"/>
            <a:r>
              <a:rPr lang="en-US" sz="2400" dirty="0" smtClean="0">
                <a:solidFill>
                  <a:srgbClr val="0000FF"/>
                </a:solidFill>
              </a:rPr>
              <a:t>Time difference: hour = </a:t>
            </a:r>
            <a:r>
              <a:rPr lang="en-US" sz="2400" dirty="0" err="1" smtClean="0">
                <a:solidFill>
                  <a:srgbClr val="0000FF"/>
                </a:solidFill>
              </a:rPr>
              <a:t>hour_diff</a:t>
            </a:r>
            <a:r>
              <a:rPr lang="en-US" sz="2400" dirty="0" smtClean="0">
                <a:solidFill>
                  <a:srgbClr val="0000FF"/>
                </a:solidFill>
              </a:rPr>
              <a:t> + </a:t>
            </a:r>
            <a:r>
              <a:rPr lang="en-US" sz="2400" dirty="0" err="1" smtClean="0">
                <a:solidFill>
                  <a:srgbClr val="0000FF"/>
                </a:solidFill>
              </a:rPr>
              <a:t>day_diff</a:t>
            </a:r>
            <a:r>
              <a:rPr lang="en-US" sz="2400" dirty="0" smtClean="0">
                <a:solidFill>
                  <a:srgbClr val="0000FF"/>
                </a:solidFill>
              </a:rPr>
              <a:t>*24</a:t>
            </a:r>
          </a:p>
          <a:p>
            <a:pPr lvl="1"/>
            <a:r>
              <a:rPr lang="en-US" sz="2400" dirty="0" smtClean="0">
                <a:solidFill>
                  <a:srgbClr val="0000FF"/>
                </a:solidFill>
              </a:rPr>
              <a:t>If minutes&gt;60 then { hour ++; minutes-=60 };</a:t>
            </a:r>
          </a:p>
          <a:p>
            <a:pPr lvl="1"/>
            <a:r>
              <a:rPr lang="en-US" sz="2400" dirty="0" smtClean="0">
                <a:solidFill>
                  <a:srgbClr val="0000FF"/>
                </a:solidFill>
              </a:rPr>
              <a:t>If minutes&lt;0 then { hour--; minutes+=60 };</a:t>
            </a:r>
          </a:p>
          <a:p>
            <a:pPr lvl="1"/>
            <a:r>
              <a:rPr lang="en-US" sz="2400" dirty="0" smtClean="0">
                <a:solidFill>
                  <a:srgbClr val="0000FF"/>
                </a:solidFill>
              </a:rPr>
              <a:t>If current time is not at least one hour earlier than the departure time, then the airline can only be taken on the next day.</a:t>
            </a:r>
          </a:p>
          <a:p>
            <a:pPr lvl="1"/>
            <a:r>
              <a:rPr lang="en-US" sz="2400" dirty="0" smtClean="0">
                <a:solidFill>
                  <a:srgbClr val="0000FF"/>
                </a:solidFill>
              </a:rPr>
              <a:t>Output: if minutes&lt;10, output ‘0’ before minutes.</a:t>
            </a:r>
          </a:p>
          <a:p>
            <a:pPr lvl="1"/>
            <a:r>
              <a:rPr lang="en-US" sz="2400" dirty="0" smtClean="0">
                <a:solidFill>
                  <a:srgbClr val="0000FF"/>
                </a:solidFill>
              </a:rPr>
              <a:t>Earliest departure time: shortest waiting time.</a:t>
            </a:r>
          </a:p>
          <a:p>
            <a:pPr lvl="1"/>
            <a:r>
              <a:rPr lang="en-US" sz="2400" dirty="0" smtClean="0">
                <a:solidFill>
                  <a:srgbClr val="0000FF"/>
                </a:solidFill>
              </a:rPr>
              <a:t>Earliest arrival time: shortest (waiting time + flight time)</a:t>
            </a:r>
          </a:p>
        </p:txBody>
      </p:sp>
      <p:sp>
        <p:nvSpPr>
          <p:cNvPr id="4" name="Slide Number Placeholder 3"/>
          <p:cNvSpPr>
            <a:spLocks noGrp="1"/>
          </p:cNvSpPr>
          <p:nvPr>
            <p:ph type="sldNum" sz="quarter" idx="12"/>
          </p:nvPr>
        </p:nvSpPr>
        <p:spPr/>
        <p:txBody>
          <a:bodyPr/>
          <a:lstStyle/>
          <a:p>
            <a:fld id="{60D3DB89-D0B7-4267-995B-14163E14260F}" type="slidenum">
              <a:rPr lang="en-SG" smtClean="0"/>
              <a:pPr/>
              <a:t>13</a:t>
            </a:fld>
            <a:endParaRPr lang="en-SG"/>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a:t>
            </a:r>
            <a:endParaRPr lang="en-SG" dirty="0"/>
          </a:p>
        </p:txBody>
      </p:sp>
      <p:sp>
        <p:nvSpPr>
          <p:cNvPr id="3" name="Text Placeholder 2"/>
          <p:cNvSpPr>
            <a:spLocks noGrp="1"/>
          </p:cNvSpPr>
          <p:nvPr>
            <p:ph type="body" idx="1"/>
          </p:nvPr>
        </p:nvSpPr>
        <p:spPr/>
        <p:txBody>
          <a:bodyPr>
            <a:normAutofit/>
          </a:bodyPr>
          <a:lstStyle/>
          <a:p>
            <a:r>
              <a:rPr lang="en-US" dirty="0" smtClean="0"/>
              <a:t>Discussion on Sit-in Lab #1</a:t>
            </a:r>
            <a:endParaRPr lang="en-SG"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14</a:t>
            </a:fld>
            <a:endParaRPr lang="en-SG"/>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Objective is to output how much gold there is in each cell on the map given the position of mines.</a:t>
            </a:r>
          </a:p>
          <a:p>
            <a:pPr lvl="1"/>
            <a:r>
              <a:rPr lang="en-US" dirty="0" smtClean="0"/>
              <a:t>This is actually similar to mine sweeper</a:t>
            </a:r>
          </a:p>
          <a:p>
            <a:r>
              <a:rPr lang="en-US" dirty="0" smtClean="0"/>
              <a:t>Solution</a:t>
            </a:r>
          </a:p>
          <a:p>
            <a:pPr lvl="1"/>
            <a:r>
              <a:rPr lang="en-US" dirty="0" smtClean="0"/>
              <a:t>Store input map in a 2D array</a:t>
            </a:r>
          </a:p>
          <a:p>
            <a:pPr lvl="1"/>
            <a:r>
              <a:rPr lang="en-US" dirty="0" smtClean="0"/>
              <a:t>Compute amount of gold on the map</a:t>
            </a:r>
          </a:p>
          <a:p>
            <a:pPr lvl="1"/>
            <a:r>
              <a:rPr lang="en-US" dirty="0" smtClean="0"/>
              <a:t>Output map showing amount of gold in each non-mine cell</a:t>
            </a:r>
          </a:p>
          <a:p>
            <a:pPr lvl="1"/>
            <a:endParaRPr lang="en-SG" dirty="0"/>
          </a:p>
        </p:txBody>
      </p:sp>
      <p:sp>
        <p:nvSpPr>
          <p:cNvPr id="2" name="Title 1"/>
          <p:cNvSpPr>
            <a:spLocks noGrp="1"/>
          </p:cNvSpPr>
          <p:nvPr>
            <p:ph type="title"/>
          </p:nvPr>
        </p:nvSpPr>
        <p:spPr/>
        <p:txBody>
          <a:bodyPr>
            <a:normAutofit/>
          </a:bodyPr>
          <a:lstStyle/>
          <a:p>
            <a:r>
              <a:rPr lang="en-US" sz="4000" dirty="0" smtClean="0"/>
              <a:t>Task 1</a:t>
            </a:r>
            <a:endParaRPr lang="en-SG" sz="4000" dirty="0"/>
          </a:p>
        </p:txBody>
      </p:sp>
    </p:spTree>
    <p:extLst>
      <p:ext uri="{BB962C8B-B14F-4D97-AF65-F5344CB8AC3E}">
        <p14:creationId xmlns="" xmlns:p14="http://schemas.microsoft.com/office/powerpoint/2010/main" val="411294428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solidFill>
                  <a:srgbClr val="C00000"/>
                </a:solidFill>
              </a:rPr>
              <a:t>Integer Array (Store both input and output) </a:t>
            </a:r>
          </a:p>
          <a:p>
            <a:pPr lvl="1"/>
            <a:r>
              <a:rPr lang="en-US" dirty="0" smtClean="0"/>
              <a:t>Only manipulate 1 array</a:t>
            </a:r>
          </a:p>
          <a:p>
            <a:pPr lvl="1"/>
            <a:r>
              <a:rPr lang="en-US" dirty="0" smtClean="0"/>
              <a:t>Different </a:t>
            </a:r>
            <a:r>
              <a:rPr lang="en-US" dirty="0" smtClean="0">
                <a:solidFill>
                  <a:srgbClr val="0000FF"/>
                </a:solidFill>
              </a:rPr>
              <a:t>states</a:t>
            </a:r>
            <a:r>
              <a:rPr lang="en-US" dirty="0" smtClean="0"/>
              <a:t> of a cell need to be represented by </a:t>
            </a:r>
            <a:r>
              <a:rPr lang="en-US" dirty="0" smtClean="0">
                <a:solidFill>
                  <a:srgbClr val="0000FF"/>
                </a:solidFill>
              </a:rPr>
              <a:t>carefully</a:t>
            </a:r>
            <a:r>
              <a:rPr lang="en-US" dirty="0" smtClean="0"/>
              <a:t> chosen values, e.g. cannot use values 0 to 8 to represent mine cells (why?)</a:t>
            </a:r>
          </a:p>
          <a:p>
            <a:r>
              <a:rPr lang="en-US" dirty="0" smtClean="0">
                <a:solidFill>
                  <a:srgbClr val="C00000"/>
                </a:solidFill>
              </a:rPr>
              <a:t>Character Array (Store input) + Integer Array (Store output)</a:t>
            </a:r>
          </a:p>
          <a:p>
            <a:pPr lvl="1"/>
            <a:r>
              <a:rPr lang="en-US" dirty="0" smtClean="0"/>
              <a:t>Store the input as is. </a:t>
            </a:r>
          </a:p>
          <a:p>
            <a:pPr lvl="1"/>
            <a:r>
              <a:rPr lang="en-US" dirty="0" smtClean="0"/>
              <a:t>Encode different states of a cell in the character array. Integer array only stores the gold amount in each cell.</a:t>
            </a:r>
          </a:p>
          <a:p>
            <a:pPr lvl="1"/>
            <a:r>
              <a:rPr lang="en-US" dirty="0" smtClean="0"/>
              <a:t>Need to deal with 2 arrays.</a:t>
            </a:r>
          </a:p>
          <a:p>
            <a:r>
              <a:rPr lang="en-US" dirty="0" smtClean="0"/>
              <a:t>Either way is fine.</a:t>
            </a:r>
          </a:p>
          <a:p>
            <a:pPr lvl="2"/>
            <a:endParaRPr lang="en-US" dirty="0"/>
          </a:p>
          <a:p>
            <a:pPr lvl="1"/>
            <a:endParaRPr lang="en-SG" dirty="0" smtClean="0"/>
          </a:p>
        </p:txBody>
      </p:sp>
      <p:sp>
        <p:nvSpPr>
          <p:cNvPr id="2" name="Title 1"/>
          <p:cNvSpPr>
            <a:spLocks noGrp="1"/>
          </p:cNvSpPr>
          <p:nvPr>
            <p:ph type="title"/>
          </p:nvPr>
        </p:nvSpPr>
        <p:spPr/>
        <p:txBody>
          <a:bodyPr>
            <a:normAutofit/>
          </a:bodyPr>
          <a:lstStyle/>
          <a:p>
            <a:r>
              <a:rPr lang="en-US" sz="4000" dirty="0" smtClean="0"/>
              <a:t>Store input map in 2D array</a:t>
            </a:r>
            <a:endParaRPr lang="en-SG" sz="4000" dirty="0"/>
          </a:p>
        </p:txBody>
      </p:sp>
    </p:spTree>
    <p:extLst>
      <p:ext uri="{BB962C8B-B14F-4D97-AF65-F5344CB8AC3E}">
        <p14:creationId xmlns="" xmlns:p14="http://schemas.microsoft.com/office/powerpoint/2010/main" val="4448486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E</a:t>
            </a:r>
            <a:r>
              <a:rPr lang="en-US" dirty="0" smtClean="0"/>
              <a:t>ach </a:t>
            </a:r>
            <a:r>
              <a:rPr lang="en-US" dirty="0"/>
              <a:t>mine “adds” 1 gold to every neighboring cell around it.</a:t>
            </a:r>
          </a:p>
          <a:p>
            <a:r>
              <a:rPr lang="en-US" dirty="0"/>
              <a:t>Maximum area of effect is 3x3 square around the mine (excluding its own cell).</a:t>
            </a:r>
            <a:endParaRPr lang="en-SG" dirty="0"/>
          </a:p>
          <a:p>
            <a:pPr marL="109728" indent="0" fontAlgn="t">
              <a:buNone/>
            </a:pPr>
            <a:endParaRPr lang="en-SG" dirty="0"/>
          </a:p>
        </p:txBody>
      </p:sp>
      <p:sp>
        <p:nvSpPr>
          <p:cNvPr id="3" name="Title 2"/>
          <p:cNvSpPr>
            <a:spLocks noGrp="1"/>
          </p:cNvSpPr>
          <p:nvPr>
            <p:ph type="title"/>
          </p:nvPr>
        </p:nvSpPr>
        <p:spPr/>
        <p:txBody>
          <a:bodyPr>
            <a:noAutofit/>
          </a:bodyPr>
          <a:lstStyle/>
          <a:p>
            <a:r>
              <a:rPr lang="en-US" dirty="0" smtClean="0"/>
              <a:t>Compute amount of gold on the map (1/2)</a:t>
            </a:r>
            <a:endParaRPr lang="en-SG" dirty="0"/>
          </a:p>
        </p:txBody>
      </p:sp>
      <p:graphicFrame>
        <p:nvGraphicFramePr>
          <p:cNvPr id="4" name="Table 3"/>
          <p:cNvGraphicFramePr>
            <a:graphicFrameLocks noGrp="1"/>
          </p:cNvGraphicFramePr>
          <p:nvPr>
            <p:extLst>
              <p:ext uri="{D42A27DB-BD31-4B8C-83A1-F6EECF244321}">
                <p14:modId xmlns="" xmlns:p14="http://schemas.microsoft.com/office/powerpoint/2010/main" val="3139869821"/>
              </p:ext>
            </p:extLst>
          </p:nvPr>
        </p:nvGraphicFramePr>
        <p:xfrm>
          <a:off x="2915816" y="3356992"/>
          <a:ext cx="3384375" cy="2952328"/>
        </p:xfrm>
        <a:graphic>
          <a:graphicData uri="http://schemas.openxmlformats.org/drawingml/2006/table">
            <a:tbl>
              <a:tblPr firstRow="1" bandRow="1">
                <a:tableStyleId>{5C22544A-7EE6-4342-B048-85BDC9FD1C3A}</a:tableStyleId>
              </a:tblPr>
              <a:tblGrid>
                <a:gridCol w="1128125"/>
                <a:gridCol w="1128125"/>
                <a:gridCol w="1128125"/>
              </a:tblGrid>
              <a:tr h="966143">
                <a:tc>
                  <a:txBody>
                    <a:bodyPr/>
                    <a:lstStyle/>
                    <a:p>
                      <a:pPr algn="ctr"/>
                      <a:endParaRPr lang="en-US" dirty="0" smtClean="0">
                        <a:solidFill>
                          <a:schemeClr val="tx1"/>
                        </a:solidFill>
                      </a:endParaRPr>
                    </a:p>
                    <a:p>
                      <a:pPr algn="ctr"/>
                      <a:r>
                        <a:rPr lang="en-US" dirty="0" smtClean="0">
                          <a:solidFill>
                            <a:schemeClr val="tx1"/>
                          </a:solidFill>
                        </a:rPr>
                        <a:t>+1</a:t>
                      </a:r>
                    </a:p>
                    <a:p>
                      <a:pPr algn="ctr"/>
                      <a:r>
                        <a:rPr lang="en-US" sz="1400" b="0" dirty="0" smtClean="0">
                          <a:solidFill>
                            <a:schemeClr val="tx1"/>
                          </a:solidFill>
                        </a:rPr>
                        <a:t>(R-1,C-1)</a:t>
                      </a:r>
                      <a:endParaRPr lang="en-SG"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p>
                      <a:pPr algn="ctr"/>
                      <a:r>
                        <a:rPr lang="en-US" dirty="0" smtClean="0">
                          <a:solidFill>
                            <a:schemeClr val="tx1"/>
                          </a:solidFill>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(R-1,C)</a:t>
                      </a:r>
                      <a:endParaRPr lang="en-SG"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p>
                      <a:pPr algn="ctr"/>
                      <a:r>
                        <a:rPr lang="en-US" dirty="0" smtClean="0">
                          <a:solidFill>
                            <a:schemeClr val="tx1"/>
                          </a:solidFill>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(R-1,C+1)</a:t>
                      </a:r>
                      <a:endParaRPr lang="en-SG"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35152">
                <a:tc>
                  <a:txBody>
                    <a:bodyPr/>
                    <a:lstStyle/>
                    <a:p>
                      <a:pPr algn="ctr"/>
                      <a:endParaRPr lang="en-US" b="1" dirty="0" smtClean="0">
                        <a:solidFill>
                          <a:schemeClr val="tx1"/>
                        </a:solidFill>
                      </a:endParaRPr>
                    </a:p>
                    <a:p>
                      <a:pPr algn="ctr"/>
                      <a:r>
                        <a:rPr lang="en-US" b="1" dirty="0" smtClean="0">
                          <a:solidFill>
                            <a:schemeClr val="tx1"/>
                          </a:solidFill>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(R,C-1)</a:t>
                      </a:r>
                      <a:endParaRPr lang="en-SG"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p>
                      <a:pPr algn="ctr"/>
                      <a:r>
                        <a:rPr lang="en-US" dirty="0" smtClean="0">
                          <a:solidFill>
                            <a:schemeClr val="tx1"/>
                          </a:solidFill>
                        </a:rPr>
                        <a:t>*</a:t>
                      </a:r>
                    </a:p>
                    <a:p>
                      <a:pPr algn="ctr"/>
                      <a:r>
                        <a:rPr lang="en-US" sz="1400" dirty="0" smtClean="0">
                          <a:solidFill>
                            <a:schemeClr val="tx1"/>
                          </a:solidFill>
                        </a:rPr>
                        <a:t>(R,C)</a:t>
                      </a:r>
                      <a:endParaRPr lang="en-SG"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p>
                      <a:pPr algn="ctr"/>
                      <a:r>
                        <a:rPr lang="en-US" b="1" dirty="0" smtClean="0">
                          <a:solidFill>
                            <a:schemeClr val="tx1"/>
                          </a:solidFill>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(R,C+1)</a:t>
                      </a:r>
                      <a:endParaRPr lang="en-SG"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51033">
                <a:tc>
                  <a:txBody>
                    <a:bodyPr/>
                    <a:lstStyle/>
                    <a:p>
                      <a:pPr algn="ctr"/>
                      <a:endParaRPr lang="en-US" b="1" dirty="0" smtClean="0">
                        <a:solidFill>
                          <a:schemeClr val="tx1"/>
                        </a:solidFill>
                      </a:endParaRPr>
                    </a:p>
                    <a:p>
                      <a:pPr algn="ctr"/>
                      <a:r>
                        <a:rPr lang="en-US" b="1" dirty="0" smtClean="0">
                          <a:solidFill>
                            <a:schemeClr val="tx1"/>
                          </a:solidFill>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(R+1,C-1)</a:t>
                      </a:r>
                      <a:endParaRPr lang="en-SG"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p>
                      <a:pPr algn="ctr"/>
                      <a:r>
                        <a:rPr lang="en-US" b="1" dirty="0" smtClean="0">
                          <a:solidFill>
                            <a:schemeClr val="tx1"/>
                          </a:solidFill>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(R+1,C-1)</a:t>
                      </a:r>
                      <a:endParaRPr lang="en-SG"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p>
                      <a:pPr algn="ctr"/>
                      <a:r>
                        <a:rPr lang="en-US" b="1" dirty="0" smtClean="0">
                          <a:solidFill>
                            <a:schemeClr val="tx1"/>
                          </a:solidFill>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rPr>
                        <a:t>(R+1,C+1)</a:t>
                      </a:r>
                      <a:endParaRPr lang="en-SG"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 name="Straight Arrow Connector 5"/>
          <p:cNvCxnSpPr/>
          <p:nvPr/>
        </p:nvCxnSpPr>
        <p:spPr>
          <a:xfrm flipV="1">
            <a:off x="4860032" y="4077072"/>
            <a:ext cx="2232248" cy="8640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092280" y="3861048"/>
            <a:ext cx="1512168" cy="646331"/>
          </a:xfrm>
          <a:prstGeom prst="rect">
            <a:avLst/>
          </a:prstGeom>
          <a:noFill/>
        </p:spPr>
        <p:txBody>
          <a:bodyPr wrap="square" rtlCol="0">
            <a:spAutoFit/>
          </a:bodyPr>
          <a:lstStyle/>
          <a:p>
            <a:r>
              <a:rPr lang="en-US" dirty="0" smtClean="0"/>
              <a:t>location of mine</a:t>
            </a:r>
            <a:endParaRPr lang="en-SG" dirty="0"/>
          </a:p>
        </p:txBody>
      </p:sp>
    </p:spTree>
    <p:extLst>
      <p:ext uri="{BB962C8B-B14F-4D97-AF65-F5344CB8AC3E}">
        <p14:creationId xmlns="" xmlns:p14="http://schemas.microsoft.com/office/powerpoint/2010/main" val="11170983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C00000"/>
                </a:solidFill>
              </a:rPr>
              <a:t>Use double for-loop to go through array and locate each mine on the map </a:t>
            </a:r>
          </a:p>
          <a:p>
            <a:r>
              <a:rPr lang="en-US" dirty="0" smtClean="0">
                <a:solidFill>
                  <a:srgbClr val="C00000"/>
                </a:solidFill>
              </a:rPr>
              <a:t>If mine located at index (R,C)</a:t>
            </a:r>
          </a:p>
          <a:p>
            <a:pPr lvl="1"/>
            <a:r>
              <a:rPr lang="en-US" dirty="0" smtClean="0"/>
              <a:t>Use double for-loop to go through indices of the possible cells within the 3x3 area of effect</a:t>
            </a:r>
          </a:p>
          <a:p>
            <a:pPr marL="393192" lvl="1" indent="0">
              <a:buNone/>
            </a:pPr>
            <a:endParaRPr lang="en-US" dirty="0" smtClean="0"/>
          </a:p>
          <a:p>
            <a:pPr lvl="1"/>
            <a:endParaRPr lang="en-US" dirty="0" smtClean="0"/>
          </a:p>
          <a:p>
            <a:pPr lvl="1"/>
            <a:endParaRPr lang="en-US" dirty="0"/>
          </a:p>
          <a:p>
            <a:pPr lvl="1"/>
            <a:r>
              <a:rPr lang="en-US" dirty="0" smtClean="0"/>
              <a:t>If an index is valid (not outside boundary of array), increment amount of gold in that cell by 1</a:t>
            </a:r>
          </a:p>
        </p:txBody>
      </p:sp>
      <p:sp>
        <p:nvSpPr>
          <p:cNvPr id="3" name="Title 2"/>
          <p:cNvSpPr>
            <a:spLocks noGrp="1"/>
          </p:cNvSpPr>
          <p:nvPr>
            <p:ph type="title"/>
          </p:nvPr>
        </p:nvSpPr>
        <p:spPr/>
        <p:txBody>
          <a:bodyPr>
            <a:noAutofit/>
          </a:bodyPr>
          <a:lstStyle/>
          <a:p>
            <a:r>
              <a:rPr lang="en-US" dirty="0"/>
              <a:t>Compute amount of gold on the map </a:t>
            </a:r>
            <a:r>
              <a:rPr lang="en-US" dirty="0" smtClean="0"/>
              <a:t>(2/2</a:t>
            </a:r>
            <a:r>
              <a:rPr lang="en-US" dirty="0"/>
              <a:t>)</a:t>
            </a:r>
            <a:endParaRPr lang="en-SG" dirty="0"/>
          </a:p>
        </p:txBody>
      </p:sp>
      <p:sp>
        <p:nvSpPr>
          <p:cNvPr id="4" name="TextBox 3"/>
          <p:cNvSpPr txBox="1"/>
          <p:nvPr/>
        </p:nvSpPr>
        <p:spPr>
          <a:xfrm>
            <a:off x="1043608" y="3429000"/>
            <a:ext cx="7416824"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latin typeface="Lucida Console" pitchFamily="49" charset="0"/>
                <a:cs typeface="Courier New" pitchFamily="49" charset="0"/>
              </a:rPr>
              <a:t>for (</a:t>
            </a:r>
            <a:r>
              <a:rPr lang="en-US" dirty="0" err="1" smtClean="0">
                <a:latin typeface="Lucida Console" pitchFamily="49" charset="0"/>
                <a:cs typeface="Courier New" pitchFamily="49" charset="0"/>
              </a:rPr>
              <a:t>int</a:t>
            </a:r>
            <a:r>
              <a:rPr lang="en-US" dirty="0" smtClean="0">
                <a:latin typeface="Lucida Console" pitchFamily="49" charset="0"/>
                <a:cs typeface="Courier New" pitchFamily="49" charset="0"/>
              </a:rPr>
              <a:t> </a:t>
            </a:r>
            <a:r>
              <a:rPr lang="en-US" dirty="0" err="1" smtClean="0">
                <a:latin typeface="Lucida Console" pitchFamily="49" charset="0"/>
                <a:cs typeface="Courier New" pitchFamily="49" charset="0"/>
              </a:rPr>
              <a:t>i</a:t>
            </a:r>
            <a:r>
              <a:rPr lang="en-US" dirty="0" smtClean="0">
                <a:latin typeface="Lucida Console" pitchFamily="49" charset="0"/>
                <a:cs typeface="Courier New" pitchFamily="49" charset="0"/>
              </a:rPr>
              <a:t>=R-1; </a:t>
            </a:r>
            <a:r>
              <a:rPr lang="en-US" dirty="0" err="1" smtClean="0">
                <a:latin typeface="Lucida Console" pitchFamily="49" charset="0"/>
                <a:cs typeface="Courier New" pitchFamily="49" charset="0"/>
              </a:rPr>
              <a:t>i</a:t>
            </a:r>
            <a:r>
              <a:rPr lang="en-US" dirty="0" smtClean="0">
                <a:latin typeface="Lucida Console" pitchFamily="49" charset="0"/>
                <a:cs typeface="Courier New" pitchFamily="49" charset="0"/>
              </a:rPr>
              <a:t> &lt;= R+1; </a:t>
            </a:r>
            <a:r>
              <a:rPr lang="en-US" dirty="0" err="1" smtClean="0">
                <a:latin typeface="Lucida Console" pitchFamily="49" charset="0"/>
                <a:cs typeface="Courier New" pitchFamily="49" charset="0"/>
              </a:rPr>
              <a:t>i</a:t>
            </a:r>
            <a:r>
              <a:rPr lang="en-US" dirty="0" smtClean="0">
                <a:latin typeface="Lucida Console" pitchFamily="49" charset="0"/>
                <a:cs typeface="Courier New" pitchFamily="49" charset="0"/>
              </a:rPr>
              <a:t>++)</a:t>
            </a:r>
          </a:p>
          <a:p>
            <a:r>
              <a:rPr lang="en-US" dirty="0" smtClean="0">
                <a:latin typeface="Lucida Console" pitchFamily="49" charset="0"/>
                <a:cs typeface="Courier New" pitchFamily="49" charset="0"/>
              </a:rPr>
              <a:t>  for (</a:t>
            </a:r>
            <a:r>
              <a:rPr lang="en-US" dirty="0" err="1" smtClean="0">
                <a:latin typeface="Lucida Console" pitchFamily="49" charset="0"/>
                <a:cs typeface="Courier New" pitchFamily="49" charset="0"/>
              </a:rPr>
              <a:t>int</a:t>
            </a:r>
            <a:r>
              <a:rPr lang="en-US" dirty="0" smtClean="0">
                <a:latin typeface="Lucida Console" pitchFamily="49" charset="0"/>
                <a:cs typeface="Courier New" pitchFamily="49" charset="0"/>
              </a:rPr>
              <a:t> j=C-1; j &lt;= C+1; j++)                    </a:t>
            </a:r>
          </a:p>
          <a:p>
            <a:r>
              <a:rPr lang="en-US" dirty="0" smtClean="0">
                <a:latin typeface="Lucida Console" pitchFamily="49" charset="0"/>
                <a:cs typeface="Courier New" pitchFamily="49" charset="0"/>
              </a:rPr>
              <a:t>     ...</a:t>
            </a:r>
            <a:endParaRPr lang="en-SG" dirty="0">
              <a:latin typeface="Lucida Console" pitchFamily="49" charset="0"/>
              <a:cs typeface="Courier New" pitchFamily="49" charset="0"/>
            </a:endParaRPr>
          </a:p>
        </p:txBody>
      </p:sp>
    </p:spTree>
    <p:extLst>
      <p:ext uri="{BB962C8B-B14F-4D97-AF65-F5344CB8AC3E}">
        <p14:creationId xmlns="" xmlns:p14="http://schemas.microsoft.com/office/powerpoint/2010/main" val="246587515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Double for-loop to go through the integer array and print out the gold in each cell</a:t>
            </a:r>
          </a:p>
          <a:p>
            <a:r>
              <a:rPr lang="en-US" dirty="0" smtClean="0"/>
              <a:t>Print ‘*’ if cell is a mine cell.</a:t>
            </a:r>
          </a:p>
          <a:p>
            <a:endParaRPr lang="en-SG" dirty="0"/>
          </a:p>
        </p:txBody>
      </p:sp>
      <p:sp>
        <p:nvSpPr>
          <p:cNvPr id="2" name="Title 1"/>
          <p:cNvSpPr>
            <a:spLocks noGrp="1"/>
          </p:cNvSpPr>
          <p:nvPr>
            <p:ph type="title"/>
          </p:nvPr>
        </p:nvSpPr>
        <p:spPr/>
        <p:txBody>
          <a:bodyPr>
            <a:normAutofit/>
          </a:bodyPr>
          <a:lstStyle/>
          <a:p>
            <a:r>
              <a:rPr lang="en-US" sz="4000" dirty="0" smtClean="0"/>
              <a:t>Output gold on map</a:t>
            </a:r>
            <a:endParaRPr lang="en-SG" sz="4000" dirty="0"/>
          </a:p>
        </p:txBody>
      </p:sp>
    </p:spTree>
    <p:extLst>
      <p:ext uri="{BB962C8B-B14F-4D97-AF65-F5344CB8AC3E}">
        <p14:creationId xmlns="" xmlns:p14="http://schemas.microsoft.com/office/powerpoint/2010/main" val="10553984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Contents</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2800" dirty="0" smtClean="0"/>
              <a:t>Part 1: Discussion on Lab #2 Exercises</a:t>
            </a:r>
          </a:p>
          <a:p>
            <a:r>
              <a:rPr lang="en-US" sz="2800" dirty="0" smtClean="0"/>
              <a:t>Part 2: Discussion on Sit-in Lab #1</a:t>
            </a:r>
          </a:p>
          <a:p>
            <a:r>
              <a:rPr lang="en-US" sz="2800" dirty="0" smtClean="0"/>
              <a:t>Part 3: Common mistakes</a:t>
            </a:r>
            <a:endParaRPr lang="en-SG" sz="28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2</a:t>
            </a:fld>
            <a:endParaRPr lang="en-SG"/>
          </a:p>
        </p:txBody>
      </p:sp>
      <p:sp>
        <p:nvSpPr>
          <p:cNvPr id="5"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Objective is to compute the amount of gold exposed when setting off mine</a:t>
            </a:r>
            <a:r>
              <a:rPr lang="en-US" dirty="0"/>
              <a:t> </a:t>
            </a:r>
            <a:r>
              <a:rPr lang="en-US" dirty="0" smtClean="0"/>
              <a:t>at a given location</a:t>
            </a:r>
          </a:p>
          <a:p>
            <a:r>
              <a:rPr lang="en-US" dirty="0"/>
              <a:t>Setting off a mine can lead to a chain explosion, as it can set off </a:t>
            </a:r>
            <a:r>
              <a:rPr lang="en-US" dirty="0" smtClean="0"/>
              <a:t>neighboring mines </a:t>
            </a:r>
            <a:r>
              <a:rPr lang="en-US" dirty="0"/>
              <a:t>and </a:t>
            </a:r>
            <a:r>
              <a:rPr lang="en-US" dirty="0" smtClean="0"/>
              <a:t>those mines </a:t>
            </a:r>
            <a:r>
              <a:rPr lang="en-US" dirty="0"/>
              <a:t>can set off other mines and so on</a:t>
            </a:r>
            <a:r>
              <a:rPr lang="en-US" dirty="0" smtClean="0"/>
              <a:t>.</a:t>
            </a:r>
          </a:p>
          <a:p>
            <a:r>
              <a:rPr lang="en-US" dirty="0" smtClean="0"/>
              <a:t>Approach to solving task 2</a:t>
            </a:r>
          </a:p>
          <a:p>
            <a:pPr lvl="1"/>
            <a:r>
              <a:rPr lang="en-US" dirty="0" smtClean="0"/>
              <a:t>Find out all mines that will be exploded by setting off the starting mine</a:t>
            </a:r>
          </a:p>
          <a:p>
            <a:pPr lvl="1"/>
            <a:r>
              <a:rPr lang="en-US" dirty="0" smtClean="0"/>
              <a:t>Add up all gold exposed by the exploded mines</a:t>
            </a:r>
          </a:p>
          <a:p>
            <a:pPr lvl="1"/>
            <a:r>
              <a:rPr lang="en-US" dirty="0" smtClean="0"/>
              <a:t>Output the amount of gold exposed</a:t>
            </a:r>
            <a:endParaRPr lang="en-SG" dirty="0" smtClean="0"/>
          </a:p>
          <a:p>
            <a:endParaRPr lang="en-SG" dirty="0"/>
          </a:p>
        </p:txBody>
      </p:sp>
      <p:sp>
        <p:nvSpPr>
          <p:cNvPr id="3" name="Title 2"/>
          <p:cNvSpPr>
            <a:spLocks noGrp="1"/>
          </p:cNvSpPr>
          <p:nvPr>
            <p:ph type="title"/>
          </p:nvPr>
        </p:nvSpPr>
        <p:spPr/>
        <p:txBody>
          <a:bodyPr>
            <a:normAutofit/>
          </a:bodyPr>
          <a:lstStyle/>
          <a:p>
            <a:r>
              <a:rPr lang="en-US" sz="4000" dirty="0" smtClean="0"/>
              <a:t>Task 2</a:t>
            </a:r>
            <a:endParaRPr lang="en-SG" sz="4000" dirty="0"/>
          </a:p>
        </p:txBody>
      </p:sp>
    </p:spTree>
    <p:extLst>
      <p:ext uri="{BB962C8B-B14F-4D97-AF65-F5344CB8AC3E}">
        <p14:creationId xmlns="" xmlns:p14="http://schemas.microsoft.com/office/powerpoint/2010/main" val="250339151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r>
              <a:rPr lang="en-US" dirty="0" smtClean="0"/>
              <a:t>Idea 1 – scan 3x3 area around starting mine to find all neighboring mines</a:t>
            </a:r>
          </a:p>
          <a:p>
            <a:endParaRPr lang="en-US" dirty="0"/>
          </a:p>
          <a:p>
            <a:endParaRPr lang="en-US" dirty="0" smtClean="0"/>
          </a:p>
          <a:p>
            <a:endParaRPr lang="en-US" dirty="0"/>
          </a:p>
          <a:p>
            <a:endParaRPr lang="en-US" dirty="0" smtClean="0"/>
          </a:p>
          <a:p>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(1/9)</a:t>
            </a:r>
            <a:endParaRPr lang="en-SG" dirty="0"/>
          </a:p>
        </p:txBody>
      </p:sp>
      <p:graphicFrame>
        <p:nvGraphicFramePr>
          <p:cNvPr id="4" name="Table 3"/>
          <p:cNvGraphicFramePr>
            <a:graphicFrameLocks noGrp="1"/>
          </p:cNvGraphicFramePr>
          <p:nvPr>
            <p:extLst>
              <p:ext uri="{D42A27DB-BD31-4B8C-83A1-F6EECF244321}">
                <p14:modId xmlns="" xmlns:p14="http://schemas.microsoft.com/office/powerpoint/2010/main" val="1474101460"/>
              </p:ext>
            </p:extLst>
          </p:nvPr>
        </p:nvGraphicFramePr>
        <p:xfrm>
          <a:off x="2555776" y="2677272"/>
          <a:ext cx="3384375" cy="2983976"/>
        </p:xfrm>
        <a:graphic>
          <a:graphicData uri="http://schemas.openxmlformats.org/drawingml/2006/table">
            <a:tbl>
              <a:tblPr firstRow="1" bandRow="1">
                <a:tableStyleId>{5C22544A-7EE6-4342-B048-85BDC9FD1C3A}</a:tableStyleId>
              </a:tblPr>
              <a:tblGrid>
                <a:gridCol w="1128125"/>
                <a:gridCol w="1128125"/>
                <a:gridCol w="1128125"/>
              </a:tblGrid>
              <a:tr h="966143">
                <a:tc>
                  <a:txBody>
                    <a:bodyPr/>
                    <a:lstStyle/>
                    <a:p>
                      <a:pPr algn="ct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35152">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p>
                      <a:pPr algn="ctr"/>
                      <a:r>
                        <a:rPr lang="en-US" b="1" dirty="0" smtClean="0">
                          <a:solidFill>
                            <a:schemeClr val="tx1"/>
                          </a:solidFill>
                        </a:rPr>
                        <a:t>*</a:t>
                      </a:r>
                    </a:p>
                    <a:p>
                      <a:pPr algn="ctr"/>
                      <a:r>
                        <a:rPr lang="en-US" sz="1400" dirty="0" smtClean="0">
                          <a:solidFill>
                            <a:schemeClr val="tx1"/>
                          </a:solidFill>
                        </a:rPr>
                        <a:t>starting mine</a:t>
                      </a:r>
                      <a:endParaRPr lang="en-SG"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51033">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8" name="Straight Arrow Connector 7"/>
          <p:cNvCxnSpPr/>
          <p:nvPr/>
        </p:nvCxnSpPr>
        <p:spPr>
          <a:xfrm flipV="1">
            <a:off x="5508104" y="3046990"/>
            <a:ext cx="792088" cy="36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19054" y="2621329"/>
            <a:ext cx="2483768" cy="923330"/>
          </a:xfrm>
          <a:prstGeom prst="rect">
            <a:avLst/>
          </a:prstGeom>
          <a:noFill/>
        </p:spPr>
        <p:txBody>
          <a:bodyPr wrap="square" rtlCol="0">
            <a:spAutoFit/>
          </a:bodyPr>
          <a:lstStyle/>
          <a:p>
            <a:r>
              <a:rPr lang="en-US" dirty="0" smtClean="0"/>
              <a:t>Found during scan of 3x3 area around starting mine</a:t>
            </a:r>
            <a:endParaRPr lang="en-SG" dirty="0"/>
          </a:p>
        </p:txBody>
      </p:sp>
    </p:spTree>
    <p:extLst>
      <p:ext uri="{BB962C8B-B14F-4D97-AF65-F5344CB8AC3E}">
        <p14:creationId xmlns="" xmlns:p14="http://schemas.microsoft.com/office/powerpoint/2010/main" val="39087777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about affected mines further away ?</a:t>
            </a:r>
            <a:endParaRPr lang="en-SG" dirty="0"/>
          </a:p>
        </p:txBody>
      </p:sp>
      <p:sp>
        <p:nvSpPr>
          <p:cNvPr id="3" name="Title 2"/>
          <p:cNvSpPr>
            <a:spLocks noGrp="1"/>
          </p:cNvSpPr>
          <p:nvPr>
            <p:ph type="title"/>
          </p:nvPr>
        </p:nvSpPr>
        <p:spPr/>
        <p:txBody>
          <a:bodyPr>
            <a:normAutofit/>
          </a:bodyPr>
          <a:lstStyle/>
          <a:p>
            <a:r>
              <a:rPr lang="en-US" dirty="0"/>
              <a:t>How to obtain all exploded mines? </a:t>
            </a:r>
            <a:r>
              <a:rPr lang="en-US" dirty="0" smtClean="0"/>
              <a:t>(2/9)</a:t>
            </a:r>
            <a:endParaRPr lang="en-SG" dirty="0"/>
          </a:p>
        </p:txBody>
      </p:sp>
      <p:graphicFrame>
        <p:nvGraphicFramePr>
          <p:cNvPr id="4" name="Table 3"/>
          <p:cNvGraphicFramePr>
            <a:graphicFrameLocks noGrp="1"/>
          </p:cNvGraphicFramePr>
          <p:nvPr>
            <p:extLst>
              <p:ext uri="{D42A27DB-BD31-4B8C-83A1-F6EECF244321}">
                <p14:modId xmlns="" xmlns:p14="http://schemas.microsoft.com/office/powerpoint/2010/main" val="3421950889"/>
              </p:ext>
            </p:extLst>
          </p:nvPr>
        </p:nvGraphicFramePr>
        <p:xfrm>
          <a:off x="1979712" y="1750770"/>
          <a:ext cx="3816424" cy="4464373"/>
        </p:xfrm>
        <a:graphic>
          <a:graphicData uri="http://schemas.openxmlformats.org/drawingml/2006/table">
            <a:tbl>
              <a:tblPr firstRow="1" bandRow="1">
                <a:tableStyleId>{5C22544A-7EE6-4342-B048-85BDC9FD1C3A}</a:tableStyleId>
              </a:tblPr>
              <a:tblGrid>
                <a:gridCol w="954106"/>
                <a:gridCol w="954106"/>
                <a:gridCol w="954106"/>
                <a:gridCol w="954106"/>
              </a:tblGrid>
              <a:tr h="853432">
                <a:tc>
                  <a:txBody>
                    <a:bodyPr/>
                    <a:lstStyle/>
                    <a:p>
                      <a:pPr algn="ct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3971">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SG"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smtClean="0">
                        <a:solidFill>
                          <a:schemeClr val="tx1"/>
                        </a:solidFill>
                      </a:endParaRPr>
                    </a:p>
                    <a:p>
                      <a:pPr algn="ctr"/>
                      <a:r>
                        <a:rPr lang="en-US" b="1"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2890">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dirty="0" smtClean="0">
                        <a:solidFill>
                          <a:schemeClr val="tx1"/>
                        </a:solidFill>
                      </a:endParaRPr>
                    </a:p>
                    <a:p>
                      <a:pPr algn="ctr"/>
                      <a:r>
                        <a:rPr lang="en-US" b="1" dirty="0" smtClean="0">
                          <a:solidFill>
                            <a:schemeClr val="tx1"/>
                          </a:solidFill>
                        </a:rPr>
                        <a:t>*</a:t>
                      </a:r>
                    </a:p>
                    <a:p>
                      <a:pPr algn="ctr"/>
                      <a:r>
                        <a:rPr lang="en-US" sz="1400" dirty="0" smtClean="0">
                          <a:solidFill>
                            <a:schemeClr val="tx1"/>
                          </a:solidFill>
                        </a:rPr>
                        <a:t>starting mine</a:t>
                      </a:r>
                      <a:endParaRPr lang="en-SG"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40085">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smtClean="0">
                        <a:solidFill>
                          <a:schemeClr val="tx1"/>
                        </a:solidFill>
                      </a:endParaRPr>
                    </a:p>
                    <a:p>
                      <a:pPr algn="ctr"/>
                      <a:r>
                        <a:rPr lang="en-US" b="1"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40085">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p>
                      <a:pPr algn="ctr"/>
                      <a:r>
                        <a:rPr lang="en-US" b="1"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 name="Straight Arrow Connector 5"/>
          <p:cNvCxnSpPr/>
          <p:nvPr/>
        </p:nvCxnSpPr>
        <p:spPr>
          <a:xfrm>
            <a:off x="5364088" y="2142168"/>
            <a:ext cx="1080120" cy="6001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44208" y="2420888"/>
            <a:ext cx="2448272" cy="830997"/>
          </a:xfrm>
          <a:prstGeom prst="rect">
            <a:avLst/>
          </a:prstGeom>
          <a:noFill/>
        </p:spPr>
        <p:txBody>
          <a:bodyPr wrap="square" rtlCol="0">
            <a:spAutoFit/>
          </a:bodyPr>
          <a:lstStyle/>
          <a:p>
            <a:r>
              <a:rPr lang="en-US" sz="2400" dirty="0" smtClean="0"/>
              <a:t>How to discover these mines?</a:t>
            </a:r>
            <a:endParaRPr lang="en-SG" sz="2400" dirty="0"/>
          </a:p>
        </p:txBody>
      </p:sp>
      <p:cxnSp>
        <p:nvCxnSpPr>
          <p:cNvPr id="10" name="Straight Arrow Connector 9"/>
          <p:cNvCxnSpPr/>
          <p:nvPr/>
        </p:nvCxnSpPr>
        <p:spPr>
          <a:xfrm flipV="1">
            <a:off x="5364088" y="2902898"/>
            <a:ext cx="1080120" cy="28083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0696109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r>
              <a:rPr lang="en-US" dirty="0" smtClean="0"/>
              <a:t>Idea 2</a:t>
            </a:r>
          </a:p>
          <a:p>
            <a:pPr marL="850392" lvl="1" indent="-457200">
              <a:buFont typeface="+mj-lt"/>
              <a:buAutoNum type="arabicParenR"/>
            </a:pPr>
            <a:r>
              <a:rPr lang="en-US" dirty="0" smtClean="0"/>
              <a:t>Mark neighboring mines around 3x3 area of starting mine</a:t>
            </a:r>
          </a:p>
          <a:p>
            <a:pPr marL="850392" lvl="1" indent="-457200">
              <a:buFont typeface="+mj-lt"/>
              <a:buAutoNum type="arabicParenR"/>
            </a:pPr>
            <a:r>
              <a:rPr lang="en-US" dirty="0" smtClean="0"/>
              <a:t>Scan for marked mines by moving forward from starting mine.</a:t>
            </a:r>
          </a:p>
          <a:p>
            <a:pPr marL="850392" lvl="1" indent="-457200">
              <a:buFont typeface="+mj-lt"/>
              <a:buAutoNum type="arabicParenR"/>
            </a:pPr>
            <a:r>
              <a:rPr lang="en-US" dirty="0" smtClean="0"/>
              <a:t>Once marked mine is found, scan their 3x3 area and mark all neighboring mines.</a:t>
            </a:r>
          </a:p>
          <a:p>
            <a:pPr marL="850392" lvl="1" indent="-457200">
              <a:buFont typeface="+mj-lt"/>
              <a:buAutoNum type="arabicParenR"/>
            </a:pPr>
            <a:r>
              <a:rPr lang="en-US" dirty="0" smtClean="0"/>
              <a:t>Repeat 2 to 3 but backwards from starting mine.</a:t>
            </a:r>
          </a:p>
          <a:p>
            <a:pPr lvl="1"/>
            <a:endParaRPr lang="en-US" dirty="0"/>
          </a:p>
          <a:p>
            <a:endParaRPr lang="en-US" dirty="0" smtClean="0"/>
          </a:p>
          <a:p>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(3/9)</a:t>
            </a:r>
            <a:endParaRPr lang="en-SG" dirty="0"/>
          </a:p>
        </p:txBody>
      </p:sp>
    </p:spTree>
    <p:extLst>
      <p:ext uri="{BB962C8B-B14F-4D97-AF65-F5344CB8AC3E}">
        <p14:creationId xmlns="" xmlns:p14="http://schemas.microsoft.com/office/powerpoint/2010/main" val="30341876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(4/9)</a:t>
            </a:r>
            <a:endParaRPr lang="en-SG" dirty="0"/>
          </a:p>
        </p:txBody>
      </p:sp>
      <p:graphicFrame>
        <p:nvGraphicFramePr>
          <p:cNvPr id="4" name="Table 3"/>
          <p:cNvGraphicFramePr>
            <a:graphicFrameLocks noGrp="1"/>
          </p:cNvGraphicFramePr>
          <p:nvPr>
            <p:extLst>
              <p:ext uri="{D42A27DB-BD31-4B8C-83A1-F6EECF244321}">
                <p14:modId xmlns="" xmlns:p14="http://schemas.microsoft.com/office/powerpoint/2010/main" val="3208681382"/>
              </p:ext>
            </p:extLst>
          </p:nvPr>
        </p:nvGraphicFramePr>
        <p:xfrm>
          <a:off x="1619672" y="1628861"/>
          <a:ext cx="3816424" cy="4464373"/>
        </p:xfrm>
        <a:graphic>
          <a:graphicData uri="http://schemas.openxmlformats.org/drawingml/2006/table">
            <a:tbl>
              <a:tblPr firstRow="1" bandRow="1">
                <a:tableStyleId>{5C22544A-7EE6-4342-B048-85BDC9FD1C3A}</a:tableStyleId>
              </a:tblPr>
              <a:tblGrid>
                <a:gridCol w="954106"/>
                <a:gridCol w="954106"/>
                <a:gridCol w="954106"/>
                <a:gridCol w="954106"/>
              </a:tblGrid>
              <a:tr h="853432">
                <a:tc>
                  <a:txBody>
                    <a:bodyPr/>
                    <a:lstStyle/>
                    <a:p>
                      <a:pPr algn="ct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F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3971">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SG"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p>
                      <a:pPr algn="ctr"/>
                      <a:r>
                        <a:rPr lang="en-US" sz="2000" b="1" dirty="0" smtClean="0">
                          <a:solidFill>
                            <a:srgbClr val="00B0F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02890">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p>
                      <a:pPr algn="ctr"/>
                      <a:r>
                        <a:rPr lang="en-US" b="1" dirty="0" smtClean="0">
                          <a:solidFill>
                            <a:schemeClr val="tx1"/>
                          </a:solidFill>
                        </a:rPr>
                        <a:t>*</a:t>
                      </a:r>
                    </a:p>
                    <a:p>
                      <a:pPr algn="ctr"/>
                      <a:r>
                        <a:rPr lang="en-US" sz="1400" dirty="0" smtClean="0">
                          <a:solidFill>
                            <a:schemeClr val="tx1"/>
                          </a:solidFill>
                        </a:rPr>
                        <a:t>starting mine</a:t>
                      </a:r>
                      <a:endParaRPr lang="en-SG"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40085">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p>
                      <a:pPr algn="ctr"/>
                      <a:r>
                        <a:rPr lang="en-US" sz="2000" b="1"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40085">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p>
                      <a:pPr algn="ctr"/>
                      <a:r>
                        <a:rPr lang="en-US" sz="2000" b="1"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 name="Straight Arrow Connector 5"/>
          <p:cNvCxnSpPr/>
          <p:nvPr/>
        </p:nvCxnSpPr>
        <p:spPr>
          <a:xfrm flipH="1">
            <a:off x="1763688" y="3789101"/>
            <a:ext cx="7200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763688" y="2852997"/>
            <a:ext cx="316835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763688" y="1988901"/>
            <a:ext cx="316835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851920" y="3789101"/>
            <a:ext cx="108012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63688" y="4725144"/>
            <a:ext cx="316835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63688" y="5589240"/>
            <a:ext cx="316835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12160" y="2962067"/>
            <a:ext cx="1872208" cy="1569660"/>
          </a:xfrm>
          <a:prstGeom prst="rect">
            <a:avLst/>
          </a:prstGeom>
          <a:noFill/>
        </p:spPr>
        <p:txBody>
          <a:bodyPr wrap="square" rtlCol="0">
            <a:spAutoFit/>
          </a:bodyPr>
          <a:lstStyle/>
          <a:p>
            <a:r>
              <a:rPr lang="en-US" sz="2400" dirty="0" smtClean="0"/>
              <a:t>Seems like all affected mines are found</a:t>
            </a:r>
            <a:endParaRPr lang="en-SG" sz="2400" dirty="0"/>
          </a:p>
        </p:txBody>
      </p:sp>
    </p:spTree>
    <p:extLst>
      <p:ext uri="{BB962C8B-B14F-4D97-AF65-F5344CB8AC3E}">
        <p14:creationId xmlns="" xmlns:p14="http://schemas.microsoft.com/office/powerpoint/2010/main" val="141037006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(5/9)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602929590"/>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18" name="TextBox 17"/>
          <p:cNvSpPr txBox="1"/>
          <p:nvPr/>
        </p:nvSpPr>
        <p:spPr>
          <a:xfrm>
            <a:off x="2771800" y="1835532"/>
            <a:ext cx="3456384" cy="461665"/>
          </a:xfrm>
          <a:prstGeom prst="rect">
            <a:avLst/>
          </a:prstGeom>
          <a:noFill/>
        </p:spPr>
        <p:txBody>
          <a:bodyPr wrap="square" rtlCol="0">
            <a:spAutoFit/>
          </a:bodyPr>
          <a:lstStyle/>
          <a:p>
            <a:r>
              <a:rPr lang="en-US" sz="2400" dirty="0" smtClean="0"/>
              <a:t>How about this map?</a:t>
            </a:r>
            <a:endParaRPr lang="en-SG" sz="2400" dirty="0"/>
          </a:p>
        </p:txBody>
      </p:sp>
    </p:spTree>
    <p:extLst>
      <p:ext uri="{BB962C8B-B14F-4D97-AF65-F5344CB8AC3E}">
        <p14:creationId xmlns="" xmlns:p14="http://schemas.microsoft.com/office/powerpoint/2010/main" val="113426736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(6/9)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1789021590"/>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17" name="TextBox 16"/>
          <p:cNvSpPr txBox="1"/>
          <p:nvPr/>
        </p:nvSpPr>
        <p:spPr>
          <a:xfrm>
            <a:off x="5724128" y="5157192"/>
            <a:ext cx="2592288" cy="830997"/>
          </a:xfrm>
          <a:prstGeom prst="rect">
            <a:avLst/>
          </a:prstGeom>
          <a:noFill/>
        </p:spPr>
        <p:txBody>
          <a:bodyPr wrap="square" rtlCol="0">
            <a:spAutoFit/>
          </a:bodyPr>
          <a:lstStyle/>
          <a:p>
            <a:r>
              <a:rPr lang="en-US" sz="2400" b="1" dirty="0" smtClean="0">
                <a:solidFill>
                  <a:srgbClr val="FF0000"/>
                </a:solidFill>
              </a:rPr>
              <a:t>Doesn’t work on this map !</a:t>
            </a:r>
            <a:endParaRPr lang="en-SG" sz="2400" b="1" dirty="0">
              <a:solidFill>
                <a:srgbClr val="FF0000"/>
              </a:solidFill>
            </a:endParaRPr>
          </a:p>
        </p:txBody>
      </p:sp>
      <p:sp>
        <p:nvSpPr>
          <p:cNvPr id="4" name="TextBox 3"/>
          <p:cNvSpPr txBox="1"/>
          <p:nvPr/>
        </p:nvSpPr>
        <p:spPr>
          <a:xfrm>
            <a:off x="1043608" y="1484784"/>
            <a:ext cx="6840760" cy="707886"/>
          </a:xfrm>
          <a:prstGeom prst="rect">
            <a:avLst/>
          </a:prstGeom>
          <a:noFill/>
        </p:spPr>
        <p:txBody>
          <a:bodyPr wrap="square" rtlCol="0">
            <a:spAutoFit/>
          </a:bodyPr>
          <a:lstStyle/>
          <a:p>
            <a:r>
              <a:rPr lang="en-US" sz="2000" dirty="0" smtClean="0"/>
              <a:t>Red colored mines denote affected mines discovered during the forward and backward scanning</a:t>
            </a:r>
            <a:endParaRPr lang="en-SG" sz="2000" dirty="0"/>
          </a:p>
        </p:txBody>
      </p:sp>
    </p:spTree>
    <p:extLst>
      <p:ext uri="{BB962C8B-B14F-4D97-AF65-F5344CB8AC3E}">
        <p14:creationId xmlns="" xmlns:p14="http://schemas.microsoft.com/office/powerpoint/2010/main" val="357555404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Idea 3 - Repeatedly scan the array for affected mines until no more affected mines</a:t>
            </a:r>
          </a:p>
          <a:p>
            <a:r>
              <a:rPr lang="en-US" dirty="0" smtClean="0"/>
              <a:t>Allow 3 states for mines</a:t>
            </a:r>
          </a:p>
          <a:p>
            <a:pPr lvl="1"/>
            <a:r>
              <a:rPr lang="en-US" dirty="0" smtClean="0">
                <a:solidFill>
                  <a:srgbClr val="FF0000"/>
                </a:solidFill>
              </a:rPr>
              <a:t>Unexploded</a:t>
            </a:r>
            <a:r>
              <a:rPr lang="en-US" dirty="0" smtClean="0"/>
              <a:t> – mine has not be set off</a:t>
            </a:r>
          </a:p>
          <a:p>
            <a:pPr lvl="1"/>
            <a:r>
              <a:rPr lang="en-US" dirty="0" smtClean="0">
                <a:solidFill>
                  <a:srgbClr val="FF0000"/>
                </a:solidFill>
              </a:rPr>
              <a:t>Exploded</a:t>
            </a:r>
            <a:r>
              <a:rPr lang="en-US" dirty="0" smtClean="0"/>
              <a:t> – mine has been set off, but it’s neighboring cells have not been explored for more mines</a:t>
            </a:r>
          </a:p>
          <a:p>
            <a:pPr lvl="1"/>
            <a:r>
              <a:rPr lang="en-US" dirty="0" smtClean="0">
                <a:solidFill>
                  <a:srgbClr val="FF0000"/>
                </a:solidFill>
              </a:rPr>
              <a:t>Processed</a:t>
            </a:r>
            <a:r>
              <a:rPr lang="en-US" dirty="0" smtClean="0"/>
              <a:t> – mine exploded and neighboring cell explored.</a:t>
            </a:r>
          </a:p>
          <a:p>
            <a:r>
              <a:rPr lang="en-US" dirty="0" smtClean="0"/>
              <a:t>Need to represent the above states in the array</a:t>
            </a:r>
          </a:p>
          <a:p>
            <a:pPr marL="109728" indent="0">
              <a:buNone/>
            </a:pPr>
            <a:endParaRPr lang="en-SG" dirty="0"/>
          </a:p>
        </p:txBody>
      </p:sp>
      <p:sp>
        <p:nvSpPr>
          <p:cNvPr id="3" name="Title 2"/>
          <p:cNvSpPr>
            <a:spLocks noGrp="1"/>
          </p:cNvSpPr>
          <p:nvPr>
            <p:ph type="title"/>
          </p:nvPr>
        </p:nvSpPr>
        <p:spPr/>
        <p:txBody>
          <a:bodyPr>
            <a:normAutofit/>
          </a:bodyPr>
          <a:lstStyle/>
          <a:p>
            <a:r>
              <a:rPr lang="en-US" dirty="0"/>
              <a:t>How to obtain all exploded mines</a:t>
            </a:r>
            <a:r>
              <a:rPr lang="en-US" dirty="0" smtClean="0"/>
              <a:t>? (7/9)</a:t>
            </a:r>
            <a:endParaRPr lang="en-SG" dirty="0"/>
          </a:p>
        </p:txBody>
      </p:sp>
    </p:spTree>
    <p:extLst>
      <p:ext uri="{BB962C8B-B14F-4D97-AF65-F5344CB8AC3E}">
        <p14:creationId xmlns="" xmlns:p14="http://schemas.microsoft.com/office/powerpoint/2010/main" val="140090920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arenR"/>
            </a:pPr>
            <a:r>
              <a:rPr lang="en-US" dirty="0"/>
              <a:t>M</a:t>
            </a:r>
            <a:r>
              <a:rPr lang="en-US" dirty="0" smtClean="0"/>
              <a:t>ark starting mine as “Exploded”.</a:t>
            </a:r>
          </a:p>
          <a:p>
            <a:pPr marL="624078" indent="-514350">
              <a:buFont typeface="+mj-lt"/>
              <a:buAutoNum type="arabicParenR"/>
            </a:pPr>
            <a:r>
              <a:rPr lang="en-US" dirty="0" smtClean="0"/>
              <a:t>Start from (0,0) and scan array using double for-loop</a:t>
            </a:r>
          </a:p>
          <a:p>
            <a:pPr marL="624078" indent="-514350">
              <a:buFont typeface="+mj-lt"/>
              <a:buAutoNum type="arabicParenR"/>
            </a:pPr>
            <a:r>
              <a:rPr lang="en-US" dirty="0" smtClean="0"/>
              <a:t>If encounter “Exploded” mine, mark it as “Processed” and check its 3x3 area of effect for other mines and mark them as “Exploded”</a:t>
            </a:r>
          </a:p>
          <a:p>
            <a:pPr marL="624078" indent="-514350">
              <a:buFont typeface="+mj-lt"/>
              <a:buAutoNum type="arabicParenR"/>
            </a:pPr>
            <a:r>
              <a:rPr lang="en-US" dirty="0" smtClean="0"/>
              <a:t>Repeat 2 to 3, until in a particular round of scanning there are no new mines marked as “Exploded”</a:t>
            </a:r>
          </a:p>
          <a:p>
            <a:endParaRPr lang="en-SG" dirty="0"/>
          </a:p>
        </p:txBody>
      </p:sp>
      <p:sp>
        <p:nvSpPr>
          <p:cNvPr id="3" name="Title 2"/>
          <p:cNvSpPr>
            <a:spLocks noGrp="1"/>
          </p:cNvSpPr>
          <p:nvPr>
            <p:ph type="title"/>
          </p:nvPr>
        </p:nvSpPr>
        <p:spPr/>
        <p:txBody>
          <a:bodyPr>
            <a:normAutofit/>
          </a:bodyPr>
          <a:lstStyle/>
          <a:p>
            <a:r>
              <a:rPr lang="en-US" dirty="0"/>
              <a:t>How to obtain all exploded mines? </a:t>
            </a:r>
            <a:r>
              <a:rPr lang="en-US" dirty="0" smtClean="0"/>
              <a:t>(8/9)</a:t>
            </a:r>
            <a:endParaRPr lang="en-SG" dirty="0"/>
          </a:p>
        </p:txBody>
      </p:sp>
    </p:spTree>
    <p:extLst>
      <p:ext uri="{BB962C8B-B14F-4D97-AF65-F5344CB8AC3E}">
        <p14:creationId xmlns="" xmlns:p14="http://schemas.microsoft.com/office/powerpoint/2010/main" val="395330721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(9/9)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124453496"/>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6" name="TextBox 5"/>
          <p:cNvSpPr txBox="1"/>
          <p:nvPr/>
        </p:nvSpPr>
        <p:spPr>
          <a:xfrm>
            <a:off x="2699791" y="1853674"/>
            <a:ext cx="3456385" cy="461665"/>
          </a:xfrm>
          <a:prstGeom prst="rect">
            <a:avLst/>
          </a:prstGeom>
          <a:noFill/>
        </p:spPr>
        <p:txBody>
          <a:bodyPr wrap="square" rtlCol="0">
            <a:spAutoFit/>
          </a:bodyPr>
          <a:lstStyle/>
          <a:p>
            <a:r>
              <a:rPr lang="en-US" sz="2400" dirty="0" smtClean="0"/>
              <a:t>Round 0 of scanning</a:t>
            </a:r>
            <a:endParaRPr lang="en-SG" sz="2400" dirty="0"/>
          </a:p>
        </p:txBody>
      </p:sp>
      <p:sp>
        <p:nvSpPr>
          <p:cNvPr id="7" name="TextBox 6"/>
          <p:cNvSpPr txBox="1"/>
          <p:nvPr/>
        </p:nvSpPr>
        <p:spPr>
          <a:xfrm>
            <a:off x="3635896" y="5445224"/>
            <a:ext cx="5121947" cy="830997"/>
          </a:xfrm>
          <a:prstGeom prst="rect">
            <a:avLst/>
          </a:prstGeom>
          <a:noFill/>
        </p:spPr>
        <p:txBody>
          <a:bodyPr wrap="square" rtlCol="0">
            <a:spAutoFit/>
          </a:bodyPr>
          <a:lstStyle/>
          <a:p>
            <a:r>
              <a:rPr lang="en-US" sz="2400" dirty="0" smtClean="0">
                <a:solidFill>
                  <a:srgbClr val="006600"/>
                </a:solidFill>
              </a:rPr>
              <a:t>Green</a:t>
            </a:r>
            <a:r>
              <a:rPr lang="en-US" sz="2400" dirty="0" smtClean="0"/>
              <a:t> denotes “explored” mines, </a:t>
            </a:r>
          </a:p>
          <a:p>
            <a:r>
              <a:rPr lang="en-US" sz="2400" dirty="0" smtClean="0">
                <a:solidFill>
                  <a:srgbClr val="FF0000"/>
                </a:solidFill>
              </a:rPr>
              <a:t>Red</a:t>
            </a:r>
            <a:r>
              <a:rPr lang="en-US" sz="2400" dirty="0" smtClean="0"/>
              <a:t> denotes “processed” mines</a:t>
            </a:r>
            <a:endParaRPr lang="en-SG" sz="2400" dirty="0"/>
          </a:p>
        </p:txBody>
      </p:sp>
    </p:spTree>
    <p:extLst>
      <p:ext uri="{BB962C8B-B14F-4D97-AF65-F5344CB8AC3E}">
        <p14:creationId xmlns="" xmlns:p14="http://schemas.microsoft.com/office/powerpoint/2010/main" val="5559684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a:t>
            </a:r>
            <a:endParaRPr lang="en-SG" dirty="0"/>
          </a:p>
        </p:txBody>
      </p:sp>
      <p:sp>
        <p:nvSpPr>
          <p:cNvPr id="3" name="Text Placeholder 2"/>
          <p:cNvSpPr>
            <a:spLocks noGrp="1"/>
          </p:cNvSpPr>
          <p:nvPr>
            <p:ph type="body" idx="1"/>
          </p:nvPr>
        </p:nvSpPr>
        <p:spPr/>
        <p:txBody>
          <a:bodyPr>
            <a:normAutofit/>
          </a:bodyPr>
          <a:lstStyle/>
          <a:p>
            <a:r>
              <a:rPr lang="en-US" dirty="0" smtClean="0"/>
              <a:t>Discussion on Lab #2 Exercises</a:t>
            </a:r>
            <a:endParaRPr lang="en-SG"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3</a:t>
            </a:fld>
            <a:endParaRPr lang="en-SG"/>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(9/9)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2980559130"/>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9" name="TextBox 8"/>
          <p:cNvSpPr txBox="1"/>
          <p:nvPr/>
        </p:nvSpPr>
        <p:spPr>
          <a:xfrm>
            <a:off x="2699791" y="1853674"/>
            <a:ext cx="3456385" cy="461665"/>
          </a:xfrm>
          <a:prstGeom prst="rect">
            <a:avLst/>
          </a:prstGeom>
          <a:noFill/>
        </p:spPr>
        <p:txBody>
          <a:bodyPr wrap="square" rtlCol="0">
            <a:spAutoFit/>
          </a:bodyPr>
          <a:lstStyle/>
          <a:p>
            <a:r>
              <a:rPr lang="en-US" sz="2400" dirty="0" smtClean="0"/>
              <a:t>Round 1 of scanning</a:t>
            </a:r>
            <a:endParaRPr lang="en-SG" sz="2400" dirty="0"/>
          </a:p>
        </p:txBody>
      </p:sp>
    </p:spTree>
    <p:extLst>
      <p:ext uri="{BB962C8B-B14F-4D97-AF65-F5344CB8AC3E}">
        <p14:creationId xmlns="" xmlns:p14="http://schemas.microsoft.com/office/powerpoint/2010/main" val="308108084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(9/9)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725963176"/>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8" name="TextBox 7"/>
          <p:cNvSpPr txBox="1"/>
          <p:nvPr/>
        </p:nvSpPr>
        <p:spPr>
          <a:xfrm>
            <a:off x="2699791" y="1853674"/>
            <a:ext cx="3456385" cy="461665"/>
          </a:xfrm>
          <a:prstGeom prst="rect">
            <a:avLst/>
          </a:prstGeom>
          <a:noFill/>
        </p:spPr>
        <p:txBody>
          <a:bodyPr wrap="square" rtlCol="0">
            <a:spAutoFit/>
          </a:bodyPr>
          <a:lstStyle/>
          <a:p>
            <a:r>
              <a:rPr lang="en-US" sz="2400" dirty="0" smtClean="0"/>
              <a:t>Round 2 of scanning</a:t>
            </a:r>
            <a:endParaRPr lang="en-SG" sz="2400" dirty="0"/>
          </a:p>
        </p:txBody>
      </p:sp>
    </p:spTree>
    <p:extLst>
      <p:ext uri="{BB962C8B-B14F-4D97-AF65-F5344CB8AC3E}">
        <p14:creationId xmlns="" xmlns:p14="http://schemas.microsoft.com/office/powerpoint/2010/main" val="218113694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(9/9)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2654057136"/>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rgbClr val="92D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8" name="TextBox 7"/>
          <p:cNvSpPr txBox="1"/>
          <p:nvPr/>
        </p:nvSpPr>
        <p:spPr>
          <a:xfrm>
            <a:off x="2699791" y="1853674"/>
            <a:ext cx="3456385" cy="461665"/>
          </a:xfrm>
          <a:prstGeom prst="rect">
            <a:avLst/>
          </a:prstGeom>
          <a:noFill/>
        </p:spPr>
        <p:txBody>
          <a:bodyPr wrap="square" rtlCol="0">
            <a:spAutoFit/>
          </a:bodyPr>
          <a:lstStyle/>
          <a:p>
            <a:r>
              <a:rPr lang="en-US" sz="2400" dirty="0" smtClean="0"/>
              <a:t>Round 3 of scanning</a:t>
            </a:r>
            <a:endParaRPr lang="en-SG" sz="2400" dirty="0"/>
          </a:p>
        </p:txBody>
      </p:sp>
    </p:spTree>
    <p:extLst>
      <p:ext uri="{BB962C8B-B14F-4D97-AF65-F5344CB8AC3E}">
        <p14:creationId xmlns="" xmlns:p14="http://schemas.microsoft.com/office/powerpoint/2010/main" val="31035846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(9/9)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2460614778"/>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8" name="TextBox 7"/>
          <p:cNvSpPr txBox="1"/>
          <p:nvPr/>
        </p:nvSpPr>
        <p:spPr>
          <a:xfrm>
            <a:off x="2699791" y="1853674"/>
            <a:ext cx="3456385" cy="461665"/>
          </a:xfrm>
          <a:prstGeom prst="rect">
            <a:avLst/>
          </a:prstGeom>
          <a:noFill/>
        </p:spPr>
        <p:txBody>
          <a:bodyPr wrap="square" rtlCol="0">
            <a:spAutoFit/>
          </a:bodyPr>
          <a:lstStyle/>
          <a:p>
            <a:r>
              <a:rPr lang="en-US" sz="2400" dirty="0" smtClean="0"/>
              <a:t>Round 4 of scanning</a:t>
            </a:r>
            <a:endParaRPr lang="en-SG" sz="2400" dirty="0"/>
          </a:p>
        </p:txBody>
      </p:sp>
    </p:spTree>
    <p:extLst>
      <p:ext uri="{BB962C8B-B14F-4D97-AF65-F5344CB8AC3E}">
        <p14:creationId xmlns="" xmlns:p14="http://schemas.microsoft.com/office/powerpoint/2010/main" val="1478129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(9/9)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590905247"/>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8" name="TextBox 7"/>
          <p:cNvSpPr txBox="1"/>
          <p:nvPr/>
        </p:nvSpPr>
        <p:spPr>
          <a:xfrm>
            <a:off x="2699791" y="1853674"/>
            <a:ext cx="3456385" cy="461665"/>
          </a:xfrm>
          <a:prstGeom prst="rect">
            <a:avLst/>
          </a:prstGeom>
          <a:noFill/>
        </p:spPr>
        <p:txBody>
          <a:bodyPr wrap="square" rtlCol="0">
            <a:spAutoFit/>
          </a:bodyPr>
          <a:lstStyle/>
          <a:p>
            <a:r>
              <a:rPr lang="en-US" sz="2400" dirty="0" smtClean="0"/>
              <a:t>Round 5 of scanning</a:t>
            </a:r>
            <a:endParaRPr lang="en-SG" sz="2400" dirty="0"/>
          </a:p>
        </p:txBody>
      </p:sp>
    </p:spTree>
    <p:extLst>
      <p:ext uri="{BB962C8B-B14F-4D97-AF65-F5344CB8AC3E}">
        <p14:creationId xmlns="" xmlns:p14="http://schemas.microsoft.com/office/powerpoint/2010/main" val="383811642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(9/9)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3986195579"/>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t>*</a:t>
                      </a:r>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a:t>
                      </a:r>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8" name="TextBox 7"/>
          <p:cNvSpPr txBox="1"/>
          <p:nvPr/>
        </p:nvSpPr>
        <p:spPr>
          <a:xfrm>
            <a:off x="2699791" y="1853674"/>
            <a:ext cx="3456385" cy="461665"/>
          </a:xfrm>
          <a:prstGeom prst="rect">
            <a:avLst/>
          </a:prstGeom>
          <a:noFill/>
        </p:spPr>
        <p:txBody>
          <a:bodyPr wrap="square" rtlCol="0">
            <a:spAutoFit/>
          </a:bodyPr>
          <a:lstStyle/>
          <a:p>
            <a:r>
              <a:rPr lang="en-US" sz="2400" dirty="0" smtClean="0"/>
              <a:t>Round 6 of scanning</a:t>
            </a:r>
            <a:endParaRPr lang="en-SG" sz="2400" dirty="0"/>
          </a:p>
        </p:txBody>
      </p:sp>
    </p:spTree>
    <p:extLst>
      <p:ext uri="{BB962C8B-B14F-4D97-AF65-F5344CB8AC3E}">
        <p14:creationId xmlns="" xmlns:p14="http://schemas.microsoft.com/office/powerpoint/2010/main" val="96177871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(9/9)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4140167157"/>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006600"/>
                          </a:solidFill>
                        </a:rPr>
                        <a:t>*</a:t>
                      </a:r>
                      <a:endParaRPr lang="en-SG" b="1" dirty="0">
                        <a:solidFill>
                          <a:srgbClr val="0066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8" name="TextBox 7"/>
          <p:cNvSpPr txBox="1"/>
          <p:nvPr/>
        </p:nvSpPr>
        <p:spPr>
          <a:xfrm>
            <a:off x="2699791" y="1853674"/>
            <a:ext cx="3456385" cy="461665"/>
          </a:xfrm>
          <a:prstGeom prst="rect">
            <a:avLst/>
          </a:prstGeom>
          <a:noFill/>
        </p:spPr>
        <p:txBody>
          <a:bodyPr wrap="square" rtlCol="0">
            <a:spAutoFit/>
          </a:bodyPr>
          <a:lstStyle/>
          <a:p>
            <a:r>
              <a:rPr lang="en-US" sz="2400" dirty="0" smtClean="0"/>
              <a:t>Round 7 of scanning</a:t>
            </a:r>
            <a:endParaRPr lang="en-SG" sz="2400" dirty="0"/>
          </a:p>
        </p:txBody>
      </p:sp>
    </p:spTree>
    <p:extLst>
      <p:ext uri="{BB962C8B-B14F-4D97-AF65-F5344CB8AC3E}">
        <p14:creationId xmlns="" xmlns:p14="http://schemas.microsoft.com/office/powerpoint/2010/main" val="19619783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a:bodyPr>
          <a:lstStyle/>
          <a:p>
            <a:pPr marL="109728" indent="0">
              <a:buNone/>
            </a:pPr>
            <a:endParaRPr lang="en-US" dirty="0"/>
          </a:p>
          <a:p>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dirty="0" smtClean="0"/>
              <a:t>How to obtain all exploded mines? (9/9)</a:t>
            </a:r>
            <a:endParaRPr lang="en-SG" dirty="0"/>
          </a:p>
        </p:txBody>
      </p:sp>
      <p:graphicFrame>
        <p:nvGraphicFramePr>
          <p:cNvPr id="5" name="Table 4"/>
          <p:cNvGraphicFramePr>
            <a:graphicFrameLocks noGrp="1"/>
          </p:cNvGraphicFramePr>
          <p:nvPr>
            <p:extLst>
              <p:ext uri="{D42A27DB-BD31-4B8C-83A1-F6EECF244321}">
                <p14:modId xmlns="" xmlns:p14="http://schemas.microsoft.com/office/powerpoint/2010/main" val="2543770423"/>
              </p:ext>
            </p:extLst>
          </p:nvPr>
        </p:nvGraphicFramePr>
        <p:xfrm>
          <a:off x="1331640" y="2420888"/>
          <a:ext cx="6096000" cy="1854200"/>
        </p:xfrm>
        <a:graphic>
          <a:graphicData uri="http://schemas.openxmlformats.org/drawingml/2006/table">
            <a:tbl>
              <a:tblPr firstRow="1" bandRow="1">
                <a:tableStyleId>{5C22544A-7EE6-4342-B048-85BDC9FD1C3A}</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SG"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0" name="Straight Arrow Connector 9"/>
          <p:cNvCxnSpPr/>
          <p:nvPr/>
        </p:nvCxnSpPr>
        <p:spPr>
          <a:xfrm flipH="1" flipV="1">
            <a:off x="4355976" y="3789040"/>
            <a:ext cx="72008"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5916" y="4719062"/>
            <a:ext cx="1224136" cy="646331"/>
          </a:xfrm>
          <a:prstGeom prst="rect">
            <a:avLst/>
          </a:prstGeom>
          <a:noFill/>
        </p:spPr>
        <p:txBody>
          <a:bodyPr wrap="square" rtlCol="0">
            <a:spAutoFit/>
          </a:bodyPr>
          <a:lstStyle/>
          <a:p>
            <a:r>
              <a:rPr lang="en-US" dirty="0" smtClean="0"/>
              <a:t>Starting mine</a:t>
            </a:r>
            <a:endParaRPr lang="en-SG" dirty="0"/>
          </a:p>
        </p:txBody>
      </p:sp>
      <p:sp>
        <p:nvSpPr>
          <p:cNvPr id="8" name="TextBox 7"/>
          <p:cNvSpPr txBox="1"/>
          <p:nvPr/>
        </p:nvSpPr>
        <p:spPr>
          <a:xfrm>
            <a:off x="2699791" y="1853674"/>
            <a:ext cx="3456385" cy="461665"/>
          </a:xfrm>
          <a:prstGeom prst="rect">
            <a:avLst/>
          </a:prstGeom>
          <a:noFill/>
        </p:spPr>
        <p:txBody>
          <a:bodyPr wrap="square" rtlCol="0">
            <a:spAutoFit/>
          </a:bodyPr>
          <a:lstStyle/>
          <a:p>
            <a:r>
              <a:rPr lang="en-US" sz="2400" dirty="0" smtClean="0"/>
              <a:t>Round 8 of scanning</a:t>
            </a:r>
            <a:endParaRPr lang="en-SG" sz="2400" dirty="0"/>
          </a:p>
        </p:txBody>
      </p:sp>
    </p:spTree>
    <p:extLst>
      <p:ext uri="{BB962C8B-B14F-4D97-AF65-F5344CB8AC3E}">
        <p14:creationId xmlns="" xmlns:p14="http://schemas.microsoft.com/office/powerpoint/2010/main" val="64247160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 up all gold in neighboring cells of “processed” mines</a:t>
            </a:r>
          </a:p>
          <a:p>
            <a:r>
              <a:rPr lang="en-US" dirty="0" smtClean="0"/>
              <a:t>Be careful not to count exposed gold multiple times (how to prevent this?)</a:t>
            </a:r>
          </a:p>
          <a:p>
            <a:endParaRPr lang="en-US" dirty="0"/>
          </a:p>
          <a:p>
            <a:endParaRPr lang="en-SG" dirty="0"/>
          </a:p>
        </p:txBody>
      </p:sp>
      <p:sp>
        <p:nvSpPr>
          <p:cNvPr id="3" name="Title 2"/>
          <p:cNvSpPr>
            <a:spLocks noGrp="1"/>
          </p:cNvSpPr>
          <p:nvPr>
            <p:ph type="title"/>
          </p:nvPr>
        </p:nvSpPr>
        <p:spPr/>
        <p:txBody>
          <a:bodyPr>
            <a:normAutofit/>
          </a:bodyPr>
          <a:lstStyle/>
          <a:p>
            <a:r>
              <a:rPr lang="en-US" sz="4000" dirty="0" smtClean="0"/>
              <a:t>Add up all exposed gold </a:t>
            </a:r>
            <a:endParaRPr lang="en-SG" sz="4000" dirty="0"/>
          </a:p>
        </p:txBody>
      </p:sp>
      <p:graphicFrame>
        <p:nvGraphicFramePr>
          <p:cNvPr id="4" name="Table 3"/>
          <p:cNvGraphicFramePr>
            <a:graphicFrameLocks noGrp="1"/>
          </p:cNvGraphicFramePr>
          <p:nvPr>
            <p:extLst>
              <p:ext uri="{D42A27DB-BD31-4B8C-83A1-F6EECF244321}">
                <p14:modId xmlns="" xmlns:p14="http://schemas.microsoft.com/office/powerpoint/2010/main" val="4157682075"/>
              </p:ext>
            </p:extLst>
          </p:nvPr>
        </p:nvGraphicFramePr>
        <p:xfrm>
          <a:off x="2915816" y="3284984"/>
          <a:ext cx="3384375" cy="2952328"/>
        </p:xfrm>
        <a:graphic>
          <a:graphicData uri="http://schemas.openxmlformats.org/drawingml/2006/table">
            <a:tbl>
              <a:tblPr firstRow="1" bandRow="1">
                <a:tableStyleId>{5C22544A-7EE6-4342-B048-85BDC9FD1C3A}</a:tableStyleId>
              </a:tblPr>
              <a:tblGrid>
                <a:gridCol w="1128125"/>
                <a:gridCol w="1128125"/>
                <a:gridCol w="1128125"/>
              </a:tblGrid>
              <a:tr h="966143">
                <a:tc>
                  <a:txBody>
                    <a:bodyPr/>
                    <a:lstStyle/>
                    <a:p>
                      <a:pPr algn="ct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p>
                      <a:pPr algn="ctr"/>
                      <a:r>
                        <a:rPr lang="en-US"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35152">
                <a:tc>
                  <a:txBody>
                    <a:bodyPr/>
                    <a:lstStyle/>
                    <a:p>
                      <a:pPr algn="ctr"/>
                      <a:endParaRPr lang="en-US" b="1" dirty="0" smtClean="0">
                        <a:solidFill>
                          <a:schemeClr val="tx1"/>
                        </a:solidFill>
                      </a:endParaRPr>
                    </a:p>
                    <a:p>
                      <a:pPr algn="ctr"/>
                      <a:r>
                        <a:rPr lang="en-US" b="1" dirty="0" smtClean="0">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smtClean="0">
                        <a:solidFill>
                          <a:schemeClr val="tx1"/>
                        </a:solidFill>
                      </a:endParaRPr>
                    </a:p>
                    <a:p>
                      <a:pPr algn="ctr"/>
                      <a:r>
                        <a:rPr lang="en-US" b="1" dirty="0" smtClean="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51033">
                <a:tc>
                  <a:txBody>
                    <a:bodyPr/>
                    <a:lstStyle/>
                    <a:p>
                      <a:pPr algn="ctr"/>
                      <a:endParaRPr lang="en-US" b="1" dirty="0" smtClean="0">
                        <a:solidFill>
                          <a:schemeClr val="tx1"/>
                        </a:solidFill>
                      </a:endParaRPr>
                    </a:p>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 name="Straight Arrow Connector 4"/>
          <p:cNvCxnSpPr/>
          <p:nvPr/>
        </p:nvCxnSpPr>
        <p:spPr>
          <a:xfrm flipV="1">
            <a:off x="4932040" y="3429000"/>
            <a:ext cx="2016224" cy="4320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851920" y="3501008"/>
            <a:ext cx="3168352" cy="11521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45610" y="3177842"/>
            <a:ext cx="1486830" cy="707886"/>
          </a:xfrm>
          <a:prstGeom prst="rect">
            <a:avLst/>
          </a:prstGeom>
          <a:noFill/>
        </p:spPr>
        <p:txBody>
          <a:bodyPr wrap="square" rtlCol="0">
            <a:spAutoFit/>
          </a:bodyPr>
          <a:lstStyle/>
          <a:p>
            <a:r>
              <a:rPr lang="en-US" sz="2000" dirty="0" smtClean="0"/>
              <a:t>Processed mines</a:t>
            </a:r>
            <a:endParaRPr lang="en-SG" sz="2000" dirty="0"/>
          </a:p>
        </p:txBody>
      </p:sp>
      <p:cxnSp>
        <p:nvCxnSpPr>
          <p:cNvPr id="12" name="Straight Arrow Connector 11"/>
          <p:cNvCxnSpPr/>
          <p:nvPr/>
        </p:nvCxnSpPr>
        <p:spPr>
          <a:xfrm>
            <a:off x="4813362" y="4725144"/>
            <a:ext cx="2232248" cy="3600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76214" y="4722145"/>
            <a:ext cx="1960282" cy="1323439"/>
          </a:xfrm>
          <a:prstGeom prst="rect">
            <a:avLst/>
          </a:prstGeom>
          <a:noFill/>
        </p:spPr>
        <p:txBody>
          <a:bodyPr wrap="square" rtlCol="0">
            <a:spAutoFit/>
          </a:bodyPr>
          <a:lstStyle/>
          <a:p>
            <a:r>
              <a:rPr lang="en-US" sz="2000" dirty="0" smtClean="0"/>
              <a:t>Count gold in this cell only once and not 2 times</a:t>
            </a:r>
            <a:endParaRPr lang="en-SG" sz="2000" dirty="0"/>
          </a:p>
        </p:txBody>
      </p:sp>
    </p:spTree>
    <p:extLst>
      <p:ext uri="{BB962C8B-B14F-4D97-AF65-F5344CB8AC3E}">
        <p14:creationId xmlns="" xmlns:p14="http://schemas.microsoft.com/office/powerpoint/2010/main" val="395957650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a:t>
            </a:r>
            <a:endParaRPr lang="en-SG" dirty="0"/>
          </a:p>
        </p:txBody>
      </p:sp>
      <p:sp>
        <p:nvSpPr>
          <p:cNvPr id="3" name="Text Placeholder 2"/>
          <p:cNvSpPr>
            <a:spLocks noGrp="1"/>
          </p:cNvSpPr>
          <p:nvPr>
            <p:ph type="body" idx="1"/>
          </p:nvPr>
        </p:nvSpPr>
        <p:spPr/>
        <p:txBody>
          <a:bodyPr>
            <a:normAutofit/>
          </a:bodyPr>
          <a:lstStyle/>
          <a:p>
            <a:r>
              <a:rPr lang="en-US" dirty="0" smtClean="0"/>
              <a:t>Common mistakes</a:t>
            </a:r>
            <a:endParaRPr lang="en-SG"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39</a:t>
            </a:fld>
            <a:endParaRPr lang="en-SG"/>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1: Marking the Ruler (1/3)</a:t>
            </a:r>
            <a:endParaRPr lang="en-SG" sz="4000" dirty="0"/>
          </a:p>
        </p:txBody>
      </p:sp>
      <p:sp>
        <p:nvSpPr>
          <p:cNvPr id="3" name="Content Placeholder 2"/>
          <p:cNvSpPr>
            <a:spLocks noGrp="1"/>
          </p:cNvSpPr>
          <p:nvPr>
            <p:ph sz="quarter" idx="1"/>
          </p:nvPr>
        </p:nvSpPr>
        <p:spPr>
          <a:xfrm>
            <a:off x="457200" y="1340768"/>
            <a:ext cx="8229600" cy="4816192"/>
          </a:xfrm>
        </p:spPr>
        <p:txBody>
          <a:bodyPr>
            <a:normAutofit/>
          </a:bodyPr>
          <a:lstStyle/>
          <a:p>
            <a:r>
              <a:rPr lang="en-US" sz="2800" dirty="0" smtClean="0"/>
              <a:t>It is a optimization problem</a:t>
            </a:r>
          </a:p>
          <a:p>
            <a:pPr lvl="1"/>
            <a:r>
              <a:rPr lang="en-US" sz="2500" dirty="0" smtClean="0"/>
              <a:t>Minimize the maximum</a:t>
            </a:r>
          </a:p>
          <a:p>
            <a:r>
              <a:rPr lang="en-US" sz="2800" dirty="0" smtClean="0"/>
              <a:t>There are many ways to make </a:t>
            </a:r>
            <a:r>
              <a:rPr lang="en-US" sz="2800" i="1" dirty="0" smtClean="0"/>
              <a:t>n</a:t>
            </a:r>
            <a:r>
              <a:rPr lang="en-US" sz="2800" dirty="0" smtClean="0"/>
              <a:t> new markings</a:t>
            </a:r>
          </a:p>
          <a:p>
            <a:r>
              <a:rPr lang="en-US" sz="2800" dirty="0" smtClean="0"/>
              <a:t>Each feasible marking </a:t>
            </a:r>
            <a:r>
              <a:rPr lang="en-US" sz="2800" dirty="0" err="1" smtClean="0"/>
              <a:t>wasy</a:t>
            </a:r>
            <a:r>
              <a:rPr lang="en-US" sz="2800" dirty="0" smtClean="0"/>
              <a:t> has a longest segment (max)</a:t>
            </a:r>
          </a:p>
          <a:p>
            <a:r>
              <a:rPr lang="en-US" sz="2800" dirty="0" smtClean="0"/>
              <a:t>We need to find the min value among all max values</a:t>
            </a:r>
            <a:endParaRPr lang="en-SG" sz="24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4</a:t>
            </a:fld>
            <a:endParaRPr lang="en-SG"/>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pic>
        <p:nvPicPr>
          <p:cNvPr id="8" name="Picture 0" descr="ruler.jpg"/>
          <p:cNvPicPr/>
          <p:nvPr/>
        </p:nvPicPr>
        <p:blipFill>
          <a:blip r:embed="rId3" cstate="print"/>
          <a:stretch>
            <a:fillRect/>
          </a:stretch>
        </p:blipFill>
        <p:spPr>
          <a:xfrm>
            <a:off x="6948264" y="4941168"/>
            <a:ext cx="1571625" cy="990600"/>
          </a:xfrm>
          <a:prstGeom prst="rect">
            <a:avLst/>
          </a:prstGeom>
        </p:spPr>
      </p:pic>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2708920"/>
            <a:ext cx="4536504" cy="707886"/>
          </a:xfrm>
          <a:prstGeom prst="rect">
            <a:avLst/>
          </a:prstGeom>
          <a:noFill/>
        </p:spPr>
        <p:txBody>
          <a:bodyPr wrap="square" rtlCol="0">
            <a:spAutoFit/>
          </a:bodyPr>
          <a:lstStyle/>
          <a:p>
            <a:pPr algn="ctr"/>
            <a:r>
              <a:rPr lang="en-US" sz="4000" dirty="0" smtClean="0"/>
              <a:t>END OF FILE</a:t>
            </a:r>
            <a:endParaRPr lang="en-US" sz="40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1: Marking the Ruler (2/3)</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5</a:t>
            </a:fld>
            <a:endParaRPr lang="en-SG"/>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
        <p:nvSpPr>
          <p:cNvPr id="7" name="Content Placeholder 2"/>
          <p:cNvSpPr>
            <a:spLocks noGrp="1"/>
          </p:cNvSpPr>
          <p:nvPr>
            <p:ph sz="quarter" idx="1"/>
          </p:nvPr>
        </p:nvSpPr>
        <p:spPr>
          <a:xfrm>
            <a:off x="457200" y="1340768"/>
            <a:ext cx="8229600" cy="504056"/>
          </a:xfrm>
        </p:spPr>
        <p:txBody>
          <a:bodyPr>
            <a:normAutofit lnSpcReduction="10000"/>
          </a:bodyPr>
          <a:lstStyle/>
          <a:p>
            <a:r>
              <a:rPr lang="en-US" sz="2800" dirty="0" smtClean="0"/>
              <a:t>Example</a:t>
            </a:r>
            <a:endParaRPr lang="en-SG" sz="2400" dirty="0"/>
          </a:p>
        </p:txBody>
      </p:sp>
      <p:sp>
        <p:nvSpPr>
          <p:cNvPr id="91" name="TextBox 90"/>
          <p:cNvSpPr txBox="1"/>
          <p:nvPr/>
        </p:nvSpPr>
        <p:spPr>
          <a:xfrm>
            <a:off x="467544" y="2204864"/>
            <a:ext cx="1296144" cy="369332"/>
          </a:xfrm>
          <a:prstGeom prst="rect">
            <a:avLst/>
          </a:prstGeom>
          <a:noFill/>
        </p:spPr>
        <p:txBody>
          <a:bodyPr wrap="square" rtlCol="0">
            <a:spAutoFit/>
          </a:bodyPr>
          <a:lstStyle/>
          <a:p>
            <a:r>
              <a:rPr lang="en-US" dirty="0" smtClean="0"/>
              <a:t>Original</a:t>
            </a:r>
            <a:endParaRPr lang="en-SG" dirty="0"/>
          </a:p>
        </p:txBody>
      </p:sp>
      <p:sp>
        <p:nvSpPr>
          <p:cNvPr id="97" name="TextBox 96"/>
          <p:cNvSpPr txBox="1"/>
          <p:nvPr/>
        </p:nvSpPr>
        <p:spPr>
          <a:xfrm>
            <a:off x="5292080" y="1556792"/>
            <a:ext cx="2088232" cy="369332"/>
          </a:xfrm>
          <a:prstGeom prst="rect">
            <a:avLst/>
          </a:prstGeom>
          <a:noFill/>
        </p:spPr>
        <p:txBody>
          <a:bodyPr wrap="square" rtlCol="0">
            <a:spAutoFit/>
          </a:bodyPr>
          <a:lstStyle/>
          <a:p>
            <a:r>
              <a:rPr lang="en-US" i="1" dirty="0" smtClean="0"/>
              <a:t>Longest Segment</a:t>
            </a:r>
            <a:endParaRPr lang="en-SG" i="1" dirty="0"/>
          </a:p>
        </p:txBody>
      </p:sp>
      <p:sp>
        <p:nvSpPr>
          <p:cNvPr id="109" name="TextBox 108"/>
          <p:cNvSpPr txBox="1"/>
          <p:nvPr/>
        </p:nvSpPr>
        <p:spPr>
          <a:xfrm>
            <a:off x="5940152" y="3212976"/>
            <a:ext cx="792088" cy="369332"/>
          </a:xfrm>
          <a:prstGeom prst="rect">
            <a:avLst/>
          </a:prstGeom>
          <a:noFill/>
        </p:spPr>
        <p:txBody>
          <a:bodyPr wrap="square" rtlCol="0">
            <a:spAutoFit/>
          </a:bodyPr>
          <a:lstStyle/>
          <a:p>
            <a:r>
              <a:rPr lang="en-US" dirty="0" smtClean="0"/>
              <a:t>600</a:t>
            </a:r>
            <a:endParaRPr lang="en-SG" dirty="0"/>
          </a:p>
        </p:txBody>
      </p:sp>
      <p:sp>
        <p:nvSpPr>
          <p:cNvPr id="110" name="TextBox 109"/>
          <p:cNvSpPr txBox="1"/>
          <p:nvPr/>
        </p:nvSpPr>
        <p:spPr>
          <a:xfrm>
            <a:off x="5940152" y="4293096"/>
            <a:ext cx="792088" cy="369332"/>
          </a:xfrm>
          <a:prstGeom prst="rect">
            <a:avLst/>
          </a:prstGeom>
          <a:noFill/>
        </p:spPr>
        <p:txBody>
          <a:bodyPr wrap="square" rtlCol="0">
            <a:spAutoFit/>
          </a:bodyPr>
          <a:lstStyle/>
          <a:p>
            <a:r>
              <a:rPr lang="en-US" dirty="0" smtClean="0"/>
              <a:t>500</a:t>
            </a:r>
            <a:endParaRPr lang="en-SG" dirty="0"/>
          </a:p>
        </p:txBody>
      </p:sp>
      <p:sp>
        <p:nvSpPr>
          <p:cNvPr id="111" name="TextBox 110"/>
          <p:cNvSpPr txBox="1"/>
          <p:nvPr/>
        </p:nvSpPr>
        <p:spPr>
          <a:xfrm>
            <a:off x="5940152" y="2276872"/>
            <a:ext cx="864096" cy="369332"/>
          </a:xfrm>
          <a:prstGeom prst="rect">
            <a:avLst/>
          </a:prstGeom>
          <a:noFill/>
        </p:spPr>
        <p:txBody>
          <a:bodyPr wrap="square" rtlCol="0">
            <a:spAutoFit/>
          </a:bodyPr>
          <a:lstStyle/>
          <a:p>
            <a:r>
              <a:rPr lang="en-US" dirty="0" smtClean="0"/>
              <a:t>600</a:t>
            </a:r>
            <a:endParaRPr lang="en-SG" dirty="0"/>
          </a:p>
        </p:txBody>
      </p:sp>
      <p:sp>
        <p:nvSpPr>
          <p:cNvPr id="112" name="TextBox 111"/>
          <p:cNvSpPr txBox="1"/>
          <p:nvPr/>
        </p:nvSpPr>
        <p:spPr>
          <a:xfrm>
            <a:off x="5940152" y="5373216"/>
            <a:ext cx="936104" cy="369332"/>
          </a:xfrm>
          <a:prstGeom prst="rect">
            <a:avLst/>
          </a:prstGeom>
          <a:noFill/>
        </p:spPr>
        <p:txBody>
          <a:bodyPr wrap="square" rtlCol="0">
            <a:spAutoFit/>
          </a:bodyPr>
          <a:lstStyle/>
          <a:p>
            <a:r>
              <a:rPr lang="en-US" dirty="0" smtClean="0">
                <a:solidFill>
                  <a:srgbClr val="FF0000"/>
                </a:solidFill>
              </a:rPr>
              <a:t>300</a:t>
            </a:r>
            <a:endParaRPr lang="en-SG" dirty="0">
              <a:solidFill>
                <a:srgbClr val="FF0000"/>
              </a:solidFill>
            </a:endParaRPr>
          </a:p>
        </p:txBody>
      </p:sp>
      <p:sp>
        <p:nvSpPr>
          <p:cNvPr id="113" name="TextBox 112"/>
          <p:cNvSpPr txBox="1"/>
          <p:nvPr/>
        </p:nvSpPr>
        <p:spPr>
          <a:xfrm>
            <a:off x="467544" y="5373216"/>
            <a:ext cx="1584176" cy="369332"/>
          </a:xfrm>
          <a:prstGeom prst="rect">
            <a:avLst/>
          </a:prstGeom>
          <a:noFill/>
        </p:spPr>
        <p:txBody>
          <a:bodyPr wrap="square" rtlCol="0">
            <a:spAutoFit/>
          </a:bodyPr>
          <a:lstStyle/>
          <a:p>
            <a:r>
              <a:rPr lang="en-US" dirty="0" smtClean="0"/>
              <a:t>Third (</a:t>
            </a:r>
            <a:r>
              <a:rPr lang="en-US" dirty="0" smtClean="0">
                <a:solidFill>
                  <a:srgbClr val="FF0000"/>
                </a:solidFill>
              </a:rPr>
              <a:t>Best</a:t>
            </a:r>
            <a:r>
              <a:rPr lang="en-US" dirty="0" smtClean="0"/>
              <a:t>)</a:t>
            </a:r>
            <a:endParaRPr lang="en-SG" dirty="0"/>
          </a:p>
        </p:txBody>
      </p:sp>
      <p:sp>
        <p:nvSpPr>
          <p:cNvPr id="114" name="TextBox 113"/>
          <p:cNvSpPr txBox="1"/>
          <p:nvPr/>
        </p:nvSpPr>
        <p:spPr>
          <a:xfrm>
            <a:off x="539552" y="4293096"/>
            <a:ext cx="1296144" cy="369332"/>
          </a:xfrm>
          <a:prstGeom prst="rect">
            <a:avLst/>
          </a:prstGeom>
          <a:noFill/>
        </p:spPr>
        <p:txBody>
          <a:bodyPr wrap="square" rtlCol="0">
            <a:spAutoFit/>
          </a:bodyPr>
          <a:lstStyle/>
          <a:p>
            <a:r>
              <a:rPr lang="en-US" dirty="0" smtClean="0"/>
              <a:t>Second</a:t>
            </a:r>
            <a:endParaRPr lang="en-SG" dirty="0"/>
          </a:p>
        </p:txBody>
      </p:sp>
      <p:sp>
        <p:nvSpPr>
          <p:cNvPr id="115" name="TextBox 114"/>
          <p:cNvSpPr txBox="1"/>
          <p:nvPr/>
        </p:nvSpPr>
        <p:spPr>
          <a:xfrm>
            <a:off x="539552" y="3212976"/>
            <a:ext cx="1296144" cy="369332"/>
          </a:xfrm>
          <a:prstGeom prst="rect">
            <a:avLst/>
          </a:prstGeom>
          <a:noFill/>
        </p:spPr>
        <p:txBody>
          <a:bodyPr wrap="square" rtlCol="0">
            <a:spAutoFit/>
          </a:bodyPr>
          <a:lstStyle/>
          <a:p>
            <a:r>
              <a:rPr lang="en-US" dirty="0" smtClean="0"/>
              <a:t> First</a:t>
            </a:r>
            <a:endParaRPr lang="en-SG" dirty="0"/>
          </a:p>
        </p:txBody>
      </p:sp>
      <p:grpSp>
        <p:nvGrpSpPr>
          <p:cNvPr id="151" name="Group 150"/>
          <p:cNvGrpSpPr/>
          <p:nvPr/>
        </p:nvGrpSpPr>
        <p:grpSpPr>
          <a:xfrm>
            <a:off x="1835696" y="1916832"/>
            <a:ext cx="3672408" cy="792077"/>
            <a:chOff x="1835696" y="1916832"/>
            <a:chExt cx="3672408" cy="792077"/>
          </a:xfrm>
        </p:grpSpPr>
        <p:grpSp>
          <p:nvGrpSpPr>
            <p:cNvPr id="82" name="Group 11"/>
            <p:cNvGrpSpPr>
              <a:grpSpLocks/>
            </p:cNvGrpSpPr>
            <p:nvPr/>
          </p:nvGrpSpPr>
          <p:grpSpPr bwMode="auto">
            <a:xfrm>
              <a:off x="1961764" y="2204770"/>
              <a:ext cx="3335073" cy="504139"/>
              <a:chOff x="1455" y="6455"/>
              <a:chExt cx="4365" cy="461"/>
            </a:xfrm>
          </p:grpSpPr>
          <p:sp>
            <p:nvSpPr>
              <p:cNvPr id="84" name="Rectangle 12"/>
              <p:cNvSpPr>
                <a:spLocks noChangeArrowheads="1"/>
              </p:cNvSpPr>
              <p:nvPr/>
            </p:nvSpPr>
            <p:spPr bwMode="auto">
              <a:xfrm>
                <a:off x="1455" y="6455"/>
                <a:ext cx="4365" cy="461"/>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SG"/>
              </a:p>
            </p:txBody>
          </p:sp>
          <p:cxnSp>
            <p:nvCxnSpPr>
              <p:cNvPr id="85" name="AutoShape 13"/>
              <p:cNvCxnSpPr>
                <a:cxnSpLocks noChangeShapeType="1"/>
              </p:cNvCxnSpPr>
              <p:nvPr/>
            </p:nvCxnSpPr>
            <p:spPr bwMode="auto">
              <a:xfrm flipH="1">
                <a:off x="3458" y="6455"/>
                <a:ext cx="0" cy="461"/>
              </a:xfrm>
              <a:prstGeom prst="straightConnector1">
                <a:avLst/>
              </a:prstGeom>
              <a:noFill/>
              <a:ln w="19050">
                <a:solidFill>
                  <a:srgbClr val="000000"/>
                </a:solidFill>
                <a:round/>
                <a:headEnd/>
                <a:tailEnd/>
              </a:ln>
            </p:spPr>
          </p:cxnSp>
        </p:grpSp>
        <p:sp>
          <p:nvSpPr>
            <p:cNvPr id="83" name="Text Box 14"/>
            <p:cNvSpPr txBox="1">
              <a:spLocks noChangeArrowheads="1"/>
            </p:cNvSpPr>
            <p:nvPr/>
          </p:nvSpPr>
          <p:spPr bwMode="auto">
            <a:xfrm>
              <a:off x="1835696" y="1916832"/>
              <a:ext cx="288032"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SG" altLang="zh-CN" sz="1400" b="0" i="0" u="none" strike="noStrike" cap="none" normalizeH="0" baseline="0" dirty="0" smtClean="0">
                  <a:ln>
                    <a:noFill/>
                  </a:ln>
                  <a:solidFill>
                    <a:srgbClr val="0000FF"/>
                  </a:solidFill>
                  <a:effectLst/>
                  <a:latin typeface="Calibri" pitchFamily="34" charset="0"/>
                  <a:ea typeface="SimSun" pitchFamily="2" charset="-122"/>
                  <a:cs typeface="Arial" pitchFamily="34" charset="0"/>
                </a:rPr>
                <a:t>0 </a:t>
              </a:r>
              <a:endParaRPr kumimoji="0" lang="en-US" sz="1400" b="0" i="0" u="none" strike="noStrike" cap="none" normalizeH="0" baseline="0" dirty="0" smtClean="0">
                <a:ln>
                  <a:noFill/>
                </a:ln>
                <a:solidFill>
                  <a:srgbClr val="0000FF"/>
                </a:solidFill>
                <a:effectLst/>
                <a:latin typeface="Arial" pitchFamily="34" charset="0"/>
                <a:cs typeface="Arial" pitchFamily="34" charset="0"/>
              </a:endParaRPr>
            </a:p>
          </p:txBody>
        </p:sp>
        <p:sp>
          <p:nvSpPr>
            <p:cNvPr id="117" name="Text Box 14"/>
            <p:cNvSpPr txBox="1">
              <a:spLocks noChangeArrowheads="1"/>
            </p:cNvSpPr>
            <p:nvPr/>
          </p:nvSpPr>
          <p:spPr bwMode="auto">
            <a:xfrm>
              <a:off x="3275856" y="1916832"/>
              <a:ext cx="504056"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SG" altLang="zh-CN" sz="1400" dirty="0" smtClean="0">
                  <a:solidFill>
                    <a:srgbClr val="0000FF"/>
                  </a:solidFill>
                  <a:latin typeface="Calibri" pitchFamily="34" charset="0"/>
                  <a:ea typeface="SimSun" pitchFamily="2" charset="-122"/>
                  <a:cs typeface="Arial" pitchFamily="34" charset="0"/>
                </a:rPr>
                <a:t>500</a:t>
              </a:r>
              <a:r>
                <a:rPr kumimoji="0" lang="en-SG" altLang="zh-CN" sz="1100" b="0" i="0" u="none" strike="noStrike" cap="none" normalizeH="0" baseline="0" dirty="0" smtClean="0">
                  <a:ln>
                    <a:noFill/>
                  </a:ln>
                  <a:solidFill>
                    <a:schemeClr val="tx1"/>
                  </a:solidFill>
                  <a:effectLst/>
                  <a:latin typeface="Calibri" pitchFamily="34" charset="0"/>
                  <a:ea typeface="SimSun" pitchFamily="2" charset="-122"/>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8" name="Text Box 14"/>
            <p:cNvSpPr txBox="1">
              <a:spLocks noChangeArrowheads="1"/>
            </p:cNvSpPr>
            <p:nvPr/>
          </p:nvSpPr>
          <p:spPr bwMode="auto">
            <a:xfrm>
              <a:off x="4932040" y="1916832"/>
              <a:ext cx="576064"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SG" altLang="zh-CN" sz="1400" dirty="0" smtClean="0">
                  <a:solidFill>
                    <a:srgbClr val="0000FF"/>
                  </a:solidFill>
                  <a:latin typeface="Calibri" pitchFamily="34" charset="0"/>
                  <a:ea typeface="SimSun" pitchFamily="2" charset="-122"/>
                  <a:cs typeface="Arial" pitchFamily="34" charset="0"/>
                </a:rPr>
                <a:t>1100</a:t>
              </a:r>
              <a:r>
                <a:rPr kumimoji="0" lang="en-SG" altLang="zh-CN" sz="1100" b="0" i="0" u="none" strike="noStrike" cap="none" normalizeH="0" baseline="0" dirty="0" smtClean="0">
                  <a:ln>
                    <a:noFill/>
                  </a:ln>
                  <a:solidFill>
                    <a:schemeClr val="tx1"/>
                  </a:solidFill>
                  <a:effectLst/>
                  <a:latin typeface="Calibri" pitchFamily="34" charset="0"/>
                  <a:ea typeface="SimSun" pitchFamily="2" charset="-122"/>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52" name="Group 151"/>
          <p:cNvGrpSpPr/>
          <p:nvPr/>
        </p:nvGrpSpPr>
        <p:grpSpPr>
          <a:xfrm>
            <a:off x="1835696" y="2852936"/>
            <a:ext cx="3672408" cy="792176"/>
            <a:chOff x="1835696" y="2852936"/>
            <a:chExt cx="3672408" cy="792176"/>
          </a:xfrm>
        </p:grpSpPr>
        <p:sp>
          <p:nvSpPr>
            <p:cNvPr id="119" name="Text Box 14"/>
            <p:cNvSpPr txBox="1">
              <a:spLocks noChangeArrowheads="1"/>
            </p:cNvSpPr>
            <p:nvPr/>
          </p:nvSpPr>
          <p:spPr bwMode="auto">
            <a:xfrm>
              <a:off x="1835696" y="2852936"/>
              <a:ext cx="288032"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SG" altLang="zh-CN" sz="1400" b="0" i="0" u="none" strike="noStrike" cap="none" normalizeH="0" baseline="0" dirty="0" smtClean="0">
                  <a:ln>
                    <a:noFill/>
                  </a:ln>
                  <a:solidFill>
                    <a:srgbClr val="0000FF"/>
                  </a:solidFill>
                  <a:effectLst/>
                  <a:latin typeface="Calibri" pitchFamily="34" charset="0"/>
                  <a:ea typeface="SimSun" pitchFamily="2" charset="-122"/>
                  <a:cs typeface="Arial" pitchFamily="34" charset="0"/>
                </a:rPr>
                <a:t>0 </a:t>
              </a:r>
              <a:endParaRPr kumimoji="0" lang="en-US" sz="1400" b="0" i="0" u="none" strike="noStrike" cap="none" normalizeH="0" baseline="0" dirty="0" smtClean="0">
                <a:ln>
                  <a:noFill/>
                </a:ln>
                <a:solidFill>
                  <a:srgbClr val="0000FF"/>
                </a:solidFill>
                <a:effectLst/>
                <a:latin typeface="Arial" pitchFamily="34" charset="0"/>
                <a:cs typeface="Arial" pitchFamily="34" charset="0"/>
              </a:endParaRPr>
            </a:p>
          </p:txBody>
        </p:sp>
        <p:sp>
          <p:nvSpPr>
            <p:cNvPr id="120" name="Text Box 14"/>
            <p:cNvSpPr txBox="1">
              <a:spLocks noChangeArrowheads="1"/>
            </p:cNvSpPr>
            <p:nvPr/>
          </p:nvSpPr>
          <p:spPr bwMode="auto">
            <a:xfrm>
              <a:off x="3275856" y="2852936"/>
              <a:ext cx="504056"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SG" altLang="zh-CN" sz="1400" dirty="0" smtClean="0">
                  <a:solidFill>
                    <a:srgbClr val="0000FF"/>
                  </a:solidFill>
                  <a:latin typeface="Calibri" pitchFamily="34" charset="0"/>
                  <a:ea typeface="SimSun" pitchFamily="2" charset="-122"/>
                  <a:cs typeface="Arial" pitchFamily="34" charset="0"/>
                </a:rPr>
                <a:t>500</a:t>
              </a:r>
              <a:r>
                <a:rPr kumimoji="0" lang="en-SG" altLang="zh-CN" sz="1100" b="0" i="0" u="none" strike="noStrike" cap="none" normalizeH="0" baseline="0" dirty="0" smtClean="0">
                  <a:ln>
                    <a:noFill/>
                  </a:ln>
                  <a:solidFill>
                    <a:schemeClr val="tx1"/>
                  </a:solidFill>
                  <a:effectLst/>
                  <a:latin typeface="Calibri" pitchFamily="34" charset="0"/>
                  <a:ea typeface="SimSun" pitchFamily="2" charset="-122"/>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1" name="Text Box 14"/>
            <p:cNvSpPr txBox="1">
              <a:spLocks noChangeArrowheads="1"/>
            </p:cNvSpPr>
            <p:nvPr/>
          </p:nvSpPr>
          <p:spPr bwMode="auto">
            <a:xfrm>
              <a:off x="4932040" y="2852936"/>
              <a:ext cx="576064"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SG" altLang="zh-CN" sz="1400" dirty="0" smtClean="0">
                  <a:solidFill>
                    <a:srgbClr val="0000FF"/>
                  </a:solidFill>
                  <a:latin typeface="Calibri" pitchFamily="34" charset="0"/>
                  <a:ea typeface="SimSun" pitchFamily="2" charset="-122"/>
                  <a:cs typeface="Arial" pitchFamily="34" charset="0"/>
                </a:rPr>
                <a:t>1100</a:t>
              </a:r>
              <a:r>
                <a:rPr kumimoji="0" lang="en-SG" altLang="zh-CN" sz="1100" b="0" i="0" u="none" strike="noStrike" cap="none" normalizeH="0" baseline="0" dirty="0" smtClean="0">
                  <a:ln>
                    <a:noFill/>
                  </a:ln>
                  <a:solidFill>
                    <a:schemeClr val="tx1"/>
                  </a:solidFill>
                  <a:effectLst/>
                  <a:latin typeface="Calibri" pitchFamily="34" charset="0"/>
                  <a:ea typeface="SimSun" pitchFamily="2" charset="-122"/>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24" name="Group 11"/>
            <p:cNvGrpSpPr>
              <a:grpSpLocks/>
            </p:cNvGrpSpPr>
            <p:nvPr/>
          </p:nvGrpSpPr>
          <p:grpSpPr bwMode="auto">
            <a:xfrm>
              <a:off x="1979712" y="3140972"/>
              <a:ext cx="3335073" cy="504140"/>
              <a:chOff x="1455" y="6420"/>
              <a:chExt cx="4365" cy="461"/>
            </a:xfrm>
          </p:grpSpPr>
          <p:sp>
            <p:nvSpPr>
              <p:cNvPr id="125" name="Rectangle 12"/>
              <p:cNvSpPr>
                <a:spLocks noChangeArrowheads="1"/>
              </p:cNvSpPr>
              <p:nvPr/>
            </p:nvSpPr>
            <p:spPr bwMode="auto">
              <a:xfrm>
                <a:off x="1455" y="6420"/>
                <a:ext cx="4365" cy="461"/>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SG"/>
              </a:p>
            </p:txBody>
          </p:sp>
          <p:cxnSp>
            <p:nvCxnSpPr>
              <p:cNvPr id="126" name="AutoShape 13"/>
              <p:cNvCxnSpPr>
                <a:cxnSpLocks noChangeShapeType="1"/>
              </p:cNvCxnSpPr>
              <p:nvPr/>
            </p:nvCxnSpPr>
            <p:spPr bwMode="auto">
              <a:xfrm>
                <a:off x="3434" y="6420"/>
                <a:ext cx="0" cy="461"/>
              </a:xfrm>
              <a:prstGeom prst="straightConnector1">
                <a:avLst/>
              </a:prstGeom>
              <a:noFill/>
              <a:ln w="19050">
                <a:solidFill>
                  <a:srgbClr val="000000"/>
                </a:solidFill>
                <a:round/>
                <a:headEnd/>
                <a:tailEnd/>
              </a:ln>
            </p:spPr>
          </p:cxnSp>
        </p:grpSp>
      </p:grpSp>
      <p:cxnSp>
        <p:nvCxnSpPr>
          <p:cNvPr id="123" name="Straight Connector 122"/>
          <p:cNvCxnSpPr/>
          <p:nvPr/>
        </p:nvCxnSpPr>
        <p:spPr>
          <a:xfrm>
            <a:off x="2483768" y="3140968"/>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987824" y="3140968"/>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53" name="Group 152"/>
          <p:cNvGrpSpPr/>
          <p:nvPr/>
        </p:nvGrpSpPr>
        <p:grpSpPr>
          <a:xfrm>
            <a:off x="1853644" y="4005158"/>
            <a:ext cx="3672408" cy="792077"/>
            <a:chOff x="1853644" y="4005158"/>
            <a:chExt cx="3672408" cy="792077"/>
          </a:xfrm>
        </p:grpSpPr>
        <p:grpSp>
          <p:nvGrpSpPr>
            <p:cNvPr id="135" name="Group 11"/>
            <p:cNvGrpSpPr>
              <a:grpSpLocks/>
            </p:cNvGrpSpPr>
            <p:nvPr/>
          </p:nvGrpSpPr>
          <p:grpSpPr bwMode="auto">
            <a:xfrm>
              <a:off x="1979712" y="4293096"/>
              <a:ext cx="3335073" cy="504139"/>
              <a:chOff x="1455" y="6455"/>
              <a:chExt cx="4365" cy="461"/>
            </a:xfrm>
          </p:grpSpPr>
          <p:sp>
            <p:nvSpPr>
              <p:cNvPr id="136" name="Rectangle 12"/>
              <p:cNvSpPr>
                <a:spLocks noChangeArrowheads="1"/>
              </p:cNvSpPr>
              <p:nvPr/>
            </p:nvSpPr>
            <p:spPr bwMode="auto">
              <a:xfrm>
                <a:off x="1455" y="6455"/>
                <a:ext cx="4365" cy="461"/>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SG"/>
              </a:p>
            </p:txBody>
          </p:sp>
          <p:cxnSp>
            <p:nvCxnSpPr>
              <p:cNvPr id="137" name="AutoShape 13"/>
              <p:cNvCxnSpPr>
                <a:cxnSpLocks noChangeShapeType="1"/>
              </p:cNvCxnSpPr>
              <p:nvPr/>
            </p:nvCxnSpPr>
            <p:spPr bwMode="auto">
              <a:xfrm flipH="1">
                <a:off x="3458" y="6455"/>
                <a:ext cx="0" cy="461"/>
              </a:xfrm>
              <a:prstGeom prst="straightConnector1">
                <a:avLst/>
              </a:prstGeom>
              <a:noFill/>
              <a:ln w="19050">
                <a:solidFill>
                  <a:srgbClr val="000000"/>
                </a:solidFill>
                <a:round/>
                <a:headEnd/>
                <a:tailEnd/>
              </a:ln>
            </p:spPr>
          </p:cxnSp>
        </p:grpSp>
        <p:sp>
          <p:nvSpPr>
            <p:cNvPr id="138" name="Text Box 14"/>
            <p:cNvSpPr txBox="1">
              <a:spLocks noChangeArrowheads="1"/>
            </p:cNvSpPr>
            <p:nvPr/>
          </p:nvSpPr>
          <p:spPr bwMode="auto">
            <a:xfrm>
              <a:off x="1853644" y="4005158"/>
              <a:ext cx="288032"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SG" altLang="zh-CN" sz="1400" b="0" i="0" u="none" strike="noStrike" cap="none" normalizeH="0" baseline="0" dirty="0" smtClean="0">
                  <a:ln>
                    <a:noFill/>
                  </a:ln>
                  <a:solidFill>
                    <a:srgbClr val="0000FF"/>
                  </a:solidFill>
                  <a:effectLst/>
                  <a:latin typeface="Calibri" pitchFamily="34" charset="0"/>
                  <a:ea typeface="SimSun" pitchFamily="2" charset="-122"/>
                  <a:cs typeface="Arial" pitchFamily="34" charset="0"/>
                </a:rPr>
                <a:t>0 </a:t>
              </a:r>
              <a:endParaRPr kumimoji="0" lang="en-US" sz="1400" b="0" i="0" u="none" strike="noStrike" cap="none" normalizeH="0" baseline="0" dirty="0" smtClean="0">
                <a:ln>
                  <a:noFill/>
                </a:ln>
                <a:solidFill>
                  <a:srgbClr val="0000FF"/>
                </a:solidFill>
                <a:effectLst/>
                <a:latin typeface="Arial" pitchFamily="34" charset="0"/>
                <a:cs typeface="Arial" pitchFamily="34" charset="0"/>
              </a:endParaRPr>
            </a:p>
          </p:txBody>
        </p:sp>
        <p:sp>
          <p:nvSpPr>
            <p:cNvPr id="139" name="Text Box 14"/>
            <p:cNvSpPr txBox="1">
              <a:spLocks noChangeArrowheads="1"/>
            </p:cNvSpPr>
            <p:nvPr/>
          </p:nvSpPr>
          <p:spPr bwMode="auto">
            <a:xfrm>
              <a:off x="3293804" y="4005158"/>
              <a:ext cx="504056"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SG" altLang="zh-CN" sz="1400" dirty="0" smtClean="0">
                  <a:solidFill>
                    <a:srgbClr val="0000FF"/>
                  </a:solidFill>
                  <a:latin typeface="Calibri" pitchFamily="34" charset="0"/>
                  <a:ea typeface="SimSun" pitchFamily="2" charset="-122"/>
                  <a:cs typeface="Arial" pitchFamily="34" charset="0"/>
                </a:rPr>
                <a:t>500</a:t>
              </a:r>
              <a:r>
                <a:rPr kumimoji="0" lang="en-SG" altLang="zh-CN" sz="1100" b="0" i="0" u="none" strike="noStrike" cap="none" normalizeH="0" baseline="0" dirty="0" smtClean="0">
                  <a:ln>
                    <a:noFill/>
                  </a:ln>
                  <a:solidFill>
                    <a:schemeClr val="tx1"/>
                  </a:solidFill>
                  <a:effectLst/>
                  <a:latin typeface="Calibri" pitchFamily="34" charset="0"/>
                  <a:ea typeface="SimSun" pitchFamily="2" charset="-122"/>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Text Box 14"/>
            <p:cNvSpPr txBox="1">
              <a:spLocks noChangeArrowheads="1"/>
            </p:cNvSpPr>
            <p:nvPr/>
          </p:nvSpPr>
          <p:spPr bwMode="auto">
            <a:xfrm>
              <a:off x="4949988" y="4005158"/>
              <a:ext cx="576064"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SG" altLang="zh-CN" sz="1400" dirty="0" smtClean="0">
                  <a:solidFill>
                    <a:srgbClr val="0000FF"/>
                  </a:solidFill>
                  <a:latin typeface="Calibri" pitchFamily="34" charset="0"/>
                  <a:ea typeface="SimSun" pitchFamily="2" charset="-122"/>
                  <a:cs typeface="Arial" pitchFamily="34" charset="0"/>
                </a:rPr>
                <a:t>1100</a:t>
              </a:r>
              <a:r>
                <a:rPr kumimoji="0" lang="en-SG" altLang="zh-CN" sz="1100" b="0" i="0" u="none" strike="noStrike" cap="none" normalizeH="0" baseline="0" dirty="0" smtClean="0">
                  <a:ln>
                    <a:noFill/>
                  </a:ln>
                  <a:solidFill>
                    <a:schemeClr val="tx1"/>
                  </a:solidFill>
                  <a:effectLst/>
                  <a:latin typeface="Calibri" pitchFamily="34" charset="0"/>
                  <a:ea typeface="SimSun" pitchFamily="2" charset="-122"/>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141" name="Straight Connector 140"/>
          <p:cNvCxnSpPr/>
          <p:nvPr/>
        </p:nvCxnSpPr>
        <p:spPr>
          <a:xfrm>
            <a:off x="4139952" y="429309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4716016" y="429309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1853644" y="5085278"/>
            <a:ext cx="3672408" cy="792077"/>
            <a:chOff x="1853644" y="5085278"/>
            <a:chExt cx="3672408" cy="792077"/>
          </a:xfrm>
        </p:grpSpPr>
        <p:grpSp>
          <p:nvGrpSpPr>
            <p:cNvPr id="143" name="Group 11"/>
            <p:cNvGrpSpPr>
              <a:grpSpLocks/>
            </p:cNvGrpSpPr>
            <p:nvPr/>
          </p:nvGrpSpPr>
          <p:grpSpPr bwMode="auto">
            <a:xfrm>
              <a:off x="1979712" y="5373216"/>
              <a:ext cx="3335073" cy="504139"/>
              <a:chOff x="1455" y="6455"/>
              <a:chExt cx="4365" cy="461"/>
            </a:xfrm>
          </p:grpSpPr>
          <p:sp>
            <p:nvSpPr>
              <p:cNvPr id="144" name="Rectangle 12"/>
              <p:cNvSpPr>
                <a:spLocks noChangeArrowheads="1"/>
              </p:cNvSpPr>
              <p:nvPr/>
            </p:nvSpPr>
            <p:spPr bwMode="auto">
              <a:xfrm>
                <a:off x="1455" y="6455"/>
                <a:ext cx="4365" cy="461"/>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SG"/>
              </a:p>
            </p:txBody>
          </p:sp>
          <p:cxnSp>
            <p:nvCxnSpPr>
              <p:cNvPr id="145" name="AutoShape 13"/>
              <p:cNvCxnSpPr>
                <a:cxnSpLocks noChangeShapeType="1"/>
              </p:cNvCxnSpPr>
              <p:nvPr/>
            </p:nvCxnSpPr>
            <p:spPr bwMode="auto">
              <a:xfrm flipH="1">
                <a:off x="3458" y="6455"/>
                <a:ext cx="0" cy="461"/>
              </a:xfrm>
              <a:prstGeom prst="straightConnector1">
                <a:avLst/>
              </a:prstGeom>
              <a:noFill/>
              <a:ln w="19050">
                <a:solidFill>
                  <a:srgbClr val="000000"/>
                </a:solidFill>
                <a:round/>
                <a:headEnd/>
                <a:tailEnd/>
              </a:ln>
            </p:spPr>
          </p:cxnSp>
        </p:grpSp>
        <p:sp>
          <p:nvSpPr>
            <p:cNvPr id="146" name="Text Box 14"/>
            <p:cNvSpPr txBox="1">
              <a:spLocks noChangeArrowheads="1"/>
            </p:cNvSpPr>
            <p:nvPr/>
          </p:nvSpPr>
          <p:spPr bwMode="auto">
            <a:xfrm>
              <a:off x="1853644" y="5085278"/>
              <a:ext cx="288032"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SG" altLang="zh-CN" sz="1400" b="0" i="0" u="none" strike="noStrike" cap="none" normalizeH="0" baseline="0" dirty="0" smtClean="0">
                  <a:ln>
                    <a:noFill/>
                  </a:ln>
                  <a:solidFill>
                    <a:srgbClr val="0000FF"/>
                  </a:solidFill>
                  <a:effectLst/>
                  <a:latin typeface="Calibri" pitchFamily="34" charset="0"/>
                  <a:ea typeface="SimSun" pitchFamily="2" charset="-122"/>
                  <a:cs typeface="Arial" pitchFamily="34" charset="0"/>
                </a:rPr>
                <a:t>0 </a:t>
              </a:r>
              <a:endParaRPr kumimoji="0" lang="en-US" sz="1400" b="0" i="0" u="none" strike="noStrike" cap="none" normalizeH="0" baseline="0" dirty="0" smtClean="0">
                <a:ln>
                  <a:noFill/>
                </a:ln>
                <a:solidFill>
                  <a:srgbClr val="0000FF"/>
                </a:solidFill>
                <a:effectLst/>
                <a:latin typeface="Arial" pitchFamily="34" charset="0"/>
                <a:cs typeface="Arial" pitchFamily="34" charset="0"/>
              </a:endParaRPr>
            </a:p>
          </p:txBody>
        </p:sp>
        <p:sp>
          <p:nvSpPr>
            <p:cNvPr id="147" name="Text Box 14"/>
            <p:cNvSpPr txBox="1">
              <a:spLocks noChangeArrowheads="1"/>
            </p:cNvSpPr>
            <p:nvPr/>
          </p:nvSpPr>
          <p:spPr bwMode="auto">
            <a:xfrm>
              <a:off x="3293804" y="5085278"/>
              <a:ext cx="504056"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SG" altLang="zh-CN" sz="1400" dirty="0" smtClean="0">
                  <a:solidFill>
                    <a:srgbClr val="0000FF"/>
                  </a:solidFill>
                  <a:latin typeface="Calibri" pitchFamily="34" charset="0"/>
                  <a:ea typeface="SimSun" pitchFamily="2" charset="-122"/>
                  <a:cs typeface="Arial" pitchFamily="34" charset="0"/>
                </a:rPr>
                <a:t>500</a:t>
              </a:r>
              <a:r>
                <a:rPr kumimoji="0" lang="en-SG" altLang="zh-CN" sz="1100" b="0" i="0" u="none" strike="noStrike" cap="none" normalizeH="0" baseline="0" dirty="0" smtClean="0">
                  <a:ln>
                    <a:noFill/>
                  </a:ln>
                  <a:solidFill>
                    <a:schemeClr val="tx1"/>
                  </a:solidFill>
                  <a:effectLst/>
                  <a:latin typeface="Calibri" pitchFamily="34" charset="0"/>
                  <a:ea typeface="SimSun" pitchFamily="2" charset="-122"/>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8" name="Text Box 14"/>
            <p:cNvSpPr txBox="1">
              <a:spLocks noChangeArrowheads="1"/>
            </p:cNvSpPr>
            <p:nvPr/>
          </p:nvSpPr>
          <p:spPr bwMode="auto">
            <a:xfrm>
              <a:off x="4949988" y="5085278"/>
              <a:ext cx="576064"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SG" altLang="zh-CN" sz="1400" dirty="0" smtClean="0">
                  <a:solidFill>
                    <a:srgbClr val="0000FF"/>
                  </a:solidFill>
                  <a:latin typeface="Calibri" pitchFamily="34" charset="0"/>
                  <a:ea typeface="SimSun" pitchFamily="2" charset="-122"/>
                  <a:cs typeface="Arial" pitchFamily="34" charset="0"/>
                </a:rPr>
                <a:t>1100</a:t>
              </a:r>
              <a:r>
                <a:rPr kumimoji="0" lang="en-SG" altLang="zh-CN" sz="1100" b="0" i="0" u="none" strike="noStrike" cap="none" normalizeH="0" baseline="0" dirty="0" smtClean="0">
                  <a:ln>
                    <a:noFill/>
                  </a:ln>
                  <a:solidFill>
                    <a:schemeClr val="tx1"/>
                  </a:solidFill>
                  <a:effectLst/>
                  <a:latin typeface="Calibri" pitchFamily="34" charset="0"/>
                  <a:ea typeface="SimSun" pitchFamily="2" charset="-122"/>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149" name="Straight Connector 148"/>
          <p:cNvCxnSpPr/>
          <p:nvPr/>
        </p:nvCxnSpPr>
        <p:spPr>
          <a:xfrm>
            <a:off x="2771800" y="537321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427984" y="537321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1"/>
                                        </p:tgtEl>
                                        <p:attrNameLst>
                                          <p:attrName>style.visibility</p:attrName>
                                        </p:attrNameLst>
                                      </p:cBhvr>
                                      <p:to>
                                        <p:strVal val="visible"/>
                                      </p:to>
                                    </p:set>
                                    <p:animEffect transition="in" filter="dissolve">
                                      <p:cBhvr>
                                        <p:cTn id="11" dur="500"/>
                                        <p:tgtEl>
                                          <p:spTgt spid="15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dissolve">
                                      <p:cBhvr>
                                        <p:cTn id="15" dur="500"/>
                                        <p:tgtEl>
                                          <p:spTgt spid="1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dissolve">
                                      <p:cBhvr>
                                        <p:cTn id="20" dur="500"/>
                                        <p:tgtEl>
                                          <p:spTgt spid="115"/>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dissolve">
                                      <p:cBhvr>
                                        <p:cTn id="24" dur="500"/>
                                        <p:tgtEl>
                                          <p:spTgt spid="152"/>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dissolve">
                                      <p:cBhvr>
                                        <p:cTn id="28" dur="500"/>
                                        <p:tgtEl>
                                          <p:spTgt spid="123"/>
                                        </p:tgtEl>
                                      </p:cBhvr>
                                    </p:animEffect>
                                  </p:childTnLst>
                                </p:cTn>
                              </p:par>
                            </p:childTnLst>
                          </p:cTn>
                        </p:par>
                        <p:par>
                          <p:cTn id="29" fill="hold">
                            <p:stCondLst>
                              <p:cond delay="1500"/>
                            </p:stCondLst>
                            <p:childTnLst>
                              <p:par>
                                <p:cTn id="30" presetID="9" presetClass="entr" presetSubtype="0" fill="hold" nodeType="after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dissolve">
                                      <p:cBhvr>
                                        <p:cTn id="32" dur="500"/>
                                        <p:tgtEl>
                                          <p:spTgt spid="134"/>
                                        </p:tgtEl>
                                      </p:cBhvr>
                                    </p:animEffect>
                                  </p:childTnLst>
                                </p:cTn>
                              </p:par>
                            </p:childTnLst>
                          </p:cTn>
                        </p:par>
                        <p:par>
                          <p:cTn id="33" fill="hold">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109"/>
                                        </p:tgtEl>
                                        <p:attrNameLst>
                                          <p:attrName>style.visibility</p:attrName>
                                        </p:attrNameLst>
                                      </p:cBhvr>
                                      <p:to>
                                        <p:strVal val="visible"/>
                                      </p:to>
                                    </p:set>
                                    <p:animEffect transition="in" filter="dissolve">
                                      <p:cBhvr>
                                        <p:cTn id="36" dur="500"/>
                                        <p:tgtEl>
                                          <p:spTgt spid="10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153"/>
                                        </p:tgtEl>
                                        <p:attrNameLst>
                                          <p:attrName>style.visibility</p:attrName>
                                        </p:attrNameLst>
                                      </p:cBhvr>
                                      <p:to>
                                        <p:strVal val="visible"/>
                                      </p:to>
                                    </p:set>
                                    <p:animEffect transition="in" filter="dissolve">
                                      <p:cBhvr>
                                        <p:cTn id="45" dur="500"/>
                                        <p:tgtEl>
                                          <p:spTgt spid="153"/>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dissolve">
                                      <p:cBhvr>
                                        <p:cTn id="49" dur="500"/>
                                        <p:tgtEl>
                                          <p:spTgt spid="141"/>
                                        </p:tgtEl>
                                      </p:cBhvr>
                                    </p:animEffect>
                                  </p:childTnLst>
                                </p:cTn>
                              </p:par>
                            </p:childTnLst>
                          </p:cTn>
                        </p:par>
                        <p:par>
                          <p:cTn id="50" fill="hold">
                            <p:stCondLst>
                              <p:cond delay="1500"/>
                            </p:stCondLst>
                            <p:childTnLst>
                              <p:par>
                                <p:cTn id="51" presetID="9" presetClass="entr" presetSubtype="0" fill="hold" nodeType="afterEffect">
                                  <p:stCondLst>
                                    <p:cond delay="0"/>
                                  </p:stCondLst>
                                  <p:childTnLst>
                                    <p:set>
                                      <p:cBhvr>
                                        <p:cTn id="52" dur="1" fill="hold">
                                          <p:stCondLst>
                                            <p:cond delay="0"/>
                                          </p:stCondLst>
                                        </p:cTn>
                                        <p:tgtEl>
                                          <p:spTgt spid="142"/>
                                        </p:tgtEl>
                                        <p:attrNameLst>
                                          <p:attrName>style.visibility</p:attrName>
                                        </p:attrNameLst>
                                      </p:cBhvr>
                                      <p:to>
                                        <p:strVal val="visible"/>
                                      </p:to>
                                    </p:set>
                                    <p:animEffect transition="in" filter="dissolve">
                                      <p:cBhvr>
                                        <p:cTn id="53" dur="500"/>
                                        <p:tgtEl>
                                          <p:spTgt spid="142"/>
                                        </p:tgtEl>
                                      </p:cBhvr>
                                    </p:animEffect>
                                  </p:childTnLst>
                                </p:cTn>
                              </p:par>
                            </p:childTnLst>
                          </p:cTn>
                        </p:par>
                        <p:par>
                          <p:cTn id="54" fill="hold">
                            <p:stCondLst>
                              <p:cond delay="2000"/>
                            </p:stCondLst>
                            <p:childTnLst>
                              <p:par>
                                <p:cTn id="55" presetID="9" presetClass="entr" presetSubtype="0" fill="hold" grpId="0" nodeType="after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dissolve">
                                      <p:cBhvr>
                                        <p:cTn id="57" dur="500"/>
                                        <p:tgtEl>
                                          <p:spTgt spid="11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3"/>
                                        </p:tgtEl>
                                        <p:attrNameLst>
                                          <p:attrName>style.visibility</p:attrName>
                                        </p:attrNameLst>
                                      </p:cBhvr>
                                      <p:to>
                                        <p:strVal val="visible"/>
                                      </p:to>
                                    </p:set>
                                    <p:animEffect transition="in" filter="dissolve">
                                      <p:cBhvr>
                                        <p:cTn id="62" dur="500"/>
                                        <p:tgtEl>
                                          <p:spTgt spid="113"/>
                                        </p:tgtEl>
                                      </p:cBhvr>
                                    </p:animEffect>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154"/>
                                        </p:tgtEl>
                                        <p:attrNameLst>
                                          <p:attrName>style.visibility</p:attrName>
                                        </p:attrNameLst>
                                      </p:cBhvr>
                                      <p:to>
                                        <p:strVal val="visible"/>
                                      </p:to>
                                    </p:set>
                                    <p:animEffect transition="in" filter="dissolve">
                                      <p:cBhvr>
                                        <p:cTn id="66" dur="500"/>
                                        <p:tgtEl>
                                          <p:spTgt spid="154"/>
                                        </p:tgtEl>
                                      </p:cBhvr>
                                    </p:animEffect>
                                  </p:childTnLst>
                                </p:cTn>
                              </p:par>
                            </p:childTnLst>
                          </p:cTn>
                        </p:par>
                        <p:par>
                          <p:cTn id="67" fill="hold">
                            <p:stCondLst>
                              <p:cond delay="1000"/>
                            </p:stCondLst>
                            <p:childTnLst>
                              <p:par>
                                <p:cTn id="68" presetID="9" presetClass="entr" presetSubtype="0" fill="hold" nodeType="afterEffect">
                                  <p:stCondLst>
                                    <p:cond delay="0"/>
                                  </p:stCondLst>
                                  <p:childTnLst>
                                    <p:set>
                                      <p:cBhvr>
                                        <p:cTn id="69" dur="1" fill="hold">
                                          <p:stCondLst>
                                            <p:cond delay="0"/>
                                          </p:stCondLst>
                                        </p:cTn>
                                        <p:tgtEl>
                                          <p:spTgt spid="149"/>
                                        </p:tgtEl>
                                        <p:attrNameLst>
                                          <p:attrName>style.visibility</p:attrName>
                                        </p:attrNameLst>
                                      </p:cBhvr>
                                      <p:to>
                                        <p:strVal val="visible"/>
                                      </p:to>
                                    </p:set>
                                    <p:animEffect transition="in" filter="dissolve">
                                      <p:cBhvr>
                                        <p:cTn id="70" dur="500"/>
                                        <p:tgtEl>
                                          <p:spTgt spid="149"/>
                                        </p:tgtEl>
                                      </p:cBhvr>
                                    </p:animEffect>
                                  </p:childTnLst>
                                </p:cTn>
                              </p:par>
                            </p:childTnLst>
                          </p:cTn>
                        </p:par>
                        <p:par>
                          <p:cTn id="71" fill="hold">
                            <p:stCondLst>
                              <p:cond delay="1500"/>
                            </p:stCondLst>
                            <p:childTnLst>
                              <p:par>
                                <p:cTn id="72" presetID="9" presetClass="entr" presetSubtype="0" fill="hold" nodeType="afterEffect">
                                  <p:stCondLst>
                                    <p:cond delay="0"/>
                                  </p:stCondLst>
                                  <p:childTnLst>
                                    <p:set>
                                      <p:cBhvr>
                                        <p:cTn id="73" dur="1" fill="hold">
                                          <p:stCondLst>
                                            <p:cond delay="0"/>
                                          </p:stCondLst>
                                        </p:cTn>
                                        <p:tgtEl>
                                          <p:spTgt spid="150"/>
                                        </p:tgtEl>
                                        <p:attrNameLst>
                                          <p:attrName>style.visibility</p:attrName>
                                        </p:attrNameLst>
                                      </p:cBhvr>
                                      <p:to>
                                        <p:strVal val="visible"/>
                                      </p:to>
                                    </p:set>
                                    <p:animEffect transition="in" filter="dissolve">
                                      <p:cBhvr>
                                        <p:cTn id="74" dur="500"/>
                                        <p:tgtEl>
                                          <p:spTgt spid="150"/>
                                        </p:tgtEl>
                                      </p:cBhvr>
                                    </p:animEffect>
                                  </p:childTnLst>
                                </p:cTn>
                              </p:par>
                            </p:childTnLst>
                          </p:cTn>
                        </p:par>
                        <p:par>
                          <p:cTn id="75" fill="hold">
                            <p:stCondLst>
                              <p:cond delay="2000"/>
                            </p:stCondLst>
                            <p:childTnLst>
                              <p:par>
                                <p:cTn id="76" presetID="9" presetClass="entr" presetSubtype="0" fill="hold" grpId="0" nodeType="after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dissolve">
                                      <p:cBhvr>
                                        <p:cTn id="7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09" grpId="0"/>
      <p:bldP spid="110" grpId="0"/>
      <p:bldP spid="111" grpId="0"/>
      <p:bldP spid="112" grpId="0"/>
      <p:bldP spid="113" grpId="0"/>
      <p:bldP spid="114" grpId="0"/>
      <p:bldP spid="1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1: Marking the Ruler (3/3)</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6</a:t>
            </a:fld>
            <a:endParaRPr lang="en-SG"/>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
        <p:nvSpPr>
          <p:cNvPr id="9" name="标题 1"/>
          <p:cNvSpPr txBox="1">
            <a:spLocks/>
          </p:cNvSpPr>
          <p:nvPr/>
        </p:nvSpPr>
        <p:spPr>
          <a:xfrm>
            <a:off x="457200" y="1628800"/>
            <a:ext cx="3250704" cy="566936"/>
          </a:xfrm>
          <a:prstGeom prst="rect">
            <a:avLst/>
          </a:prstGeom>
        </p:spPr>
        <p:txBody>
          <a:bodyPr vert="horz" anchor="b" anchorCtr="0">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Solution Key</a:t>
            </a:r>
            <a:endParaRPr kumimoji="0" lang="en-SG"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0" name="内容占位符 2"/>
          <p:cNvSpPr>
            <a:spLocks noGrp="1"/>
          </p:cNvSpPr>
          <p:nvPr>
            <p:ph sz="quarter" idx="1"/>
          </p:nvPr>
        </p:nvSpPr>
        <p:spPr>
          <a:xfrm>
            <a:off x="457200" y="2348880"/>
            <a:ext cx="7467600" cy="3456384"/>
          </a:xfrm>
        </p:spPr>
        <p:txBody>
          <a:bodyPr/>
          <a:lstStyle/>
          <a:p>
            <a:r>
              <a:rPr lang="en-US" dirty="0" smtClean="0"/>
              <a:t>Straight forward: List all possible case</a:t>
            </a:r>
            <a:r>
              <a:rPr lang="en-SG" dirty="0" smtClean="0"/>
              <a:t>s. Assume there are </a:t>
            </a:r>
            <a:r>
              <a:rPr lang="en-SG" i="1" dirty="0" smtClean="0"/>
              <a:t>m</a:t>
            </a:r>
            <a:r>
              <a:rPr lang="en-SG" dirty="0" smtClean="0"/>
              <a:t> segments in the ruler and </a:t>
            </a:r>
            <a:r>
              <a:rPr lang="en-SG" i="1" dirty="0" smtClean="0"/>
              <a:t>n</a:t>
            </a:r>
            <a:r>
              <a:rPr lang="en-SG" dirty="0" smtClean="0"/>
              <a:t> new markings to be added.  For each segment, there can be 0 to </a:t>
            </a:r>
            <a:r>
              <a:rPr lang="en-SG" i="1" dirty="0" smtClean="0"/>
              <a:t>n</a:t>
            </a:r>
            <a:r>
              <a:rPr lang="en-SG" dirty="0" smtClean="0"/>
              <a:t> markings to be added. Compute the results for all possible cases and pick the best one.</a:t>
            </a:r>
          </a:p>
          <a:p>
            <a:r>
              <a:rPr lang="en-US" dirty="0" smtClean="0"/>
              <a:t>More effective way: Greedy Algorithm which will be covered in CS2010 (out of scope)</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2: Register Modules (1/5)</a:t>
            </a:r>
            <a:endParaRPr lang="en-SG" sz="4000" dirty="0"/>
          </a:p>
        </p:txBody>
      </p:sp>
      <p:sp>
        <p:nvSpPr>
          <p:cNvPr id="3" name="Content Placeholder 2"/>
          <p:cNvSpPr>
            <a:spLocks noGrp="1"/>
          </p:cNvSpPr>
          <p:nvPr>
            <p:ph sz="quarter" idx="1"/>
          </p:nvPr>
        </p:nvSpPr>
        <p:spPr>
          <a:xfrm>
            <a:off x="457200" y="1556792"/>
            <a:ext cx="8229600" cy="4600168"/>
          </a:xfrm>
        </p:spPr>
        <p:txBody>
          <a:bodyPr>
            <a:normAutofit/>
          </a:bodyPr>
          <a:lstStyle/>
          <a:p>
            <a:r>
              <a:rPr lang="en-US" sz="2800" dirty="0" smtClean="0"/>
              <a:t>Given a list of modules which has three associated classes</a:t>
            </a:r>
            <a:r>
              <a:rPr lang="en-US" altLang="zh-CN" sz="2800" dirty="0" smtClean="0"/>
              <a:t> (lectures, tutorials, labs).</a:t>
            </a:r>
          </a:p>
          <a:p>
            <a:r>
              <a:rPr lang="en-US" altLang="zh-CN" sz="2800" dirty="0" smtClean="0"/>
              <a:t>We would like to know whether our chosen modules clashed with original one or not. </a:t>
            </a:r>
          </a:p>
          <a:p>
            <a:r>
              <a:rPr lang="en-US" altLang="zh-CN" sz="2800" dirty="0" smtClean="0"/>
              <a:t>We would also like to know how many classes we have on a certain day</a:t>
            </a:r>
            <a:r>
              <a:rPr lang="en-US" altLang="zh-CN" sz="2800" dirty="0" smtClean="0">
                <a:sym typeface="Wingdings" pitchFamily="2" charset="2"/>
              </a:rPr>
              <a:t>.</a:t>
            </a:r>
            <a:endParaRPr lang="en-SG" sz="24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7</a:t>
            </a:fld>
            <a:endParaRPr lang="en-SG"/>
          </a:p>
        </p:txBody>
      </p:sp>
      <p:sp>
        <p:nvSpPr>
          <p:cNvPr id="7"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2: Register Modules (2/5)</a:t>
            </a:r>
            <a:endParaRPr lang="en-SG" sz="4000" dirty="0"/>
          </a:p>
        </p:txBody>
      </p:sp>
      <p:sp>
        <p:nvSpPr>
          <p:cNvPr id="3" name="Content Placeholder 2"/>
          <p:cNvSpPr>
            <a:spLocks noGrp="1"/>
          </p:cNvSpPr>
          <p:nvPr>
            <p:ph sz="quarter" idx="1"/>
          </p:nvPr>
        </p:nvSpPr>
        <p:spPr>
          <a:xfrm>
            <a:off x="457200" y="1556792"/>
            <a:ext cx="8229600" cy="4600168"/>
          </a:xfrm>
        </p:spPr>
        <p:txBody>
          <a:bodyPr>
            <a:normAutofit/>
          </a:bodyPr>
          <a:lstStyle/>
          <a:p>
            <a:r>
              <a:rPr lang="en-US" sz="2800" dirty="0" smtClean="0"/>
              <a:t>Modeling the world</a:t>
            </a:r>
          </a:p>
          <a:p>
            <a:r>
              <a:rPr lang="en-US" sz="2800" dirty="0" smtClean="0"/>
              <a:t>Ask questions such as how many objects are involved? This should decide the number of classes.</a:t>
            </a:r>
            <a:endParaRPr lang="en-US" sz="2800" dirty="0" smtClean="0">
              <a:sym typeface="Wingdings" pitchFamily="2" charset="2"/>
            </a:endParaRPr>
          </a:p>
          <a:p>
            <a:r>
              <a:rPr lang="en-US" sz="2800" dirty="0" smtClean="0"/>
              <a:t>What attributes are needed to describe the objects</a:t>
            </a:r>
            <a:r>
              <a:rPr lang="en-US" sz="2800" dirty="0" smtClean="0">
                <a:sym typeface="Wingdings" pitchFamily="2" charset="2"/>
              </a:rPr>
              <a:t>?</a:t>
            </a:r>
          </a:p>
          <a:p>
            <a:r>
              <a:rPr lang="en-US" sz="2800" dirty="0" smtClean="0"/>
              <a:t>What operations are to be performed by which object?</a:t>
            </a:r>
            <a:r>
              <a:rPr lang="en-US" sz="2800" dirty="0" smtClean="0">
                <a:sym typeface="Wingdings" pitchFamily="2" charset="2"/>
              </a:rPr>
              <a:t> </a:t>
            </a:r>
          </a:p>
        </p:txBody>
      </p:sp>
      <p:sp>
        <p:nvSpPr>
          <p:cNvPr id="4" name="Slide Number Placeholder 3"/>
          <p:cNvSpPr>
            <a:spLocks noGrp="1"/>
          </p:cNvSpPr>
          <p:nvPr>
            <p:ph type="sldNum" sz="quarter" idx="12"/>
          </p:nvPr>
        </p:nvSpPr>
        <p:spPr/>
        <p:txBody>
          <a:bodyPr/>
          <a:lstStyle/>
          <a:p>
            <a:fld id="{60D3DB89-D0B7-4267-995B-14163E14260F}" type="slidenum">
              <a:rPr lang="en-SG" smtClean="0"/>
              <a:pPr/>
              <a:t>8</a:t>
            </a:fld>
            <a:endParaRPr lang="en-SG"/>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 2: Register Modules (3/5)</a:t>
            </a:r>
            <a:endParaRPr lang="en-SG" sz="4000" dirty="0"/>
          </a:p>
        </p:txBody>
      </p:sp>
      <p:sp>
        <p:nvSpPr>
          <p:cNvPr id="4" name="Slide Number Placeholder 3"/>
          <p:cNvSpPr>
            <a:spLocks noGrp="1"/>
          </p:cNvSpPr>
          <p:nvPr>
            <p:ph type="sldNum" sz="quarter" idx="12"/>
          </p:nvPr>
        </p:nvSpPr>
        <p:spPr/>
        <p:txBody>
          <a:bodyPr/>
          <a:lstStyle/>
          <a:p>
            <a:fld id="{60D3DB89-D0B7-4267-995B-14163E14260F}" type="slidenum">
              <a:rPr lang="en-SG" smtClean="0"/>
              <a:pPr/>
              <a:t>9</a:t>
            </a:fld>
            <a:endParaRPr lang="en-SG"/>
          </a:p>
        </p:txBody>
      </p:sp>
      <p:sp>
        <p:nvSpPr>
          <p:cNvPr id="6" name="Footer Placeholder 4"/>
          <p:cNvSpPr>
            <a:spLocks noGrp="1"/>
          </p:cNvSpPr>
          <p:nvPr>
            <p:ph type="ftr" sz="quarter" idx="11"/>
          </p:nvPr>
        </p:nvSpPr>
        <p:spPr>
          <a:xfrm>
            <a:off x="5292080" y="6356350"/>
            <a:ext cx="3505200" cy="365760"/>
          </a:xfrm>
        </p:spPr>
        <p:txBody>
          <a:bodyPr/>
          <a:lstStyle/>
          <a:p>
            <a:r>
              <a:rPr lang="en-SG" dirty="0" smtClean="0"/>
              <a:t>Week 5</a:t>
            </a:r>
            <a:endParaRPr lang="en-SG" dirty="0"/>
          </a:p>
        </p:txBody>
      </p:sp>
      <p:sp>
        <p:nvSpPr>
          <p:cNvPr id="8" name="Content Placeholder 2"/>
          <p:cNvSpPr>
            <a:spLocks noGrp="1"/>
          </p:cNvSpPr>
          <p:nvPr>
            <p:ph idx="1"/>
          </p:nvPr>
        </p:nvSpPr>
        <p:spPr>
          <a:xfrm>
            <a:off x="381000" y="1340769"/>
            <a:ext cx="3398912" cy="2016224"/>
          </a:xfrm>
          <a:ln w="28575"/>
        </p:spPr>
        <p:style>
          <a:lnRef idx="2">
            <a:schemeClr val="accent4"/>
          </a:lnRef>
          <a:fillRef idx="1">
            <a:schemeClr val="lt1"/>
          </a:fillRef>
          <a:effectRef idx="0">
            <a:schemeClr val="accent4"/>
          </a:effectRef>
          <a:fontRef idx="minor">
            <a:schemeClr val="dk1"/>
          </a:fontRef>
        </p:style>
        <p:txBody>
          <a:bodyPr>
            <a:normAutofit/>
          </a:bodyPr>
          <a:lstStyle/>
          <a:p>
            <a:pPr>
              <a:spcBef>
                <a:spcPts val="600"/>
              </a:spcBef>
              <a:spcAft>
                <a:spcPts val="600"/>
              </a:spcAft>
              <a:buNone/>
            </a:pPr>
            <a:r>
              <a:rPr lang="en-US" sz="2400" b="1" dirty="0" smtClean="0"/>
              <a:t>          </a:t>
            </a:r>
            <a:r>
              <a:rPr lang="en-US" sz="2400" dirty="0" smtClean="0"/>
              <a:t>Schedule</a:t>
            </a:r>
            <a:endParaRPr lang="en-US" sz="2400" dirty="0"/>
          </a:p>
          <a:p>
            <a:pPr lvl="0">
              <a:buNone/>
              <a:tabLst>
                <a:tab pos="1619250" algn="l"/>
              </a:tabLst>
            </a:pPr>
            <a:r>
              <a:rPr lang="en-US" sz="2400" dirty="0" smtClean="0"/>
              <a:t>- day	: </a:t>
            </a:r>
            <a:r>
              <a:rPr lang="en-US" sz="2400" dirty="0"/>
              <a:t>String</a:t>
            </a:r>
          </a:p>
          <a:p>
            <a:pPr lvl="0">
              <a:buNone/>
              <a:tabLst>
                <a:tab pos="1619250" algn="l"/>
              </a:tabLst>
            </a:pPr>
            <a:r>
              <a:rPr lang="en-US" sz="2400" dirty="0" smtClean="0"/>
              <a:t>- </a:t>
            </a:r>
            <a:r>
              <a:rPr lang="en-US" sz="2400" dirty="0" err="1" smtClean="0"/>
              <a:t>startTime</a:t>
            </a:r>
            <a:r>
              <a:rPr lang="en-US" sz="2400" dirty="0" smtClean="0"/>
              <a:t>	: </a:t>
            </a:r>
            <a:r>
              <a:rPr lang="en-US" sz="2400" dirty="0"/>
              <a:t>Integer</a:t>
            </a:r>
          </a:p>
          <a:p>
            <a:pPr lvl="0">
              <a:buNone/>
              <a:tabLst>
                <a:tab pos="1619250" algn="l"/>
              </a:tabLst>
            </a:pPr>
            <a:r>
              <a:rPr lang="en-US" sz="2400" dirty="0" smtClean="0"/>
              <a:t>- </a:t>
            </a:r>
            <a:r>
              <a:rPr lang="en-US" sz="2400" dirty="0" err="1" smtClean="0"/>
              <a:t>endTime</a:t>
            </a:r>
            <a:r>
              <a:rPr lang="en-US" sz="2400" dirty="0"/>
              <a:t>	</a:t>
            </a:r>
            <a:r>
              <a:rPr lang="en-US" sz="2400" dirty="0" smtClean="0"/>
              <a:t>: Integer</a:t>
            </a:r>
            <a:endParaRPr lang="en-US" sz="2400" dirty="0"/>
          </a:p>
        </p:txBody>
      </p:sp>
      <p:sp>
        <p:nvSpPr>
          <p:cNvPr id="9" name="TextBox 8"/>
          <p:cNvSpPr txBox="1"/>
          <p:nvPr/>
        </p:nvSpPr>
        <p:spPr>
          <a:xfrm>
            <a:off x="4355976" y="1556792"/>
            <a:ext cx="4495800" cy="1384995"/>
          </a:xfrm>
          <a:prstGeom prst="rect">
            <a:avLst/>
          </a:prstGeom>
          <a:noFill/>
        </p:spPr>
        <p:txBody>
          <a:bodyPr wrap="square" rtlCol="0">
            <a:spAutoFit/>
          </a:bodyPr>
          <a:lstStyle/>
          <a:p>
            <a:r>
              <a:rPr lang="en-US" sz="2800" dirty="0" smtClean="0"/>
              <a:t>We need to implement the </a:t>
            </a:r>
            <a:r>
              <a:rPr lang="en-US" sz="2800" dirty="0" err="1" smtClean="0">
                <a:solidFill>
                  <a:srgbClr val="C00000"/>
                </a:solidFill>
              </a:rPr>
              <a:t>clashWith</a:t>
            </a:r>
            <a:r>
              <a:rPr lang="en-US" sz="2800" dirty="0" smtClean="0">
                <a:solidFill>
                  <a:srgbClr val="C00000"/>
                </a:solidFill>
              </a:rPr>
              <a:t>(Schedule)</a:t>
            </a:r>
            <a:r>
              <a:rPr lang="en-US" sz="2800" dirty="0" smtClean="0"/>
              <a:t> method in here:</a:t>
            </a:r>
            <a:endParaRPr lang="en-US" sz="2800" dirty="0"/>
          </a:p>
        </p:txBody>
      </p:sp>
      <p:sp>
        <p:nvSpPr>
          <p:cNvPr id="10" name="TextBox 9"/>
          <p:cNvSpPr txBox="1"/>
          <p:nvPr/>
        </p:nvSpPr>
        <p:spPr>
          <a:xfrm>
            <a:off x="323528" y="3429000"/>
            <a:ext cx="8568952" cy="2677656"/>
          </a:xfrm>
          <a:prstGeom prst="rect">
            <a:avLst/>
          </a:prstGeom>
          <a:noFill/>
        </p:spPr>
        <p:txBody>
          <a:bodyPr wrap="square" rtlCol="0">
            <a:spAutoFit/>
          </a:bodyPr>
          <a:lstStyle/>
          <a:p>
            <a:r>
              <a:rPr lang="en-US" sz="2400" dirty="0" smtClean="0"/>
              <a:t>Compare two schedules provided they are in same day:</a:t>
            </a:r>
          </a:p>
          <a:p>
            <a:r>
              <a:rPr lang="en-US" sz="2400" dirty="0" smtClean="0"/>
              <a:t>If days are different, return false;</a:t>
            </a:r>
          </a:p>
          <a:p>
            <a:r>
              <a:rPr lang="en-US" sz="2400" dirty="0" smtClean="0"/>
              <a:t>If </a:t>
            </a:r>
            <a:r>
              <a:rPr lang="en-US" sz="2400" dirty="0" err="1" smtClean="0"/>
              <a:t>this.startTime</a:t>
            </a:r>
            <a:r>
              <a:rPr lang="en-US" sz="2400" dirty="0" smtClean="0"/>
              <a:t> &gt;= </a:t>
            </a:r>
            <a:r>
              <a:rPr lang="en-US" sz="2400" dirty="0" err="1" smtClean="0"/>
              <a:t>that.endTime</a:t>
            </a:r>
            <a:r>
              <a:rPr lang="en-US" sz="2400" dirty="0" smtClean="0"/>
              <a:t>, </a:t>
            </a:r>
            <a:br>
              <a:rPr lang="en-US" sz="2400" dirty="0" smtClean="0"/>
            </a:br>
            <a:r>
              <a:rPr lang="en-US" sz="2400" dirty="0" smtClean="0"/>
              <a:t>      return false;</a:t>
            </a:r>
          </a:p>
          <a:p>
            <a:r>
              <a:rPr lang="en-US" sz="2400" dirty="0" smtClean="0"/>
              <a:t>If </a:t>
            </a:r>
            <a:r>
              <a:rPr lang="en-US" sz="2400" dirty="0" err="1" smtClean="0"/>
              <a:t>this.endTime</a:t>
            </a:r>
            <a:r>
              <a:rPr lang="en-US" sz="2400" dirty="0" smtClean="0"/>
              <a:t> &lt;= </a:t>
            </a:r>
            <a:r>
              <a:rPr lang="en-US" sz="2400" dirty="0" err="1" smtClean="0"/>
              <a:t>that.startTime</a:t>
            </a:r>
            <a:r>
              <a:rPr lang="en-US" sz="2400" dirty="0" smtClean="0"/>
              <a:t>,</a:t>
            </a:r>
          </a:p>
          <a:p>
            <a:r>
              <a:rPr lang="en-US" sz="2400" dirty="0"/>
              <a:t> </a:t>
            </a:r>
            <a:r>
              <a:rPr lang="en-US" sz="2400" dirty="0" smtClean="0"/>
              <a:t>     return false;</a:t>
            </a:r>
          </a:p>
          <a:p>
            <a:r>
              <a:rPr lang="en-US" sz="2400" dirty="0" smtClean="0"/>
              <a:t>Return true;</a:t>
            </a:r>
            <a:endParaRPr lang="en-US" sz="2400" dirty="0"/>
          </a:p>
        </p:txBody>
      </p:sp>
      <p:cxnSp>
        <p:nvCxnSpPr>
          <p:cNvPr id="12" name="Straight Connector 11"/>
          <p:cNvCxnSpPr/>
          <p:nvPr/>
        </p:nvCxnSpPr>
        <p:spPr>
          <a:xfrm>
            <a:off x="395536" y="1844824"/>
            <a:ext cx="3384376"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271</TotalTime>
  <Words>1962</Words>
  <Application>Microsoft Office PowerPoint</Application>
  <PresentationFormat>On-screen Show (4:3)</PresentationFormat>
  <Paragraphs>530</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Origin</vt:lpstr>
      <vt:lpstr>CS1020</vt:lpstr>
      <vt:lpstr>Contents</vt:lpstr>
      <vt:lpstr>Part 1</vt:lpstr>
      <vt:lpstr>Ex 1: Marking the Ruler (1/3)</vt:lpstr>
      <vt:lpstr>Ex 1: Marking the Ruler (2/3)</vt:lpstr>
      <vt:lpstr>Ex 1: Marking the Ruler (3/3)</vt:lpstr>
      <vt:lpstr>Ex 2: Register Modules (1/5)</vt:lpstr>
      <vt:lpstr>Ex 2: Register Modules (2/5)</vt:lpstr>
      <vt:lpstr>Ex 2: Register Modules (3/5)</vt:lpstr>
      <vt:lpstr>Ex 2: Register Modules (4/5)</vt:lpstr>
      <vt:lpstr>Ex 2: Register Modules (5/5)</vt:lpstr>
      <vt:lpstr>Ex 3: Airlines (1/2)</vt:lpstr>
      <vt:lpstr>Ex 3: Airlines (2/2)</vt:lpstr>
      <vt:lpstr>Part 2</vt:lpstr>
      <vt:lpstr>Task 1</vt:lpstr>
      <vt:lpstr>Store input map in 2D array</vt:lpstr>
      <vt:lpstr>Compute amount of gold on the map (1/2)</vt:lpstr>
      <vt:lpstr>Compute amount of gold on the map (2/2)</vt:lpstr>
      <vt:lpstr>Output gold on map</vt:lpstr>
      <vt:lpstr>Task 2</vt:lpstr>
      <vt:lpstr>How to obtain all exploded mines? (1/9)</vt:lpstr>
      <vt:lpstr>How to obtain all exploded mines? (2/9)</vt:lpstr>
      <vt:lpstr>How to obtain all exploded mines? (3/9)</vt:lpstr>
      <vt:lpstr>How to obtain all exploded mines? (4/9)</vt:lpstr>
      <vt:lpstr>How to obtain all exploded mines? (5/9)</vt:lpstr>
      <vt:lpstr>How to obtain all exploded mines? (6/9)</vt:lpstr>
      <vt:lpstr>How to obtain all exploded mines? (7/9)</vt:lpstr>
      <vt:lpstr>How to obtain all exploded mines? (8/9)</vt:lpstr>
      <vt:lpstr>How to obtain all exploded mines? (9/9)</vt:lpstr>
      <vt:lpstr>How to obtain all exploded mines? (9/9)</vt:lpstr>
      <vt:lpstr>How to obtain all exploded mines? (9/9)</vt:lpstr>
      <vt:lpstr>How to obtain all exploded mines? (9/9)</vt:lpstr>
      <vt:lpstr>How to obtain all exploded mines? (9/9)</vt:lpstr>
      <vt:lpstr>How to obtain all exploded mines? (9/9)</vt:lpstr>
      <vt:lpstr>How to obtain all exploded mines? (9/9)</vt:lpstr>
      <vt:lpstr>How to obtain all exploded mines? (9/9)</vt:lpstr>
      <vt:lpstr>How to obtain all exploded mines? (9/9)</vt:lpstr>
      <vt:lpstr>Add up all exposed gold </vt:lpstr>
      <vt:lpstr>Part 3</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CS1020</dc:title>
  <dc:creator>Aaron</dc:creator>
  <cp:lastModifiedBy>dcstantc</cp:lastModifiedBy>
  <cp:revision>65</cp:revision>
  <dcterms:created xsi:type="dcterms:W3CDTF">2013-01-27T12:39:02Z</dcterms:created>
  <dcterms:modified xsi:type="dcterms:W3CDTF">2013-02-15T02:26:14Z</dcterms:modified>
</cp:coreProperties>
</file>