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58" r:id="rId3"/>
    <p:sldId id="274" r:id="rId4"/>
    <p:sldId id="327" r:id="rId5"/>
    <p:sldId id="275" r:id="rId6"/>
    <p:sldId id="319" r:id="rId7"/>
    <p:sldId id="320" r:id="rId8"/>
    <p:sldId id="321" r:id="rId9"/>
    <p:sldId id="322" r:id="rId10"/>
    <p:sldId id="323" r:id="rId11"/>
    <p:sldId id="328" r:id="rId12"/>
    <p:sldId id="324" r:id="rId13"/>
    <p:sldId id="325" r:id="rId14"/>
    <p:sldId id="326" r:id="rId15"/>
    <p:sldId id="329" r:id="rId16"/>
    <p:sldId id="336" r:id="rId17"/>
    <p:sldId id="337" r:id="rId18"/>
    <p:sldId id="338" r:id="rId19"/>
    <p:sldId id="339" r:id="rId20"/>
    <p:sldId id="340" r:id="rId21"/>
    <p:sldId id="341" r:id="rId22"/>
    <p:sldId id="291" r:id="rId23"/>
    <p:sldId id="349" r:id="rId24"/>
    <p:sldId id="342" r:id="rId25"/>
    <p:sldId id="343" r:id="rId26"/>
    <p:sldId id="344" r:id="rId27"/>
    <p:sldId id="345" r:id="rId28"/>
    <p:sldId id="346" r:id="rId29"/>
    <p:sldId id="347" r:id="rId30"/>
    <p:sldId id="348"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26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1048" autoAdjust="0"/>
  </p:normalViewPr>
  <p:slideViewPr>
    <p:cSldViewPr>
      <p:cViewPr varScale="1">
        <p:scale>
          <a:sx n="97" d="100"/>
          <a:sy n="97" d="100"/>
        </p:scale>
        <p:origin x="-21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4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0A08BD-178C-4D9E-8CA0-DB8D89FC9B7A}" type="datetimeFigureOut">
              <a:rPr lang="en-SG" smtClean="0"/>
              <a:pPr/>
              <a:t>4/3/2013</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4A765-6640-4E40-95FD-7EE9ED1CB66D}" type="slidenum">
              <a:rPr lang="en-SG" smtClean="0"/>
              <a:pPr/>
              <a:t>‹#›</a:t>
            </a:fld>
            <a:endParaRPr lang="en-SG"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a:t>
            </a:fld>
            <a:endParaRPr lang="en-SG"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10</a:t>
            </a:fld>
            <a:endParaRPr lang="en-S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12</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13</a:t>
            </a:fld>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14</a:t>
            </a:fld>
            <a:endParaRPr lang="en-S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16</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17</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18</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19</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2</a:t>
            </a:fld>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20</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21</a:t>
            </a:fld>
            <a:endParaRPr lang="en-SG" dirty="0"/>
          </a:p>
        </p:txBody>
      </p:sp>
    </p:spTree>
    <p:extLst>
      <p:ext uri="{BB962C8B-B14F-4D97-AF65-F5344CB8AC3E}">
        <p14:creationId xmlns:p14="http://schemas.microsoft.com/office/powerpoint/2010/main" xmlns="" val="2736227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22</a:t>
            </a:fld>
            <a:endParaRPr lang="en-SG"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24</a:t>
            </a:fld>
            <a:endParaRPr lang="en-S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25</a:t>
            </a:fld>
            <a:endParaRPr lang="en-S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26</a:t>
            </a:fld>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27</a:t>
            </a:fld>
            <a:endParaRPr lang="en-SG"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28</a:t>
            </a:fld>
            <a:endParaRPr lang="en-SG"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29</a:t>
            </a:fld>
            <a:endParaRPr lang="en-SG"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3</a:t>
            </a:fld>
            <a:endParaRPr lang="en-S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30FA1381-BD0C-4A51-8424-FDC214CE638A}" type="slidenum">
              <a:rPr lang="en-SG" smtClean="0"/>
              <a:pPr/>
              <a:t>30</a:t>
            </a:fld>
            <a:endParaRPr lang="en-SG"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32</a:t>
            </a:fld>
            <a:endParaRPr lang="en-SG"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33</a:t>
            </a:fld>
            <a:endParaRPr lang="en-S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34</a:t>
            </a:fld>
            <a:endParaRPr lang="en-SG"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35</a:t>
            </a:fld>
            <a:endParaRPr lang="en-SG"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36</a:t>
            </a:fld>
            <a:endParaRPr lang="en-S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37</a:t>
            </a:fld>
            <a:endParaRPr lang="en-SG"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38</a:t>
            </a:fld>
            <a:endParaRPr lang="en-SG"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39</a:t>
            </a:fld>
            <a:endParaRPr lang="en-S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40</a:t>
            </a:fld>
            <a:endParaRPr lang="en-SG"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41</a:t>
            </a:fld>
            <a:endParaRPr lang="en-SG"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42</a:t>
            </a:fld>
            <a:endParaRPr lang="en-SG"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43</a:t>
            </a:fld>
            <a:endParaRPr lang="en-SG"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44</a:t>
            </a:fld>
            <a:endParaRPr lang="en-SG"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45</a:t>
            </a:fld>
            <a:endParaRPr lang="en-SG"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E928591-AE42-44AB-96F9-0781FE0F15E8}" type="slidenum">
              <a:rPr lang="en-SG" smtClean="0"/>
              <a:pPr/>
              <a:t>46</a:t>
            </a:fld>
            <a:endParaRPr lang="en-SG"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47</a:t>
            </a:fld>
            <a:endParaRPr lang="en-S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5</a:t>
            </a:fld>
            <a:endParaRPr lang="en-S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6</a:t>
            </a:fld>
            <a:endParaRPr lang="en-S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7</a:t>
            </a:fld>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8</a:t>
            </a:fld>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DAC4A765-6640-4E40-95FD-7EE9ED1CB66D}" type="slidenum">
              <a:rPr lang="en-SG" smtClean="0"/>
              <a:pPr/>
              <a:t>9</a:t>
            </a:fld>
            <a:endParaRPr lang="en-S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57A587-1B2A-4B43-96C7-05C4778AD945}" type="datetime1">
              <a:rPr lang="en-SG" smtClean="0"/>
              <a:pPr/>
              <a:t>4/3/2013</a:t>
            </a:fld>
            <a:endParaRPr lang="en-SG" dirty="0"/>
          </a:p>
        </p:txBody>
      </p:sp>
      <p:sp>
        <p:nvSpPr>
          <p:cNvPr id="17" name="Footer Placeholder 16"/>
          <p:cNvSpPr>
            <a:spLocks noGrp="1"/>
          </p:cNvSpPr>
          <p:nvPr>
            <p:ph type="ftr" sz="quarter" idx="11"/>
          </p:nvPr>
        </p:nvSpPr>
        <p:spPr>
          <a:xfrm>
            <a:off x="2898648" y="6355080"/>
            <a:ext cx="3474720" cy="365760"/>
          </a:xfrm>
        </p:spPr>
        <p:txBody>
          <a:bodyPr/>
          <a:lstStyle/>
          <a:p>
            <a:r>
              <a:rPr lang="en-SG" dirty="0" smtClean="0"/>
              <a:t>Week 3</a:t>
            </a:r>
            <a:endParaRPr lang="en-SG" dirty="0"/>
          </a:p>
        </p:txBody>
      </p:sp>
      <p:sp>
        <p:nvSpPr>
          <p:cNvPr id="29" name="Slide Number Placeholder 28"/>
          <p:cNvSpPr>
            <a:spLocks noGrp="1"/>
          </p:cNvSpPr>
          <p:nvPr>
            <p:ph type="sldNum" sz="quarter" idx="12"/>
          </p:nvPr>
        </p:nvSpPr>
        <p:spPr>
          <a:xfrm>
            <a:off x="1216152" y="6355080"/>
            <a:ext cx="1219200" cy="365760"/>
          </a:xfrm>
        </p:spPr>
        <p:txBody>
          <a:bodyPr/>
          <a:lstStyle/>
          <a:p>
            <a:fld id="{60D3DB89-D0B7-4267-995B-14163E14260F}" type="slidenum">
              <a:rPr lang="en-SG" smtClean="0"/>
              <a:pPr/>
              <a:t>‹#›</a:t>
            </a:fld>
            <a:endParaRPr lang="en-SG"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BD51E4-5C87-4AED-8E0D-88908E4C44DB}" type="datetime1">
              <a:rPr lang="en-SG" smtClean="0"/>
              <a:pPr/>
              <a:t>4/3/2013</a:t>
            </a:fld>
            <a:endParaRPr lang="en-SG" dirty="0"/>
          </a:p>
        </p:txBody>
      </p:sp>
      <p:sp>
        <p:nvSpPr>
          <p:cNvPr id="5" name="Footer Placeholder 4"/>
          <p:cNvSpPr>
            <a:spLocks noGrp="1"/>
          </p:cNvSpPr>
          <p:nvPr>
            <p:ph type="ftr" sz="quarter" idx="11"/>
          </p:nvPr>
        </p:nvSpPr>
        <p:spPr/>
        <p:txBody>
          <a:bodyPr/>
          <a:lstStyle/>
          <a:p>
            <a:r>
              <a:rPr lang="en-SG" dirty="0" smtClean="0"/>
              <a:t>Week 3</a:t>
            </a:r>
            <a:endParaRPr lang="en-SG" dirty="0"/>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190E00-0CC4-4A36-ADB3-E6AA04AEBB46}" type="datetime1">
              <a:rPr lang="en-SG" smtClean="0"/>
              <a:pPr/>
              <a:t>4/3/2013</a:t>
            </a:fld>
            <a:endParaRPr lang="en-SG" dirty="0"/>
          </a:p>
        </p:txBody>
      </p:sp>
      <p:sp>
        <p:nvSpPr>
          <p:cNvPr id="5" name="Footer Placeholder 4"/>
          <p:cNvSpPr>
            <a:spLocks noGrp="1"/>
          </p:cNvSpPr>
          <p:nvPr>
            <p:ph type="ftr" sz="quarter" idx="11"/>
          </p:nvPr>
        </p:nvSpPr>
        <p:spPr/>
        <p:txBody>
          <a:bodyPr/>
          <a:lstStyle/>
          <a:p>
            <a:r>
              <a:rPr lang="en-SG" dirty="0" smtClean="0"/>
              <a:t>Week 3</a:t>
            </a:r>
            <a:endParaRPr lang="en-SG" dirty="0"/>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7038C1E-DDF6-4B40-975C-36C554F11C92}" type="datetime1">
              <a:rPr lang="en-SG" smtClean="0"/>
              <a:pPr/>
              <a:t>4/3/2013</a:t>
            </a:fld>
            <a:endParaRPr lang="en-SG" dirty="0"/>
          </a:p>
        </p:txBody>
      </p:sp>
      <p:sp>
        <p:nvSpPr>
          <p:cNvPr id="5" name="Footer Placeholder 4"/>
          <p:cNvSpPr>
            <a:spLocks noGrp="1"/>
          </p:cNvSpPr>
          <p:nvPr>
            <p:ph type="ftr" sz="quarter" idx="11"/>
          </p:nvPr>
        </p:nvSpPr>
        <p:spPr/>
        <p:txBody>
          <a:bodyPr/>
          <a:lstStyle/>
          <a:p>
            <a:r>
              <a:rPr lang="en-SG" dirty="0" smtClean="0"/>
              <a:t>Week 3</a:t>
            </a:r>
            <a:endParaRPr lang="en-SG" dirty="0"/>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644321C-73B0-4158-AE7B-3658FA28BB38}" type="datetime1">
              <a:rPr lang="en-SG" smtClean="0"/>
              <a:pPr/>
              <a:t>4/3/2013</a:t>
            </a:fld>
            <a:endParaRPr lang="en-SG" dirty="0"/>
          </a:p>
        </p:txBody>
      </p:sp>
      <p:sp>
        <p:nvSpPr>
          <p:cNvPr id="5" name="Footer Placeholder 4"/>
          <p:cNvSpPr>
            <a:spLocks noGrp="1"/>
          </p:cNvSpPr>
          <p:nvPr>
            <p:ph type="ftr" sz="quarter" idx="11"/>
          </p:nvPr>
        </p:nvSpPr>
        <p:spPr>
          <a:xfrm>
            <a:off x="2898648" y="6355080"/>
            <a:ext cx="3474720" cy="365760"/>
          </a:xfrm>
        </p:spPr>
        <p:txBody>
          <a:bodyPr/>
          <a:lstStyle/>
          <a:p>
            <a:r>
              <a:rPr lang="en-SG" dirty="0" smtClean="0"/>
              <a:t>Week 3</a:t>
            </a:r>
            <a:endParaRPr lang="en-SG" dirty="0"/>
          </a:p>
        </p:txBody>
      </p:sp>
      <p:sp>
        <p:nvSpPr>
          <p:cNvPr id="6" name="Slide Number Placeholder 5"/>
          <p:cNvSpPr>
            <a:spLocks noGrp="1"/>
          </p:cNvSpPr>
          <p:nvPr>
            <p:ph type="sldNum" sz="quarter" idx="12"/>
          </p:nvPr>
        </p:nvSpPr>
        <p:spPr>
          <a:xfrm>
            <a:off x="1069848" y="6355080"/>
            <a:ext cx="1520952" cy="365760"/>
          </a:xfrm>
        </p:spPr>
        <p:txBody>
          <a:bodyPr/>
          <a:lstStyle/>
          <a:p>
            <a:fld id="{60D3DB89-D0B7-4267-995B-14163E14260F}" type="slidenum">
              <a:rPr lang="en-SG" smtClean="0"/>
              <a:pPr/>
              <a:t>‹#›</a:t>
            </a:fld>
            <a:endParaRPr lang="en-SG"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6A6657-0BE7-4A6D-BBF2-B5D983506F12}" type="datetime1">
              <a:rPr lang="en-SG" smtClean="0"/>
              <a:pPr/>
              <a:t>4/3/2013</a:t>
            </a:fld>
            <a:endParaRPr lang="en-SG" dirty="0"/>
          </a:p>
        </p:txBody>
      </p:sp>
      <p:sp>
        <p:nvSpPr>
          <p:cNvPr id="6" name="Footer Placeholder 5"/>
          <p:cNvSpPr>
            <a:spLocks noGrp="1"/>
          </p:cNvSpPr>
          <p:nvPr>
            <p:ph type="ftr" sz="quarter" idx="11"/>
          </p:nvPr>
        </p:nvSpPr>
        <p:spPr/>
        <p:txBody>
          <a:bodyPr/>
          <a:lstStyle/>
          <a:p>
            <a:r>
              <a:rPr lang="en-SG" dirty="0" smtClean="0"/>
              <a:t>Week 3</a:t>
            </a:r>
            <a:endParaRPr lang="en-SG" dirty="0"/>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E51399-C6A7-4D25-971E-CFEB66817E01}" type="datetime1">
              <a:rPr lang="en-SG" smtClean="0"/>
              <a:pPr/>
              <a:t>4/3/2013</a:t>
            </a:fld>
            <a:endParaRPr lang="en-SG" dirty="0"/>
          </a:p>
        </p:txBody>
      </p:sp>
      <p:sp>
        <p:nvSpPr>
          <p:cNvPr id="8" name="Footer Placeholder 7"/>
          <p:cNvSpPr>
            <a:spLocks noGrp="1"/>
          </p:cNvSpPr>
          <p:nvPr>
            <p:ph type="ftr" sz="quarter" idx="11"/>
          </p:nvPr>
        </p:nvSpPr>
        <p:spPr/>
        <p:txBody>
          <a:bodyPr/>
          <a:lstStyle/>
          <a:p>
            <a:r>
              <a:rPr lang="en-SG" dirty="0" smtClean="0"/>
              <a:t>Week 3</a:t>
            </a:r>
            <a:endParaRPr lang="en-SG" dirty="0"/>
          </a:p>
        </p:txBody>
      </p:sp>
      <p:sp>
        <p:nvSpPr>
          <p:cNvPr id="9" name="Slide Number Placeholder 8"/>
          <p:cNvSpPr>
            <a:spLocks noGrp="1"/>
          </p:cNvSpPr>
          <p:nvPr>
            <p:ph type="sldNum" sz="quarter" idx="12"/>
          </p:nvPr>
        </p:nvSpPr>
        <p:spPr/>
        <p:txBody>
          <a:bodyPr/>
          <a:lstStyle/>
          <a:p>
            <a:fld id="{60D3DB89-D0B7-4267-995B-14163E14260F}" type="slidenum">
              <a:rPr lang="en-SG" smtClean="0"/>
              <a:pPr/>
              <a:t>‹#›</a:t>
            </a:fld>
            <a:endParaRPr lang="en-SG"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3607C6-B44E-4F1B-91A1-45F68CF86A58}" type="datetime1">
              <a:rPr lang="en-SG" smtClean="0"/>
              <a:pPr/>
              <a:t>4/3/2013</a:t>
            </a:fld>
            <a:endParaRPr lang="en-SG" dirty="0"/>
          </a:p>
        </p:txBody>
      </p:sp>
      <p:sp>
        <p:nvSpPr>
          <p:cNvPr id="4" name="Footer Placeholder 3"/>
          <p:cNvSpPr>
            <a:spLocks noGrp="1"/>
          </p:cNvSpPr>
          <p:nvPr>
            <p:ph type="ftr" sz="quarter" idx="11"/>
          </p:nvPr>
        </p:nvSpPr>
        <p:spPr/>
        <p:txBody>
          <a:bodyPr/>
          <a:lstStyle/>
          <a:p>
            <a:r>
              <a:rPr lang="en-SG" dirty="0" smtClean="0"/>
              <a:t>Week 3</a:t>
            </a:r>
            <a:endParaRPr lang="en-SG" dirty="0"/>
          </a:p>
        </p:txBody>
      </p:sp>
      <p:sp>
        <p:nvSpPr>
          <p:cNvPr id="5" name="Slide Number Placeholder 4"/>
          <p:cNvSpPr>
            <a:spLocks noGrp="1"/>
          </p:cNvSpPr>
          <p:nvPr>
            <p:ph type="sldNum" sz="quarter" idx="12"/>
          </p:nvPr>
        </p:nvSpPr>
        <p:spPr/>
        <p:txBody>
          <a:bodyPr/>
          <a:lstStyle/>
          <a:p>
            <a:fld id="{60D3DB89-D0B7-4267-995B-14163E14260F}" type="slidenum">
              <a:rPr lang="en-SG" smtClean="0"/>
              <a:pPr/>
              <a:t>‹#›</a:t>
            </a:fld>
            <a:endParaRPr lang="en-SG"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32BB9-FF75-45D3-931B-B804DAEEBA2B}" type="datetime1">
              <a:rPr lang="en-SG" smtClean="0"/>
              <a:pPr/>
              <a:t>4/3/2013</a:t>
            </a:fld>
            <a:endParaRPr lang="en-SG" dirty="0"/>
          </a:p>
        </p:txBody>
      </p:sp>
      <p:sp>
        <p:nvSpPr>
          <p:cNvPr id="3" name="Footer Placeholder 2"/>
          <p:cNvSpPr>
            <a:spLocks noGrp="1"/>
          </p:cNvSpPr>
          <p:nvPr>
            <p:ph type="ftr" sz="quarter" idx="11"/>
          </p:nvPr>
        </p:nvSpPr>
        <p:spPr/>
        <p:txBody>
          <a:bodyPr/>
          <a:lstStyle/>
          <a:p>
            <a:r>
              <a:rPr lang="en-SG" dirty="0" smtClean="0"/>
              <a:t>Week 3</a:t>
            </a:r>
            <a:endParaRPr lang="en-SG"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a:t>
            </a:fld>
            <a:endParaRPr lang="en-SG"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478011-F70D-4199-9276-A48DBF005A36}" type="datetime1">
              <a:rPr lang="en-SG" smtClean="0"/>
              <a:pPr/>
              <a:t>4/3/2013</a:t>
            </a:fld>
            <a:endParaRPr lang="en-SG" dirty="0"/>
          </a:p>
        </p:txBody>
      </p:sp>
      <p:sp>
        <p:nvSpPr>
          <p:cNvPr id="6" name="Footer Placeholder 5"/>
          <p:cNvSpPr>
            <a:spLocks noGrp="1"/>
          </p:cNvSpPr>
          <p:nvPr>
            <p:ph type="ftr" sz="quarter" idx="11"/>
          </p:nvPr>
        </p:nvSpPr>
        <p:spPr/>
        <p:txBody>
          <a:bodyPr/>
          <a:lstStyle/>
          <a:p>
            <a:r>
              <a:rPr lang="en-SG" dirty="0" smtClean="0"/>
              <a:t>Week 3</a:t>
            </a:r>
            <a:endParaRPr lang="en-SG" dirty="0"/>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6F9B5D-6887-469B-8355-09B8EF8DDD16}" type="datetime1">
              <a:rPr lang="en-SG" smtClean="0"/>
              <a:pPr/>
              <a:t>4/3/2013</a:t>
            </a:fld>
            <a:endParaRPr lang="en-SG" dirty="0"/>
          </a:p>
        </p:txBody>
      </p:sp>
      <p:sp>
        <p:nvSpPr>
          <p:cNvPr id="6" name="Footer Placeholder 5"/>
          <p:cNvSpPr>
            <a:spLocks noGrp="1"/>
          </p:cNvSpPr>
          <p:nvPr>
            <p:ph type="ftr" sz="quarter" idx="11"/>
          </p:nvPr>
        </p:nvSpPr>
        <p:spPr/>
        <p:txBody>
          <a:bodyPr/>
          <a:lstStyle/>
          <a:p>
            <a:r>
              <a:rPr lang="en-SG" dirty="0" smtClean="0"/>
              <a:t>Week 3</a:t>
            </a:r>
            <a:endParaRPr lang="en-SG" dirty="0"/>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BC05788-A758-4A88-8143-162D188D7B76}" type="datetime1">
              <a:rPr lang="en-SG" smtClean="0"/>
              <a:pPr/>
              <a:t>4/3/2013</a:t>
            </a:fld>
            <a:endParaRPr lang="en-SG"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SG" dirty="0" smtClean="0"/>
              <a:t>Week 3</a:t>
            </a:r>
            <a:endParaRPr lang="en-SG"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D3DB89-D0B7-4267-995B-14163E14260F}" type="slidenum">
              <a:rPr lang="en-SG" smtClean="0"/>
              <a:pPr/>
              <a:t>‹#›</a:t>
            </a:fld>
            <a:endParaRPr lang="en-SG"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rgbClr val="002060"/>
                </a:solidFill>
                <a:latin typeface="Lucida Sans Unicode" pitchFamily="34" charset="0"/>
                <a:cs typeface="Lucida Sans Unicode" pitchFamily="34" charset="0"/>
              </a:rPr>
              <a:t>CS1020</a:t>
            </a:r>
            <a:endParaRPr lang="en-SG" sz="6600" dirty="0">
              <a:solidFill>
                <a:srgbClr val="002060"/>
              </a:solidFill>
              <a:latin typeface="Lucida Sans Unicode" pitchFamily="34" charset="0"/>
              <a:cs typeface="Lucida Sans Unicode" pitchFamily="34" charset="0"/>
            </a:endParaRPr>
          </a:p>
        </p:txBody>
      </p:sp>
      <p:sp>
        <p:nvSpPr>
          <p:cNvPr id="3" name="Subtitle 2"/>
          <p:cNvSpPr>
            <a:spLocks noGrp="1"/>
          </p:cNvSpPr>
          <p:nvPr>
            <p:ph type="subTitle" idx="1"/>
          </p:nvPr>
        </p:nvSpPr>
        <p:spPr/>
        <p:txBody>
          <a:bodyPr>
            <a:noAutofit/>
          </a:bodyPr>
          <a:lstStyle/>
          <a:p>
            <a:r>
              <a:rPr lang="en-US" sz="3200" dirty="0" smtClean="0">
                <a:solidFill>
                  <a:srgbClr val="800000"/>
                </a:solidFill>
                <a:latin typeface="Arial" pitchFamily="34" charset="0"/>
                <a:cs typeface="Arial" pitchFamily="34" charset="0"/>
              </a:rPr>
              <a:t>Week 7: 7</a:t>
            </a:r>
            <a:r>
              <a:rPr lang="en-US" sz="3200" baseline="30000" dirty="0" smtClean="0">
                <a:solidFill>
                  <a:srgbClr val="800000"/>
                </a:solidFill>
                <a:latin typeface="Arial" pitchFamily="34" charset="0"/>
                <a:cs typeface="Arial" pitchFamily="34" charset="0"/>
              </a:rPr>
              <a:t>th</a:t>
            </a:r>
            <a:r>
              <a:rPr lang="en-US" sz="3200" dirty="0" smtClean="0">
                <a:solidFill>
                  <a:srgbClr val="800000"/>
                </a:solidFill>
                <a:latin typeface="Arial" pitchFamily="34" charset="0"/>
                <a:cs typeface="Arial" pitchFamily="34" charset="0"/>
              </a:rPr>
              <a:t> March 2013</a:t>
            </a:r>
            <a:endParaRPr lang="en-SG" sz="3200" dirty="0">
              <a:solidFill>
                <a:srgbClr val="800000"/>
              </a:solidFill>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(6/6)</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10</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
        <p:nvSpPr>
          <p:cNvPr id="9" name="标题 1"/>
          <p:cNvSpPr txBox="1">
            <a:spLocks/>
          </p:cNvSpPr>
          <p:nvPr/>
        </p:nvSpPr>
        <p:spPr>
          <a:xfrm>
            <a:off x="457200" y="1268760"/>
            <a:ext cx="6851104" cy="566936"/>
          </a:xfrm>
          <a:prstGeom prst="rect">
            <a:avLst/>
          </a:prstGeom>
        </p:spPr>
        <p:txBody>
          <a:bodyPr vert="horz"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Check if the list is alternating </a:t>
            </a:r>
            <a:endParaRPr kumimoji="0" lang="en-SG"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内容占位符 2"/>
          <p:cNvSpPr>
            <a:spLocks noGrp="1"/>
          </p:cNvSpPr>
          <p:nvPr>
            <p:ph sz="quarter" idx="1"/>
          </p:nvPr>
        </p:nvSpPr>
        <p:spPr>
          <a:xfrm>
            <a:off x="457200" y="1844824"/>
            <a:ext cx="7467600" cy="4032448"/>
          </a:xfrm>
        </p:spPr>
        <p:txBody>
          <a:bodyPr>
            <a:normAutofit/>
          </a:bodyPr>
          <a:lstStyle/>
          <a:p>
            <a:r>
              <a:rPr lang="en-US" dirty="0" smtClean="0">
                <a:latin typeface="Calibri" pitchFamily="34" charset="0"/>
              </a:rPr>
              <a:t>List of 1 element: “YES”</a:t>
            </a:r>
          </a:p>
          <a:p>
            <a:r>
              <a:rPr lang="en-US" dirty="0" smtClean="0">
                <a:latin typeface="Calibri" pitchFamily="34" charset="0"/>
              </a:rPr>
              <a:t>Loop through list: once 2 adjacent elements with same sign found, return “NO”.</a:t>
            </a:r>
          </a:p>
          <a:p>
            <a:pPr lvl="1"/>
            <a:r>
              <a:rPr lang="en-US" dirty="0" smtClean="0">
                <a:latin typeface="Calibri" pitchFamily="34" charset="0"/>
              </a:rPr>
              <a:t>If product of 2 non-zero numbers &gt; 0 </a:t>
            </a:r>
            <a:r>
              <a:rPr lang="en-US" dirty="0" smtClean="0">
                <a:latin typeface="Calibri" pitchFamily="34" charset="0"/>
                <a:sym typeface="Wingdings" pitchFamily="2" charset="2"/>
              </a:rPr>
              <a:t> they are of the same sign</a:t>
            </a:r>
            <a:endParaRPr lang="en-US" dirty="0" smtClean="0">
              <a:latin typeface="Calibri" pitchFamily="34" charset="0"/>
            </a:endParaRPr>
          </a:p>
          <a:p>
            <a:r>
              <a:rPr lang="en-US" dirty="0" smtClean="0">
                <a:latin typeface="Calibri" pitchFamily="34" charset="0"/>
              </a:rPr>
              <a:t>Return “YES” if loop completes without detecting any adjacent elements with same sign.</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dirty="0" smtClean="0"/>
              <a:t>Exercise #2</a:t>
            </a:r>
          </a:p>
        </p:txBody>
      </p:sp>
      <p:sp>
        <p:nvSpPr>
          <p:cNvPr id="33795" name="Rectangle 5"/>
          <p:cNvSpPr>
            <a:spLocks noGrp="1" noChangeArrowheads="1"/>
          </p:cNvSpPr>
          <p:nvPr>
            <p:ph type="subTitle" idx="1"/>
          </p:nvPr>
        </p:nvSpPr>
        <p:spPr/>
        <p:txBody>
          <a:bodyPr>
            <a:noAutofit/>
          </a:bodyPr>
          <a:lstStyle/>
          <a:p>
            <a:pPr eaLnBrk="1" hangingPunct="1"/>
            <a:r>
              <a:rPr lang="en-US" sz="4000" dirty="0" smtClean="0"/>
              <a:t>Big Numbers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Big Numbers (1/3)</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latin typeface="Calibri" pitchFamily="34" charset="0"/>
              </a:rPr>
              <a:t>Make use of linked lists to solve the question.</a:t>
            </a:r>
          </a:p>
          <a:p>
            <a:pPr lvl="1"/>
            <a:r>
              <a:rPr lang="en-US" sz="2500" dirty="0" smtClean="0">
                <a:latin typeface="Calibri" pitchFamily="34" charset="0"/>
              </a:rPr>
              <a:t>But how can we do that?</a:t>
            </a:r>
            <a:endParaRPr lang="en-US" sz="3100" dirty="0" smtClean="0">
              <a:latin typeface="Calibri" pitchFamily="34" charset="0"/>
            </a:endParaRPr>
          </a:p>
          <a:p>
            <a:r>
              <a:rPr lang="en-US" sz="2800" dirty="0" smtClean="0">
                <a:latin typeface="Calibri" pitchFamily="34" charset="0"/>
              </a:rPr>
              <a:t>Each digit will need to be represented by a linked list node.</a:t>
            </a:r>
            <a:endParaRPr lang="en-SG" sz="2800" dirty="0">
              <a:latin typeface="Calibri" pitchFamily="34" charset="0"/>
            </a:endParaRPr>
          </a:p>
          <a:p>
            <a:r>
              <a:rPr lang="en-SG" sz="2800" dirty="0" smtClean="0">
                <a:latin typeface="Calibri" pitchFamily="34" charset="0"/>
              </a:rPr>
              <a:t>Each number will hence be a linked list of digits.</a:t>
            </a:r>
          </a:p>
          <a:p>
            <a:endParaRPr lang="en-SG" sz="2800" dirty="0">
              <a:latin typeface="Calibri" pitchFamily="34" charset="0"/>
            </a:endParaRPr>
          </a:p>
          <a:p>
            <a:endParaRPr lang="en-SG" sz="2800" dirty="0" smtClean="0">
              <a:latin typeface="Calibri" pitchFamily="34" charset="0"/>
            </a:endParaRPr>
          </a:p>
          <a:p>
            <a:endParaRPr lang="en-SG" sz="2800" dirty="0">
              <a:latin typeface="Calibri" pitchFamily="34" charset="0"/>
            </a:endParaRPr>
          </a:p>
          <a:p>
            <a:r>
              <a:rPr lang="en-SG" sz="2800" dirty="0" smtClean="0">
                <a:latin typeface="Calibri" pitchFamily="34" charset="0"/>
              </a:rPr>
              <a:t>Which is the head?</a:t>
            </a:r>
          </a:p>
        </p:txBody>
      </p:sp>
      <p:sp>
        <p:nvSpPr>
          <p:cNvPr id="4" name="Slide Number Placeholder 3"/>
          <p:cNvSpPr>
            <a:spLocks noGrp="1"/>
          </p:cNvSpPr>
          <p:nvPr>
            <p:ph type="sldNum" sz="quarter" idx="12"/>
          </p:nvPr>
        </p:nvSpPr>
        <p:spPr/>
        <p:txBody>
          <a:bodyPr/>
          <a:lstStyle/>
          <a:p>
            <a:fld id="{60D3DB89-D0B7-4267-995B-14163E14260F}" type="slidenum">
              <a:rPr lang="en-SG" smtClean="0"/>
              <a:pPr/>
              <a:t>12</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grpSp>
        <p:nvGrpSpPr>
          <p:cNvPr id="5" name="Group 22"/>
          <p:cNvGrpSpPr/>
          <p:nvPr/>
        </p:nvGrpSpPr>
        <p:grpSpPr>
          <a:xfrm>
            <a:off x="2731482" y="4221088"/>
            <a:ext cx="3681036" cy="576064"/>
            <a:chOff x="1300218" y="4221088"/>
            <a:chExt cx="3681036" cy="576064"/>
          </a:xfrm>
        </p:grpSpPr>
        <p:sp>
          <p:nvSpPr>
            <p:cNvPr id="6" name="Rectangle 5"/>
            <p:cNvSpPr/>
            <p:nvPr/>
          </p:nvSpPr>
          <p:spPr>
            <a:xfrm>
              <a:off x="130021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9" name="Rectangle 8"/>
            <p:cNvSpPr/>
            <p:nvPr/>
          </p:nvSpPr>
          <p:spPr>
            <a:xfrm>
              <a:off x="2089792"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10" name="Rectangle 9"/>
            <p:cNvSpPr/>
            <p:nvPr/>
          </p:nvSpPr>
          <p:spPr>
            <a:xfrm>
              <a:off x="2861133"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11" name="Rectangle 10"/>
            <p:cNvSpPr/>
            <p:nvPr/>
          </p:nvSpPr>
          <p:spPr>
            <a:xfrm>
              <a:off x="3647694"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a:t>
              </a:r>
              <a:endParaRPr lang="en-SG" dirty="0">
                <a:solidFill>
                  <a:schemeClr val="tx1"/>
                </a:solidFill>
              </a:endParaRPr>
            </a:p>
          </p:txBody>
        </p:sp>
        <p:sp>
          <p:nvSpPr>
            <p:cNvPr id="12" name="Rectangle 11"/>
            <p:cNvSpPr/>
            <p:nvPr/>
          </p:nvSpPr>
          <p:spPr>
            <a:xfrm>
              <a:off x="447719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5</a:t>
              </a:r>
              <a:endParaRPr lang="en-SG" dirty="0">
                <a:solidFill>
                  <a:schemeClr val="tx1"/>
                </a:solidFill>
              </a:endParaRPr>
            </a:p>
          </p:txBody>
        </p:sp>
        <p:cxnSp>
          <p:nvCxnSpPr>
            <p:cNvPr id="19" name="Straight Arrow Connector 18"/>
            <p:cNvCxnSpPr/>
            <p:nvPr/>
          </p:nvCxnSpPr>
          <p:spPr>
            <a:xfrm flipH="1">
              <a:off x="1804274"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1750"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362176"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593848"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 2: Big Numbers </a:t>
            </a:r>
            <a:r>
              <a:rPr lang="en-US" sz="4000" dirty="0" smtClean="0"/>
              <a:t>(2/3</a:t>
            </a:r>
            <a:r>
              <a:rPr lang="en-US" sz="4000" dirty="0"/>
              <a:t>)</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13</a:t>
            </a:fld>
            <a:endParaRPr lang="en-SG" dirty="0"/>
          </a:p>
        </p:txBody>
      </p:sp>
      <p:sp>
        <p:nvSpPr>
          <p:cNvPr id="5" name="Content Placeholder 4"/>
          <p:cNvSpPr>
            <a:spLocks noGrp="1"/>
          </p:cNvSpPr>
          <p:nvPr>
            <p:ph sz="quarter" idx="1"/>
          </p:nvPr>
        </p:nvSpPr>
        <p:spPr/>
        <p:txBody>
          <a:bodyPr/>
          <a:lstStyle/>
          <a:p>
            <a:r>
              <a:rPr lang="en-SG" sz="2800" dirty="0" smtClean="0">
                <a:latin typeface="Calibri" pitchFamily="34" charset="0"/>
              </a:rPr>
              <a:t>How then should two numbers be added?</a:t>
            </a:r>
          </a:p>
          <a:p>
            <a:pPr lvl="1"/>
            <a:r>
              <a:rPr lang="en-SG" sz="2500" dirty="0" smtClean="0">
                <a:latin typeface="Calibri" pitchFamily="34" charset="0"/>
              </a:rPr>
              <a:t>Digit by digit starting from the ones.</a:t>
            </a:r>
          </a:p>
          <a:p>
            <a:pPr lvl="1"/>
            <a:r>
              <a:rPr lang="en-SG" sz="2500" dirty="0" smtClean="0">
                <a:latin typeface="Calibri" pitchFamily="34" charset="0"/>
              </a:rPr>
              <a:t>How should carries be handled?</a:t>
            </a:r>
          </a:p>
          <a:p>
            <a:endParaRPr lang="en-SG" dirty="0" smtClean="0">
              <a:latin typeface="Calibri" pitchFamily="34" charset="0"/>
            </a:endParaRPr>
          </a:p>
        </p:txBody>
      </p:sp>
      <p:sp>
        <p:nvSpPr>
          <p:cNvPr id="26" name="TextBox 25"/>
          <p:cNvSpPr txBox="1"/>
          <p:nvPr/>
        </p:nvSpPr>
        <p:spPr>
          <a:xfrm>
            <a:off x="1959736" y="4623710"/>
            <a:ext cx="319318" cy="369332"/>
          </a:xfrm>
          <a:prstGeom prst="rect">
            <a:avLst/>
          </a:prstGeom>
          <a:noFill/>
        </p:spPr>
        <p:txBody>
          <a:bodyPr wrap="none" rtlCol="0">
            <a:spAutoFit/>
          </a:bodyPr>
          <a:lstStyle/>
          <a:p>
            <a:r>
              <a:rPr lang="en-SG" dirty="0" smtClean="0"/>
              <a:t>+</a:t>
            </a:r>
            <a:endParaRPr lang="en-SG" dirty="0"/>
          </a:p>
        </p:txBody>
      </p:sp>
      <p:cxnSp>
        <p:nvCxnSpPr>
          <p:cNvPr id="28" name="Straight Connector 27"/>
          <p:cNvCxnSpPr/>
          <p:nvPr/>
        </p:nvCxnSpPr>
        <p:spPr>
          <a:xfrm>
            <a:off x="1904152" y="5229200"/>
            <a:ext cx="5040560"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Rectangle 29"/>
          <p:cNvSpPr/>
          <p:nvPr/>
        </p:nvSpPr>
        <p:spPr>
          <a:xfrm>
            <a:off x="5873385" y="540504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rgbClr val="FF0000"/>
                </a:solidFill>
              </a:rPr>
              <a:t>0</a:t>
            </a:r>
            <a:endParaRPr lang="en-SG" dirty="0">
              <a:solidFill>
                <a:srgbClr val="FF0000"/>
              </a:solidFill>
            </a:endParaRPr>
          </a:p>
        </p:txBody>
      </p:sp>
      <p:sp>
        <p:nvSpPr>
          <p:cNvPr id="31" name="Rectangle 30"/>
          <p:cNvSpPr/>
          <p:nvPr/>
        </p:nvSpPr>
        <p:spPr>
          <a:xfrm>
            <a:off x="5053374" y="2678101"/>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rgbClr val="FF0000"/>
                </a:solidFill>
              </a:rPr>
              <a:t>1</a:t>
            </a:r>
            <a:endParaRPr lang="en-SG" dirty="0">
              <a:solidFill>
                <a:srgbClr val="FF0000"/>
              </a:solidFill>
            </a:endParaRPr>
          </a:p>
        </p:txBody>
      </p:sp>
      <p:sp>
        <p:nvSpPr>
          <p:cNvPr id="32" name="Rectangle 31"/>
          <p:cNvSpPr/>
          <p:nvPr/>
        </p:nvSpPr>
        <p:spPr>
          <a:xfrm>
            <a:off x="5049547" y="540504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rgbClr val="FF0000"/>
                </a:solidFill>
              </a:rPr>
              <a:t>9</a:t>
            </a:r>
            <a:endParaRPr lang="en-SG" dirty="0">
              <a:solidFill>
                <a:srgbClr val="FF0000"/>
              </a:solidFill>
            </a:endParaRPr>
          </a:p>
        </p:txBody>
      </p:sp>
      <p:grpSp>
        <p:nvGrpSpPr>
          <p:cNvPr id="3" name="Group 33"/>
          <p:cNvGrpSpPr/>
          <p:nvPr/>
        </p:nvGrpSpPr>
        <p:grpSpPr>
          <a:xfrm>
            <a:off x="2696405" y="4436148"/>
            <a:ext cx="3681036" cy="576064"/>
            <a:chOff x="1300218" y="4221088"/>
            <a:chExt cx="3681036" cy="576064"/>
          </a:xfrm>
        </p:grpSpPr>
        <p:sp>
          <p:nvSpPr>
            <p:cNvPr id="35" name="Rectangle 34"/>
            <p:cNvSpPr/>
            <p:nvPr/>
          </p:nvSpPr>
          <p:spPr>
            <a:xfrm>
              <a:off x="130021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36" name="Rectangle 35"/>
            <p:cNvSpPr/>
            <p:nvPr/>
          </p:nvSpPr>
          <p:spPr>
            <a:xfrm>
              <a:off x="2089792"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37" name="Rectangle 36"/>
            <p:cNvSpPr/>
            <p:nvPr/>
          </p:nvSpPr>
          <p:spPr>
            <a:xfrm>
              <a:off x="2861133"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38" name="Rectangle 37"/>
            <p:cNvSpPr/>
            <p:nvPr/>
          </p:nvSpPr>
          <p:spPr>
            <a:xfrm>
              <a:off x="3647694"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a:t>
              </a:r>
              <a:endParaRPr lang="en-SG" dirty="0">
                <a:solidFill>
                  <a:schemeClr val="tx1"/>
                </a:solidFill>
              </a:endParaRPr>
            </a:p>
          </p:txBody>
        </p:sp>
        <p:sp>
          <p:nvSpPr>
            <p:cNvPr id="39" name="Rectangle 38"/>
            <p:cNvSpPr/>
            <p:nvPr/>
          </p:nvSpPr>
          <p:spPr>
            <a:xfrm>
              <a:off x="447719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5</a:t>
              </a:r>
              <a:endParaRPr lang="en-SG" dirty="0">
                <a:solidFill>
                  <a:schemeClr val="tx1"/>
                </a:solidFill>
              </a:endParaRPr>
            </a:p>
          </p:txBody>
        </p:sp>
        <p:cxnSp>
          <p:nvCxnSpPr>
            <p:cNvPr id="40" name="Straight Arrow Connector 39"/>
            <p:cNvCxnSpPr/>
            <p:nvPr/>
          </p:nvCxnSpPr>
          <p:spPr>
            <a:xfrm flipH="1">
              <a:off x="1804274"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151750"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362176"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593848"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43"/>
          <p:cNvGrpSpPr/>
          <p:nvPr/>
        </p:nvGrpSpPr>
        <p:grpSpPr>
          <a:xfrm>
            <a:off x="2696405" y="3542196"/>
            <a:ext cx="3681036" cy="576064"/>
            <a:chOff x="1300218" y="4221088"/>
            <a:chExt cx="3681036" cy="576064"/>
          </a:xfrm>
        </p:grpSpPr>
        <p:sp>
          <p:nvSpPr>
            <p:cNvPr id="45" name="Rectangle 44"/>
            <p:cNvSpPr/>
            <p:nvPr/>
          </p:nvSpPr>
          <p:spPr>
            <a:xfrm>
              <a:off x="130021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46" name="Rectangle 45"/>
            <p:cNvSpPr/>
            <p:nvPr/>
          </p:nvSpPr>
          <p:spPr>
            <a:xfrm>
              <a:off x="2089792"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47" name="Rectangle 46"/>
            <p:cNvSpPr/>
            <p:nvPr/>
          </p:nvSpPr>
          <p:spPr>
            <a:xfrm>
              <a:off x="2861133"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48" name="Rectangle 47"/>
            <p:cNvSpPr/>
            <p:nvPr/>
          </p:nvSpPr>
          <p:spPr>
            <a:xfrm>
              <a:off x="3647694"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a:t>
              </a:r>
              <a:endParaRPr lang="en-SG" dirty="0">
                <a:solidFill>
                  <a:schemeClr val="tx1"/>
                </a:solidFill>
              </a:endParaRPr>
            </a:p>
          </p:txBody>
        </p:sp>
        <p:sp>
          <p:nvSpPr>
            <p:cNvPr id="49" name="Rectangle 48"/>
            <p:cNvSpPr/>
            <p:nvPr/>
          </p:nvSpPr>
          <p:spPr>
            <a:xfrm>
              <a:off x="4477198" y="4221088"/>
              <a:ext cx="5040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5</a:t>
              </a:r>
              <a:endParaRPr lang="en-SG" dirty="0">
                <a:solidFill>
                  <a:schemeClr val="tx1"/>
                </a:solidFill>
              </a:endParaRPr>
            </a:p>
          </p:txBody>
        </p:sp>
        <p:cxnSp>
          <p:nvCxnSpPr>
            <p:cNvPr id="50" name="Straight Arrow Connector 49"/>
            <p:cNvCxnSpPr/>
            <p:nvPr/>
          </p:nvCxnSpPr>
          <p:spPr>
            <a:xfrm flipH="1">
              <a:off x="1804274"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151750"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362176"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2593848" y="450912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p:cNvCxnSpPr/>
          <p:nvPr/>
        </p:nvCxnSpPr>
        <p:spPr>
          <a:xfrm flipH="1">
            <a:off x="5547937" y="5693080"/>
            <a:ext cx="28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extLst>
      <p:ext uri="{BB962C8B-B14F-4D97-AF65-F5344CB8AC3E}">
        <p14:creationId xmlns:p14="http://schemas.microsoft.com/office/powerpoint/2010/main" xmlns="" val="15817327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 2: Big Numbers </a:t>
            </a:r>
            <a:r>
              <a:rPr lang="en-US" sz="4000" dirty="0" smtClean="0"/>
              <a:t>(3/3</a:t>
            </a:r>
            <a:r>
              <a:rPr lang="en-US" sz="4000" dirty="0"/>
              <a:t>)</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14</a:t>
            </a:fld>
            <a:endParaRPr lang="en-SG" dirty="0"/>
          </a:p>
        </p:txBody>
      </p:sp>
      <p:sp>
        <p:nvSpPr>
          <p:cNvPr id="5" name="Content Placeholder 4"/>
          <p:cNvSpPr>
            <a:spLocks noGrp="1"/>
          </p:cNvSpPr>
          <p:nvPr>
            <p:ph sz="quarter" idx="1"/>
          </p:nvPr>
        </p:nvSpPr>
        <p:spPr/>
        <p:txBody>
          <a:bodyPr>
            <a:normAutofit/>
          </a:bodyPr>
          <a:lstStyle/>
          <a:p>
            <a:r>
              <a:rPr lang="en-SG" sz="2800" dirty="0" smtClean="0">
                <a:latin typeface="Calibri" pitchFamily="34" charset="0"/>
              </a:rPr>
              <a:t>Some extra cases to think about. What happens if..</a:t>
            </a:r>
          </a:p>
          <a:p>
            <a:pPr lvl="1"/>
            <a:r>
              <a:rPr lang="en-SG" sz="2500" dirty="0" smtClean="0">
                <a:latin typeface="Calibri" pitchFamily="34" charset="0"/>
              </a:rPr>
              <a:t>One number is longer than the other?</a:t>
            </a:r>
          </a:p>
          <a:p>
            <a:pPr lvl="1"/>
            <a:r>
              <a:rPr lang="en-SG" sz="2500" dirty="0" smtClean="0">
                <a:latin typeface="Calibri" pitchFamily="34" charset="0"/>
              </a:rPr>
              <a:t>Both numbers are of the same length?</a:t>
            </a:r>
          </a:p>
          <a:p>
            <a:pPr lvl="1"/>
            <a:r>
              <a:rPr lang="en-SG" sz="2500" dirty="0" smtClean="0">
                <a:latin typeface="Calibri" pitchFamily="34" charset="0"/>
              </a:rPr>
              <a:t>The numbers begin with 0s?</a:t>
            </a:r>
          </a:p>
          <a:p>
            <a:pPr lvl="1"/>
            <a:endParaRPr lang="en-SG" dirty="0" smtClean="0">
              <a:latin typeface="Calibri" pitchFamily="34" charset="0"/>
            </a:endParaRPr>
          </a:p>
          <a:p>
            <a:r>
              <a:rPr lang="en-SG" sz="2800" dirty="0" smtClean="0">
                <a:latin typeface="Calibri" pitchFamily="34" charset="0"/>
              </a:rPr>
              <a:t>For the adventurous:</a:t>
            </a:r>
          </a:p>
          <a:p>
            <a:pPr lvl="1"/>
            <a:r>
              <a:rPr lang="en-SG" sz="2500" dirty="0" smtClean="0">
                <a:latin typeface="Calibri" pitchFamily="34" charset="0"/>
              </a:rPr>
              <a:t>Can this method be applied to other arithmetic operations like subtraction, multiplication and division?</a:t>
            </a:r>
          </a:p>
          <a:p>
            <a:pPr lvl="1"/>
            <a:r>
              <a:rPr lang="en-SG" sz="2500" dirty="0" smtClean="0">
                <a:latin typeface="Calibri" pitchFamily="34" charset="0"/>
              </a:rPr>
              <a:t>What are the other non linked list based methods that can be used to solve this problem?</a:t>
            </a:r>
            <a:endParaRPr lang="en-SG" sz="2500" dirty="0">
              <a:latin typeface="Calibri" pitchFamily="34" charset="0"/>
            </a:endParaRPr>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extLst>
      <p:ext uri="{BB962C8B-B14F-4D97-AF65-F5344CB8AC3E}">
        <p14:creationId xmlns:p14="http://schemas.microsoft.com/office/powerpoint/2010/main" xmlns="" val="8149931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dirty="0" smtClean="0"/>
              <a:t>Exercise #3</a:t>
            </a:r>
          </a:p>
        </p:txBody>
      </p:sp>
      <p:sp>
        <p:nvSpPr>
          <p:cNvPr id="33795" name="Rectangle 5"/>
          <p:cNvSpPr>
            <a:spLocks noGrp="1" noChangeArrowheads="1"/>
          </p:cNvSpPr>
          <p:nvPr>
            <p:ph type="subTitle" idx="1"/>
          </p:nvPr>
        </p:nvSpPr>
        <p:spPr/>
        <p:txBody>
          <a:bodyPr>
            <a:noAutofit/>
          </a:bodyPr>
          <a:lstStyle/>
          <a:p>
            <a:pPr eaLnBrk="1" hangingPunct="1"/>
            <a:r>
              <a:rPr lang="en-US" sz="4000" dirty="0" smtClean="0"/>
              <a:t>Helicopter</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(1/6)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latin typeface="Calibri" pitchFamily="34" charset="0"/>
              </a:rPr>
              <a:t>Problem</a:t>
            </a:r>
          </a:p>
          <a:p>
            <a:pPr lvl="1"/>
            <a:r>
              <a:rPr lang="en-US" sz="2400" dirty="0" smtClean="0">
                <a:solidFill>
                  <a:schemeClr val="tx1"/>
                </a:solidFill>
                <a:latin typeface="Calibri" pitchFamily="34" charset="0"/>
              </a:rPr>
              <a:t>Given N helicopter landing fields, determine the last state of all fields after a number of helicopter incoming/outgoing events.</a:t>
            </a:r>
          </a:p>
          <a:p>
            <a:pPr lvl="1"/>
            <a:endParaRPr lang="en-US" sz="2400" dirty="0" smtClean="0">
              <a:solidFill>
                <a:schemeClr val="tx1"/>
              </a:solidFill>
              <a:latin typeface="Calibri" pitchFamily="34" charset="0"/>
            </a:endParaRPr>
          </a:p>
          <a:p>
            <a:r>
              <a:rPr lang="en-US" sz="2800" dirty="0" smtClean="0">
                <a:latin typeface="Calibri" pitchFamily="34" charset="0"/>
              </a:rPr>
              <a:t>Input</a:t>
            </a:r>
          </a:p>
          <a:p>
            <a:pPr lvl="1"/>
            <a:r>
              <a:rPr lang="en-US" sz="2400" dirty="0" smtClean="0">
                <a:latin typeface="Calibri" pitchFamily="34" charset="0"/>
              </a:rPr>
              <a:t>The first line consist of an integer N, denoting the number of fields</a:t>
            </a:r>
          </a:p>
          <a:p>
            <a:pPr lvl="1"/>
            <a:r>
              <a:rPr lang="en-US" sz="2400" dirty="0" smtClean="0">
                <a:latin typeface="Calibri" pitchFamily="34" charset="0"/>
              </a:rPr>
              <a:t>The following lines describes incoming/outgoing events</a:t>
            </a:r>
          </a:p>
          <a:p>
            <a:pPr lvl="1"/>
            <a:r>
              <a:rPr lang="en-US" sz="2400" dirty="0" smtClean="0">
                <a:latin typeface="Calibri" pitchFamily="34" charset="0"/>
              </a:rPr>
              <a:t>When the line contains a single word “END”, the program stops</a:t>
            </a:r>
            <a:endParaRPr lang="en-SG" sz="2400" dirty="0" smtClean="0">
              <a:latin typeface="Calibri" pitchFamily="34" charset="0"/>
            </a:endParaRPr>
          </a:p>
          <a:p>
            <a:pPr>
              <a:buNone/>
            </a:pPr>
            <a:endParaRPr lang="en-SG" sz="2800" dirty="0">
              <a:latin typeface="Calibri" pitchFamily="34" charset="0"/>
            </a:endParaRPr>
          </a:p>
        </p:txBody>
      </p:sp>
      <p:sp>
        <p:nvSpPr>
          <p:cNvPr id="4" name="Slide Number Placeholder 3"/>
          <p:cNvSpPr>
            <a:spLocks noGrp="1"/>
          </p:cNvSpPr>
          <p:nvPr>
            <p:ph type="sldNum" sz="quarter" idx="12"/>
          </p:nvPr>
        </p:nvSpPr>
        <p:spPr/>
        <p:txBody>
          <a:bodyPr/>
          <a:lstStyle/>
          <a:p>
            <a:fld id="{60D3DB89-D0B7-4267-995B-14163E14260F}" type="slidenum">
              <a:rPr lang="en-SG" smtClean="0"/>
              <a:pPr/>
              <a:t>16</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(2/6)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3200" dirty="0" smtClean="0">
                <a:latin typeface="Calibri" pitchFamily="34" charset="0"/>
              </a:rPr>
              <a:t>Operations</a:t>
            </a:r>
          </a:p>
          <a:p>
            <a:pPr marL="788670" lvl="1" indent="-514350">
              <a:buClrTx/>
              <a:buSzPct val="100000"/>
              <a:buFont typeface="+mj-lt"/>
              <a:buAutoNum type="arabicPeriod"/>
            </a:pPr>
            <a:r>
              <a:rPr lang="en-US" sz="2800" dirty="0" smtClean="0">
                <a:solidFill>
                  <a:schemeClr val="tx1"/>
                </a:solidFill>
                <a:latin typeface="Calibri" pitchFamily="34" charset="0"/>
              </a:rPr>
              <a:t>N &gt; 0</a:t>
            </a:r>
          </a:p>
          <a:p>
            <a:pPr marL="788670" lvl="1" indent="-514350">
              <a:buClrTx/>
              <a:buSzPct val="100000"/>
              <a:buFont typeface="+mj-lt"/>
              <a:buAutoNum type="arabicPeriod"/>
            </a:pPr>
            <a:r>
              <a:rPr lang="en-US" sz="2800" dirty="0" smtClean="0">
                <a:solidFill>
                  <a:schemeClr val="tx1"/>
                </a:solidFill>
                <a:latin typeface="Calibri" pitchFamily="34" charset="0"/>
              </a:rPr>
              <a:t>Incoming helicopterName fieldNumber</a:t>
            </a:r>
          </a:p>
          <a:p>
            <a:pPr marL="1146175" lvl="2" indent="-290513">
              <a:buClrTx/>
              <a:buSzPct val="100000"/>
              <a:buFont typeface="Wingdings" pitchFamily="2" charset="2"/>
              <a:buChar char="§"/>
            </a:pPr>
            <a:r>
              <a:rPr lang="en-US" sz="2800" dirty="0" smtClean="0">
                <a:latin typeface="Calibri" pitchFamily="34" charset="0"/>
              </a:rPr>
              <a:t>E</a:t>
            </a:r>
            <a:r>
              <a:rPr lang="en-US" sz="2800" dirty="0" smtClean="0">
                <a:solidFill>
                  <a:schemeClr val="tx1"/>
                </a:solidFill>
                <a:latin typeface="Calibri" pitchFamily="34" charset="0"/>
              </a:rPr>
              <a:t>.g.: </a:t>
            </a:r>
            <a:r>
              <a:rPr lang="en-US" sz="2800" dirty="0" smtClean="0">
                <a:solidFill>
                  <a:srgbClr val="800000"/>
                </a:solidFill>
                <a:latin typeface="Calibri" pitchFamily="34" charset="0"/>
              </a:rPr>
              <a:t>Incoming GoldenBird 1 3</a:t>
            </a:r>
          </a:p>
          <a:p>
            <a:pPr marL="788670" lvl="1" indent="-514350">
              <a:buClrTx/>
              <a:buSzPct val="100000"/>
              <a:buFont typeface="+mj-lt"/>
              <a:buAutoNum type="arabicPeriod"/>
            </a:pPr>
            <a:r>
              <a:rPr lang="en-US" sz="2800" dirty="0" smtClean="0">
                <a:solidFill>
                  <a:schemeClr val="tx1"/>
                </a:solidFill>
                <a:latin typeface="Calibri" pitchFamily="34" charset="0"/>
              </a:rPr>
              <a:t>Outgoing fieldNumber</a:t>
            </a:r>
          </a:p>
          <a:p>
            <a:pPr marL="1146175" lvl="2" indent="-290513">
              <a:buClrTx/>
              <a:buSzPct val="100000"/>
              <a:buFont typeface="Wingdings" pitchFamily="2" charset="2"/>
              <a:buChar char="§"/>
            </a:pPr>
            <a:r>
              <a:rPr lang="en-US" sz="2800" dirty="0" smtClean="0">
                <a:latin typeface="Calibri" pitchFamily="34" charset="0"/>
              </a:rPr>
              <a:t>E.g.: </a:t>
            </a:r>
            <a:r>
              <a:rPr lang="en-US" sz="2800" dirty="0" smtClean="0">
                <a:solidFill>
                  <a:srgbClr val="800000"/>
                </a:solidFill>
                <a:latin typeface="Calibri" pitchFamily="34" charset="0"/>
              </a:rPr>
              <a:t>Outgoing 4</a:t>
            </a:r>
          </a:p>
          <a:p>
            <a:pPr marL="788670" lvl="1" indent="-514350">
              <a:buClrTx/>
              <a:buSzPct val="100000"/>
              <a:buFont typeface="+mj-lt"/>
              <a:buAutoNum type="arabicPeriod"/>
            </a:pPr>
            <a:r>
              <a:rPr lang="en-US" sz="2800" dirty="0" smtClean="0">
                <a:solidFill>
                  <a:schemeClr val="tx1"/>
                </a:solidFill>
                <a:latin typeface="Calibri" pitchFamily="34" charset="0"/>
              </a:rPr>
              <a:t>END</a:t>
            </a:r>
            <a:endParaRPr lang="en-SG" sz="2800" dirty="0">
              <a:latin typeface="Calibri" pitchFamily="34" charset="0"/>
            </a:endParaRPr>
          </a:p>
        </p:txBody>
      </p:sp>
      <p:sp>
        <p:nvSpPr>
          <p:cNvPr id="4" name="Slide Number Placeholder 3"/>
          <p:cNvSpPr>
            <a:spLocks noGrp="1"/>
          </p:cNvSpPr>
          <p:nvPr>
            <p:ph type="sldNum" sz="quarter" idx="12"/>
          </p:nvPr>
        </p:nvSpPr>
        <p:spPr/>
        <p:txBody>
          <a:bodyPr/>
          <a:lstStyle/>
          <a:p>
            <a:fld id="{60D3DB89-D0B7-4267-995B-14163E14260F}" type="slidenum">
              <a:rPr lang="en-SG" smtClean="0"/>
              <a:pPr/>
              <a:t>17</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(3/6)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3200" dirty="0" smtClean="0">
                <a:latin typeface="Calibri" pitchFamily="34" charset="0"/>
              </a:rPr>
              <a:t>Landing algorithm</a:t>
            </a:r>
          </a:p>
          <a:p>
            <a:pPr marL="914400" indent="-508000">
              <a:buClrTx/>
              <a:buSzPct val="100000"/>
              <a:buFont typeface="+mj-lt"/>
              <a:buAutoNum type="arabicPeriod"/>
            </a:pPr>
            <a:r>
              <a:rPr lang="en-US" dirty="0" smtClean="0">
                <a:latin typeface="Calibri" pitchFamily="34" charset="0"/>
              </a:rPr>
              <a:t>If the destination field is occupied, probe the next field</a:t>
            </a:r>
          </a:p>
          <a:p>
            <a:pPr marL="914400" indent="-508000">
              <a:buClrTx/>
              <a:buSzPct val="100000"/>
              <a:buFont typeface="+mj-lt"/>
              <a:buAutoNum type="arabicPeriod"/>
            </a:pPr>
            <a:r>
              <a:rPr lang="en-US" dirty="0" smtClean="0">
                <a:latin typeface="Calibri" pitchFamily="34" charset="0"/>
              </a:rPr>
              <a:t>If end of list is reached, start from beginning</a:t>
            </a:r>
          </a:p>
          <a:p>
            <a:pPr marL="914400" indent="-508000">
              <a:buClrTx/>
              <a:buSzPct val="100000"/>
              <a:buFont typeface="+mj-lt"/>
              <a:buAutoNum type="arabicPeriod"/>
            </a:pPr>
            <a:r>
              <a:rPr lang="en-US" dirty="0" smtClean="0">
                <a:latin typeface="Calibri" pitchFamily="34" charset="0"/>
              </a:rPr>
              <a:t>If going one round and still no empty spot, the helicopter goes away</a:t>
            </a:r>
          </a:p>
        </p:txBody>
      </p:sp>
      <p:sp>
        <p:nvSpPr>
          <p:cNvPr id="4" name="Slide Number Placeholder 3"/>
          <p:cNvSpPr>
            <a:spLocks noGrp="1"/>
          </p:cNvSpPr>
          <p:nvPr>
            <p:ph type="sldNum" sz="quarter" idx="12"/>
          </p:nvPr>
        </p:nvSpPr>
        <p:spPr/>
        <p:txBody>
          <a:bodyPr/>
          <a:lstStyle/>
          <a:p>
            <a:fld id="{60D3DB89-D0B7-4267-995B-14163E14260F}" type="slidenum">
              <a:rPr lang="en-SG" smtClean="0"/>
              <a:pPr/>
              <a:t>18</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(4/6)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3200" dirty="0" smtClean="0">
                <a:latin typeface="Calibri" pitchFamily="34" charset="0"/>
              </a:rPr>
              <a:t>Output</a:t>
            </a:r>
          </a:p>
          <a:p>
            <a:pPr lvl="1"/>
            <a:r>
              <a:rPr lang="en-US" sz="2900" dirty="0" smtClean="0">
                <a:solidFill>
                  <a:schemeClr val="tx1"/>
                </a:solidFill>
                <a:latin typeface="Calibri" pitchFamily="34" charset="0"/>
              </a:rPr>
              <a:t>If a field is occupied by a Helicopter, output in the following format:</a:t>
            </a:r>
          </a:p>
          <a:p>
            <a:pPr lvl="2"/>
            <a:r>
              <a:rPr lang="en-US" sz="2600" dirty="0" smtClean="0">
                <a:latin typeface="Calibri" pitchFamily="34" charset="0"/>
              </a:rPr>
              <a:t>Field &lt;fieldNumber&gt;: occupied by helicopter: &lt;helicopterName&gt;</a:t>
            </a:r>
          </a:p>
          <a:p>
            <a:pPr lvl="2"/>
            <a:r>
              <a:rPr lang="en-US" sz="2600" dirty="0" smtClean="0">
                <a:solidFill>
                  <a:schemeClr val="tx1"/>
                </a:solidFill>
                <a:latin typeface="Calibri" pitchFamily="34" charset="0"/>
              </a:rPr>
              <a:t>E.g.:  </a:t>
            </a:r>
            <a:r>
              <a:rPr lang="en-US" sz="2600" dirty="0" smtClean="0">
                <a:solidFill>
                  <a:srgbClr val="800000"/>
                </a:solidFill>
                <a:latin typeface="Calibri" pitchFamily="34" charset="0"/>
              </a:rPr>
              <a:t>Field 0: occupied by helicopter: ChopperOne</a:t>
            </a:r>
          </a:p>
          <a:p>
            <a:pPr lvl="1"/>
            <a:r>
              <a:rPr lang="en-US" sz="2900" dirty="0" smtClean="0">
                <a:solidFill>
                  <a:schemeClr val="tx1"/>
                </a:solidFill>
                <a:latin typeface="Calibri" pitchFamily="34" charset="0"/>
              </a:rPr>
              <a:t>If a field is not occupied, output in the following format:</a:t>
            </a:r>
          </a:p>
          <a:p>
            <a:pPr lvl="2"/>
            <a:r>
              <a:rPr lang="en-US" sz="2600" dirty="0" smtClean="0">
                <a:latin typeface="Calibri" pitchFamily="34" charset="0"/>
              </a:rPr>
              <a:t>Field &lt;fieldNumber&gt;: empty</a:t>
            </a:r>
          </a:p>
          <a:p>
            <a:pPr lvl="2"/>
            <a:r>
              <a:rPr lang="en-US" sz="2600" dirty="0" smtClean="0">
                <a:solidFill>
                  <a:schemeClr val="tx1"/>
                </a:solidFill>
                <a:latin typeface="Calibri" pitchFamily="34" charset="0"/>
              </a:rPr>
              <a:t>E.g: </a:t>
            </a:r>
            <a:r>
              <a:rPr lang="en-US" sz="2600" dirty="0" smtClean="0">
                <a:solidFill>
                  <a:srgbClr val="800000"/>
                </a:solidFill>
                <a:latin typeface="Calibri" pitchFamily="34" charset="0"/>
              </a:rPr>
              <a:t>Field 3: empty</a:t>
            </a:r>
          </a:p>
        </p:txBody>
      </p:sp>
      <p:sp>
        <p:nvSpPr>
          <p:cNvPr id="4" name="Slide Number Placeholder 3"/>
          <p:cNvSpPr>
            <a:spLocks noGrp="1"/>
          </p:cNvSpPr>
          <p:nvPr>
            <p:ph type="sldNum" sz="quarter" idx="12"/>
          </p:nvPr>
        </p:nvSpPr>
        <p:spPr/>
        <p:txBody>
          <a:bodyPr/>
          <a:lstStyle/>
          <a:p>
            <a:fld id="{60D3DB89-D0B7-4267-995B-14163E14260F}" type="slidenum">
              <a:rPr lang="en-SG" smtClean="0"/>
              <a:pPr/>
              <a:t>19</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Contents</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latin typeface="Calibri" pitchFamily="34" charset="0"/>
              </a:rPr>
              <a:t>Part 1: Discussion on Lab #3 Exercises</a:t>
            </a:r>
          </a:p>
          <a:p>
            <a:r>
              <a:rPr lang="en-US" sz="2800" dirty="0" smtClean="0">
                <a:latin typeface="Calibri" pitchFamily="34" charset="0"/>
              </a:rPr>
              <a:t>Part 2: Discussion on Sit-in Lab #2</a:t>
            </a:r>
          </a:p>
        </p:txBody>
      </p:sp>
      <p:sp>
        <p:nvSpPr>
          <p:cNvPr id="4" name="Slide Number Placeholder 3"/>
          <p:cNvSpPr>
            <a:spLocks noGrp="1"/>
          </p:cNvSpPr>
          <p:nvPr>
            <p:ph type="sldNum" sz="quarter" idx="12"/>
          </p:nvPr>
        </p:nvSpPr>
        <p:spPr/>
        <p:txBody>
          <a:bodyPr/>
          <a:lstStyle/>
          <a:p>
            <a:fld id="{60D3DB89-D0B7-4267-995B-14163E14260F}" type="slidenum">
              <a:rPr lang="en-SG" smtClean="0"/>
              <a:pPr/>
              <a:t>2</a:t>
            </a:fld>
            <a:endParaRPr lang="en-SG" dirty="0"/>
          </a:p>
        </p:txBody>
      </p:sp>
      <p:sp>
        <p:nvSpPr>
          <p:cNvPr id="5"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(5/6)</a:t>
            </a:r>
            <a:endParaRPr lang="en-SG" sz="4000" dirty="0"/>
          </a:p>
        </p:txBody>
      </p:sp>
      <p:sp>
        <p:nvSpPr>
          <p:cNvPr id="3" name="Content Placeholder 2"/>
          <p:cNvSpPr>
            <a:spLocks noGrp="1"/>
          </p:cNvSpPr>
          <p:nvPr>
            <p:ph sz="quarter" idx="1"/>
          </p:nvPr>
        </p:nvSpPr>
        <p:spPr>
          <a:xfrm>
            <a:off x="457200" y="1340768"/>
            <a:ext cx="8229600" cy="1584176"/>
          </a:xfrm>
        </p:spPr>
        <p:txBody>
          <a:bodyPr>
            <a:normAutofit/>
          </a:bodyPr>
          <a:lstStyle/>
          <a:p>
            <a:r>
              <a:rPr lang="en-US" sz="3200" dirty="0" smtClean="0">
                <a:latin typeface="Calibri" pitchFamily="34" charset="0"/>
              </a:rPr>
              <a:t>Discussion</a:t>
            </a:r>
          </a:p>
          <a:p>
            <a:pPr lvl="1"/>
            <a:r>
              <a:rPr lang="en-US" sz="2900" dirty="0" smtClean="0">
                <a:solidFill>
                  <a:schemeClr val="tx1"/>
                </a:solidFill>
                <a:latin typeface="Calibri" pitchFamily="34" charset="0"/>
              </a:rPr>
              <a:t>What kind of List can we use to solve this problem?</a:t>
            </a:r>
          </a:p>
        </p:txBody>
      </p:sp>
      <p:sp>
        <p:nvSpPr>
          <p:cNvPr id="4" name="Slide Number Placeholder 3"/>
          <p:cNvSpPr>
            <a:spLocks noGrp="1"/>
          </p:cNvSpPr>
          <p:nvPr>
            <p:ph type="sldNum" sz="quarter" idx="12"/>
          </p:nvPr>
        </p:nvSpPr>
        <p:spPr/>
        <p:txBody>
          <a:bodyPr/>
          <a:lstStyle/>
          <a:p>
            <a:fld id="{60D3DB89-D0B7-4267-995B-14163E14260F}" type="slidenum">
              <a:rPr lang="en-SG" smtClean="0"/>
              <a:pPr/>
              <a:t>20</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
        <p:nvSpPr>
          <p:cNvPr id="6" name="Content Placeholder 2"/>
          <p:cNvSpPr txBox="1">
            <a:spLocks/>
          </p:cNvSpPr>
          <p:nvPr/>
        </p:nvSpPr>
        <p:spPr>
          <a:xfrm>
            <a:off x="323528" y="3933056"/>
            <a:ext cx="8229600" cy="864096"/>
          </a:xfrm>
          <a:prstGeom prst="rect">
            <a:avLst/>
          </a:prstGeom>
        </p:spPr>
        <p:txBody>
          <a:bodyPr vert="horz">
            <a:normAutofit/>
          </a:bodyPr>
          <a:lstStyle/>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900" b="0" i="0" u="none" strike="noStrike" kern="1200" cap="none" spc="0" normalizeH="0" baseline="0" noProof="0" dirty="0" smtClean="0">
                <a:ln>
                  <a:noFill/>
                </a:ln>
                <a:solidFill>
                  <a:schemeClr val="tx1"/>
                </a:solidFill>
                <a:effectLst/>
                <a:uLnTx/>
                <a:uFillTx/>
                <a:latin typeface="Calibri" pitchFamily="34" charset="0"/>
                <a:ea typeface="+mn-ea"/>
                <a:cs typeface="+mn-cs"/>
              </a:rPr>
              <a:t>Do </a:t>
            </a:r>
            <a:r>
              <a:rPr kumimoji="0" lang="en-US" sz="2900" b="0" i="0" u="none" strike="noStrike" kern="1200" cap="none" spc="0" normalizeH="0" baseline="0" noProof="0" dirty="0" smtClean="0">
                <a:ln>
                  <a:noFill/>
                </a:ln>
                <a:solidFill>
                  <a:schemeClr val="tx1"/>
                </a:solidFill>
                <a:effectLst/>
                <a:uLnTx/>
                <a:uFillTx/>
                <a:latin typeface="Calibri" pitchFamily="34" charset="0"/>
                <a:ea typeface="+mn-ea"/>
                <a:cs typeface="+mn-cs"/>
              </a:rPr>
              <a:t>list nodes have to be </a:t>
            </a:r>
            <a:r>
              <a:rPr lang="en-US" sz="2900" dirty="0" smtClean="0">
                <a:solidFill>
                  <a:srgbClr val="C00000"/>
                </a:solidFill>
                <a:latin typeface="Calibri" pitchFamily="34" charset="0"/>
              </a:rPr>
              <a:t>d</a:t>
            </a:r>
            <a:r>
              <a:rPr kumimoji="0" lang="en-US" sz="2900" b="0" i="0" u="none" strike="noStrike" kern="1200" cap="none" spc="0" normalizeH="0" baseline="0" noProof="0" dirty="0" smtClean="0">
                <a:ln>
                  <a:noFill/>
                </a:ln>
                <a:solidFill>
                  <a:srgbClr val="C00000"/>
                </a:solidFill>
                <a:effectLst/>
                <a:uLnTx/>
                <a:uFillTx/>
                <a:latin typeface="Calibri" pitchFamily="34" charset="0"/>
                <a:ea typeface="+mn-ea"/>
                <a:cs typeface="+mn-cs"/>
              </a:rPr>
              <a:t>oubly</a:t>
            </a:r>
            <a:r>
              <a:rPr kumimoji="0" lang="en-US" sz="2900" b="0" i="0" u="none" strike="noStrike" kern="1200" cap="none" spc="0" normalizeH="0" noProof="0" dirty="0" smtClean="0">
                <a:ln>
                  <a:noFill/>
                </a:ln>
                <a:solidFill>
                  <a:srgbClr val="C00000"/>
                </a:solidFill>
                <a:effectLst/>
                <a:uLnTx/>
                <a:uFillTx/>
                <a:latin typeface="Calibri" pitchFamily="34" charset="0"/>
                <a:ea typeface="+mn-ea"/>
                <a:cs typeface="+mn-cs"/>
              </a:rPr>
              <a:t> linked</a:t>
            </a:r>
            <a:r>
              <a:rPr kumimoji="0" lang="en-US" sz="2900" b="0" i="0" u="none" strike="noStrike" kern="1200" cap="none" spc="0" normalizeH="0" noProof="0" dirty="0" smtClean="0">
                <a:ln>
                  <a:noFill/>
                </a:ln>
                <a:solidFill>
                  <a:schemeClr val="tx1"/>
                </a:solidFill>
                <a:effectLst/>
                <a:uLnTx/>
                <a:uFillTx/>
                <a:latin typeface="Calibri" pitchFamily="34" charset="0"/>
                <a:ea typeface="+mn-ea"/>
                <a:cs typeface="+mn-cs"/>
              </a:rPr>
              <a:t>?</a:t>
            </a:r>
            <a:endParaRPr kumimoji="0" lang="en-US" sz="29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8" name="TextBox 7"/>
          <p:cNvSpPr txBox="1"/>
          <p:nvPr/>
        </p:nvSpPr>
        <p:spPr>
          <a:xfrm>
            <a:off x="1475656" y="2852936"/>
            <a:ext cx="5616624" cy="523220"/>
          </a:xfrm>
          <a:prstGeom prst="rect">
            <a:avLst/>
          </a:prstGeom>
          <a:noFill/>
        </p:spPr>
        <p:txBody>
          <a:bodyPr wrap="square" rtlCol="0">
            <a:spAutoFit/>
          </a:bodyPr>
          <a:lstStyle/>
          <a:p>
            <a:r>
              <a:rPr lang="en-US" sz="2800" dirty="0" smtClean="0">
                <a:solidFill>
                  <a:srgbClr val="0000FF"/>
                </a:solidFill>
              </a:rPr>
              <a:t>Circular linked list</a:t>
            </a:r>
            <a:r>
              <a:rPr lang="en-US" sz="2800" dirty="0" smtClean="0"/>
              <a:t>, of course.</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Helicopter (6/6)</a:t>
            </a:r>
            <a:endParaRPr lang="en-SG" sz="4000" dirty="0"/>
          </a:p>
        </p:txBody>
      </p:sp>
      <p:sp>
        <p:nvSpPr>
          <p:cNvPr id="3" name="Content Placeholder 2"/>
          <p:cNvSpPr>
            <a:spLocks noGrp="1"/>
          </p:cNvSpPr>
          <p:nvPr>
            <p:ph sz="quarter" idx="1"/>
          </p:nvPr>
        </p:nvSpPr>
        <p:spPr>
          <a:xfrm>
            <a:off x="457200" y="1340768"/>
            <a:ext cx="8229600" cy="4464496"/>
          </a:xfrm>
        </p:spPr>
        <p:txBody>
          <a:bodyPr>
            <a:normAutofit/>
          </a:bodyPr>
          <a:lstStyle/>
          <a:p>
            <a:r>
              <a:rPr lang="en-US" sz="3200" dirty="0" smtClean="0">
                <a:latin typeface="Calibri" pitchFamily="34" charset="0"/>
              </a:rPr>
              <a:t>What is the easiest way to deal with helicopter outgoing events?</a:t>
            </a:r>
          </a:p>
          <a:p>
            <a:pPr lvl="1"/>
            <a:r>
              <a:rPr lang="en-US" sz="2900" dirty="0" smtClean="0">
                <a:solidFill>
                  <a:schemeClr val="tx1"/>
                </a:solidFill>
                <a:latin typeface="Calibri" pitchFamily="34" charset="0"/>
              </a:rPr>
              <a:t>Shall we remove the node?</a:t>
            </a:r>
          </a:p>
          <a:p>
            <a:pPr lvl="1"/>
            <a:r>
              <a:rPr lang="en-US" sz="2900" dirty="0" smtClean="0">
                <a:solidFill>
                  <a:schemeClr val="tx1"/>
                </a:solidFill>
                <a:latin typeface="Calibri" pitchFamily="34" charset="0"/>
              </a:rPr>
              <a:t>Or, set the node to empty state (null)?</a:t>
            </a:r>
          </a:p>
        </p:txBody>
      </p:sp>
      <p:sp>
        <p:nvSpPr>
          <p:cNvPr id="4" name="Slide Number Placeholder 3"/>
          <p:cNvSpPr>
            <a:spLocks noGrp="1"/>
          </p:cNvSpPr>
          <p:nvPr>
            <p:ph type="sldNum" sz="quarter" idx="12"/>
          </p:nvPr>
        </p:nvSpPr>
        <p:spPr/>
        <p:txBody>
          <a:bodyPr/>
          <a:lstStyle/>
          <a:p>
            <a:fld id="{60D3DB89-D0B7-4267-995B-14163E14260F}" type="slidenum">
              <a:rPr lang="en-SG" smtClean="0"/>
              <a:pPr/>
              <a:t>21</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SG" dirty="0"/>
          </a:p>
        </p:txBody>
      </p:sp>
      <p:sp>
        <p:nvSpPr>
          <p:cNvPr id="3" name="Text Placeholder 2"/>
          <p:cNvSpPr>
            <a:spLocks noGrp="1"/>
          </p:cNvSpPr>
          <p:nvPr>
            <p:ph type="body" idx="1"/>
          </p:nvPr>
        </p:nvSpPr>
        <p:spPr/>
        <p:txBody>
          <a:bodyPr>
            <a:normAutofit/>
          </a:bodyPr>
          <a:lstStyle/>
          <a:p>
            <a:r>
              <a:rPr lang="en-US" dirty="0" smtClean="0">
                <a:latin typeface="Calibri" pitchFamily="34" charset="0"/>
              </a:rPr>
              <a:t>Discussion on Sit-in Lab #2</a:t>
            </a:r>
            <a:endParaRPr lang="en-SG" dirty="0">
              <a:latin typeface="Calibri" pitchFamily="34" charset="0"/>
            </a:endParaRPr>
          </a:p>
        </p:txBody>
      </p:sp>
      <p:sp>
        <p:nvSpPr>
          <p:cNvPr id="4" name="Slide Number Placeholder 3"/>
          <p:cNvSpPr>
            <a:spLocks noGrp="1"/>
          </p:cNvSpPr>
          <p:nvPr>
            <p:ph type="sldNum" sz="quarter" idx="12"/>
          </p:nvPr>
        </p:nvSpPr>
        <p:spPr/>
        <p:txBody>
          <a:bodyPr/>
          <a:lstStyle/>
          <a:p>
            <a:fld id="{60D3DB89-D0B7-4267-995B-14163E14260F}" type="slidenum">
              <a:rPr lang="en-SG" smtClean="0"/>
              <a:pPr/>
              <a:t>22</a:t>
            </a:fld>
            <a:endParaRPr lang="en-SG" dirty="0"/>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dirty="0" smtClean="0"/>
              <a:t>Sit-in Lab #2</a:t>
            </a:r>
          </a:p>
        </p:txBody>
      </p:sp>
      <p:sp>
        <p:nvSpPr>
          <p:cNvPr id="33795" name="Rectangle 5"/>
          <p:cNvSpPr>
            <a:spLocks noGrp="1" noChangeArrowheads="1"/>
          </p:cNvSpPr>
          <p:nvPr>
            <p:ph type="subTitle" idx="1"/>
          </p:nvPr>
        </p:nvSpPr>
        <p:spPr/>
        <p:txBody>
          <a:bodyPr>
            <a:noAutofit/>
          </a:bodyPr>
          <a:lstStyle/>
          <a:p>
            <a:pPr eaLnBrk="1" hangingPunct="1"/>
            <a:r>
              <a:rPr lang="en-US" sz="4000" dirty="0" smtClean="0"/>
              <a:t>Morning session</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Card Game</a:t>
            </a:r>
            <a:endParaRPr lang="en-SG" sz="40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2800" dirty="0"/>
              <a:t>Objective</a:t>
            </a:r>
          </a:p>
          <a:p>
            <a:pPr lvl="1"/>
            <a:r>
              <a:rPr lang="en-US" sz="2400" dirty="0"/>
              <a:t>Simulate a card game between 2 players, where both players have the same number of cards.</a:t>
            </a:r>
          </a:p>
          <a:p>
            <a:pPr lvl="1"/>
            <a:r>
              <a:rPr lang="en-US" sz="2400" dirty="0"/>
              <a:t>Game rules</a:t>
            </a:r>
          </a:p>
          <a:p>
            <a:pPr lvl="2"/>
            <a:r>
              <a:rPr lang="en-US" sz="2200" dirty="0"/>
              <a:t>Compare cards between the 2 players in the order they are given in the card list.</a:t>
            </a:r>
          </a:p>
          <a:p>
            <a:pPr lvl="2"/>
            <a:r>
              <a:rPr lang="en-US" sz="2200" dirty="0"/>
              <a:t>Winning card is determined by comparing identifier of the cards.</a:t>
            </a:r>
          </a:p>
          <a:p>
            <a:pPr lvl="2"/>
            <a:r>
              <a:rPr lang="en-US" sz="2200" dirty="0"/>
              <a:t>Losing card is place to the back of the winner’s card list before placing the winner’s own winning card to the back of his card list.</a:t>
            </a:r>
          </a:p>
          <a:p>
            <a:pPr lvl="2"/>
            <a:r>
              <a:rPr lang="en-US" sz="2200" dirty="0"/>
              <a:t>In case of draw, both cards are place to the back of their respective card list.</a:t>
            </a:r>
          </a:p>
          <a:p>
            <a:pPr lvl="1"/>
            <a:r>
              <a:rPr lang="en-US" sz="2400" dirty="0"/>
              <a:t>Print out card list in each player’s hand at the end of the game</a:t>
            </a:r>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24</a:t>
            </a:fld>
            <a:endParaRPr lang="en-SG" dirty="0"/>
          </a:p>
        </p:txBody>
      </p:sp>
    </p:spTree>
    <p:extLst>
      <p:ext uri="{BB962C8B-B14F-4D97-AF65-F5344CB8AC3E}">
        <p14:creationId xmlns:p14="http://schemas.microsoft.com/office/powerpoint/2010/main" xmlns="" val="25815769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Solution</a:t>
            </a:r>
            <a:endParaRPr lang="en-SG" sz="4000" dirty="0"/>
          </a:p>
        </p:txBody>
      </p:sp>
      <p:sp>
        <p:nvSpPr>
          <p:cNvPr id="3" name="Content Placeholder 2"/>
          <p:cNvSpPr>
            <a:spLocks noGrp="1"/>
          </p:cNvSpPr>
          <p:nvPr>
            <p:ph idx="1"/>
          </p:nvPr>
        </p:nvSpPr>
        <p:spPr>
          <a:xfrm>
            <a:off x="457200" y="1600200"/>
            <a:ext cx="8507288" cy="4876800"/>
          </a:xfrm>
        </p:spPr>
        <p:txBody>
          <a:bodyPr/>
          <a:lstStyle/>
          <a:p>
            <a:pPr marL="457200" indent="-457200">
              <a:buSzPct val="100000"/>
              <a:buFont typeface="+mj-lt"/>
              <a:buAutoNum type="arabicPeriod"/>
            </a:pPr>
            <a:r>
              <a:rPr lang="en-US" sz="2800" dirty="0" smtClean="0"/>
              <a:t>Store N cards for each player in ArrayList&lt;Card&gt;</a:t>
            </a:r>
          </a:p>
          <a:p>
            <a:pPr marL="457200" indent="-457200">
              <a:buSzPct val="100000"/>
              <a:buFont typeface="+mj-lt"/>
              <a:buAutoNum type="arabicPeriod"/>
            </a:pPr>
            <a:r>
              <a:rPr lang="en-US" sz="2800" dirty="0" smtClean="0"/>
              <a:t>Store players in an ArrayList or simply create 2 variables for the 2 players</a:t>
            </a:r>
          </a:p>
          <a:p>
            <a:pPr marL="457200" indent="-457200">
              <a:buSzPct val="100000"/>
              <a:buFont typeface="+mj-lt"/>
              <a:buAutoNum type="arabicPeriod"/>
            </a:pPr>
            <a:r>
              <a:rPr lang="en-US" sz="2800" dirty="0" smtClean="0"/>
              <a:t>Compare card at front of the ArrayList&lt;Card&gt; for player 1 and 2 to determine winning card</a:t>
            </a:r>
          </a:p>
          <a:p>
            <a:pPr marL="457200" indent="-457200">
              <a:buSzPct val="100000"/>
              <a:buFont typeface="+mj-lt"/>
              <a:buAutoNum type="arabicPeriod"/>
            </a:pPr>
            <a:r>
              <a:rPr lang="en-US" sz="2800" dirty="0" smtClean="0"/>
              <a:t>Place cards into the back of the correct list in the correct order</a:t>
            </a:r>
          </a:p>
          <a:p>
            <a:pPr marL="457200" indent="-457200">
              <a:buSzPct val="100000"/>
              <a:buFont typeface="+mj-lt"/>
              <a:buAutoNum type="arabicPeriod"/>
            </a:pPr>
            <a:r>
              <a:rPr lang="en-US" sz="2800" dirty="0" smtClean="0"/>
              <a:t>Repeat 3-4 N times (until all original cards are used up)</a:t>
            </a:r>
          </a:p>
          <a:p>
            <a:pPr marL="457200" indent="-457200">
              <a:buFont typeface="+mj-lt"/>
              <a:buAutoNum type="arabicPeriod"/>
            </a:pPr>
            <a:endParaRPr lang="en-SG" sz="2800" dirty="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25</a:t>
            </a:fld>
            <a:endParaRPr lang="en-SG" dirty="0"/>
          </a:p>
        </p:txBody>
      </p:sp>
    </p:spTree>
    <p:extLst>
      <p:ext uri="{BB962C8B-B14F-4D97-AF65-F5344CB8AC3E}">
        <p14:creationId xmlns:p14="http://schemas.microsoft.com/office/powerpoint/2010/main" xmlns="" val="27976450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r>
              <a:rPr lang="en-US" dirty="0"/>
              <a:t>Store cards for each player in an ArrayList</a:t>
            </a:r>
          </a:p>
        </p:txBody>
      </p:sp>
      <p:sp>
        <p:nvSpPr>
          <p:cNvPr id="3" name="Content Placeholder 2"/>
          <p:cNvSpPr>
            <a:spLocks noGrp="1"/>
          </p:cNvSpPr>
          <p:nvPr>
            <p:ph idx="1"/>
          </p:nvPr>
        </p:nvSpPr>
        <p:spPr/>
        <p:txBody>
          <a:bodyPr/>
          <a:lstStyle/>
          <a:p>
            <a:pPr>
              <a:buFont typeface="Wingdings" pitchFamily="2" charset="2"/>
              <a:buChar char="Ø"/>
            </a:pPr>
            <a:r>
              <a:rPr lang="en-US" sz="2800" dirty="0"/>
              <a:t>Create Card class for </a:t>
            </a:r>
            <a:r>
              <a:rPr lang="en-US" sz="2800" dirty="0" smtClean="0"/>
              <a:t>this</a:t>
            </a:r>
          </a:p>
          <a:p>
            <a:pPr marL="731520" lvl="1" indent="-457200">
              <a:spcBef>
                <a:spcPts val="600"/>
              </a:spcBef>
              <a:buClrTx/>
              <a:buFont typeface="+mj-lt"/>
              <a:buAutoNum type="alphaLcParenR"/>
            </a:pPr>
            <a:r>
              <a:rPr lang="en-US" sz="2400" dirty="0" smtClean="0"/>
              <a:t>Member variable – </a:t>
            </a:r>
            <a:endParaRPr lang="en-US" sz="2400" dirty="0"/>
          </a:p>
          <a:p>
            <a:pPr marL="274320" lvl="1" indent="0">
              <a:buNone/>
            </a:pPr>
            <a:r>
              <a:rPr lang="en-US" dirty="0" smtClean="0"/>
              <a:t>	 </a:t>
            </a:r>
            <a:r>
              <a:rPr lang="en-US" b="1" dirty="0" smtClean="0">
                <a:solidFill>
                  <a:schemeClr val="tx1"/>
                </a:solidFill>
                <a:latin typeface="Courier New" pitchFamily="49" charset="0"/>
                <a:cs typeface="Courier New" pitchFamily="49" charset="0"/>
              </a:rPr>
              <a:t>String identifier </a:t>
            </a:r>
            <a:r>
              <a:rPr lang="en-US" dirty="0" smtClean="0">
                <a:solidFill>
                  <a:srgbClr val="800000"/>
                </a:solidFill>
              </a:rPr>
              <a:t>// </a:t>
            </a:r>
            <a:r>
              <a:rPr lang="en-US" i="1" dirty="0" smtClean="0">
                <a:solidFill>
                  <a:srgbClr val="800000"/>
                </a:solidFill>
              </a:rPr>
              <a:t>why String and not int?</a:t>
            </a:r>
            <a:endParaRPr lang="en-US" dirty="0">
              <a:solidFill>
                <a:srgbClr val="800000"/>
              </a:solidFill>
            </a:endParaRPr>
          </a:p>
          <a:p>
            <a:pPr marL="731520" lvl="1" indent="-457200">
              <a:buClrTx/>
              <a:buFont typeface="+mj-lt"/>
              <a:buAutoNum type="alphaLcParenR" startAt="2"/>
            </a:pPr>
            <a:r>
              <a:rPr lang="en-US" sz="2400" dirty="0" smtClean="0"/>
              <a:t>Accessor methods –</a:t>
            </a:r>
          </a:p>
          <a:p>
            <a:pPr marL="548640" lvl="2" indent="0">
              <a:buNone/>
            </a:pPr>
            <a:r>
              <a:rPr lang="en-US" dirty="0"/>
              <a:t>	</a:t>
            </a:r>
            <a:r>
              <a:rPr lang="en-US" sz="2300" dirty="0" smtClean="0"/>
              <a:t> </a:t>
            </a:r>
            <a:r>
              <a:rPr lang="en-US" sz="2300" b="1" dirty="0" smtClean="0">
                <a:latin typeface="Courier New" pitchFamily="49" charset="0"/>
                <a:cs typeface="Courier New" pitchFamily="49" charset="0"/>
              </a:rPr>
              <a:t>String getID() </a:t>
            </a:r>
            <a:r>
              <a:rPr lang="en-US" sz="2300" dirty="0" smtClean="0">
                <a:solidFill>
                  <a:srgbClr val="800000"/>
                </a:solidFill>
              </a:rPr>
              <a:t>// return identifier</a:t>
            </a:r>
          </a:p>
          <a:p>
            <a:pPr marL="731520" lvl="1" indent="-457200">
              <a:buClrTx/>
              <a:buFont typeface="+mj-lt"/>
              <a:buAutoNum type="alphaLcParenR" startAt="3"/>
            </a:pPr>
            <a:r>
              <a:rPr lang="en-US" dirty="0" smtClean="0"/>
              <a:t>Mutator methods?</a:t>
            </a:r>
            <a:endParaRPr lang="en-SG" dirty="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26</a:t>
            </a:fld>
            <a:endParaRPr lang="en-SG" dirty="0"/>
          </a:p>
        </p:txBody>
      </p:sp>
    </p:spTree>
    <p:extLst>
      <p:ext uri="{BB962C8B-B14F-4D97-AF65-F5344CB8AC3E}">
        <p14:creationId xmlns:p14="http://schemas.microsoft.com/office/powerpoint/2010/main" xmlns="" val="33775402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Determine winning card (1/2)</a:t>
            </a:r>
            <a:endParaRPr lang="en-SG" sz="4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For loop to compare each digit in the identifier of both cards from left to right</a:t>
            </a:r>
          </a:p>
          <a:p>
            <a:pPr lvl="1"/>
            <a:r>
              <a:rPr lang="en-US" sz="2400" dirty="0" smtClean="0">
                <a:solidFill>
                  <a:srgbClr val="800000"/>
                </a:solidFill>
              </a:rPr>
              <a:t>How to compare digits since they are not integers but characters?</a:t>
            </a:r>
          </a:p>
          <a:p>
            <a:pPr marL="0" indent="0">
              <a:buNone/>
            </a:pPr>
            <a:endParaRPr lang="en-SG" dirty="0" smtClean="0"/>
          </a:p>
          <a:p>
            <a:pPr>
              <a:buFont typeface="Wingdings" pitchFamily="2" charset="2"/>
              <a:buChar char="Ø"/>
            </a:pPr>
            <a:r>
              <a:rPr lang="en-US" sz="2800" dirty="0" smtClean="0"/>
              <a:t>Add up the number of winning digits for each card. The one with the most number of winning digit is the winning card or else it is a draw</a:t>
            </a:r>
          </a:p>
          <a:p>
            <a:pPr marL="0" indent="0">
              <a:buNone/>
            </a:pPr>
            <a:endParaRPr lang="en-US" dirty="0" smtClean="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27</a:t>
            </a:fld>
            <a:endParaRPr lang="en-SG" dirty="0"/>
          </a:p>
        </p:txBody>
      </p:sp>
    </p:spTree>
    <p:extLst>
      <p:ext uri="{BB962C8B-B14F-4D97-AF65-F5344CB8AC3E}">
        <p14:creationId xmlns:p14="http://schemas.microsoft.com/office/powerpoint/2010/main" xmlns="" val="229782783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Determine winning card (2/2)</a:t>
            </a:r>
            <a:endParaRPr lang="en-SG" sz="4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What if the identifiers are of different lengths ?</a:t>
            </a:r>
          </a:p>
          <a:p>
            <a:pPr lvl="1"/>
            <a:r>
              <a:rPr lang="en-US" dirty="0" smtClean="0"/>
              <a:t>Pad the shorter identifier with 0s. Use a temporary variable so there is no need to strip the 0s later.</a:t>
            </a:r>
          </a:p>
          <a:p>
            <a:pPr lvl="1"/>
            <a:r>
              <a:rPr lang="en-US" dirty="0" smtClean="0">
                <a:solidFill>
                  <a:srgbClr val="800000"/>
                </a:solidFill>
              </a:rPr>
              <a:t>Even better </a:t>
            </a:r>
            <a:r>
              <a:rPr lang="en-US" dirty="0" smtClean="0"/>
              <a:t>– create a method in Card class which outputs the digit in the identifier given the position index as input. If the index exceeds the rightmost digit, simply return 0. Now simply use length of longer identifier to loop through both </a:t>
            </a:r>
            <a:r>
              <a:rPr lang="en-US" dirty="0" smtClean="0"/>
              <a:t>identifiers!</a:t>
            </a:r>
            <a:endParaRPr lang="en-US" dirty="0" smtClean="0"/>
          </a:p>
          <a:p>
            <a:pPr marL="274320" lvl="1" indent="0">
              <a:buNone/>
            </a:pPr>
            <a:endParaRPr lang="en-US" dirty="0"/>
          </a:p>
          <a:p>
            <a:pPr marL="274320" lvl="1" indent="0">
              <a:buNone/>
            </a:pPr>
            <a:endParaRPr lang="en-US" dirty="0" smtClean="0"/>
          </a:p>
        </p:txBody>
      </p:sp>
      <p:sp>
        <p:nvSpPr>
          <p:cNvPr id="4" name="TextBox 3"/>
          <p:cNvSpPr txBox="1"/>
          <p:nvPr/>
        </p:nvSpPr>
        <p:spPr>
          <a:xfrm>
            <a:off x="1763688" y="4543960"/>
            <a:ext cx="5544616" cy="1477328"/>
          </a:xfrm>
          <a:prstGeom prst="rect">
            <a:avLst/>
          </a:prstGeom>
          <a:noFill/>
          <a:ln>
            <a:solidFill>
              <a:schemeClr val="accent1"/>
            </a:solidFill>
          </a:ln>
        </p:spPr>
        <p:txBody>
          <a:bodyPr wrap="square" rtlCol="0">
            <a:spAutoFit/>
          </a:bodyPr>
          <a:lstStyle/>
          <a:p>
            <a:r>
              <a:rPr lang="en-US" b="1" dirty="0" smtClean="0">
                <a:latin typeface="Courier New" pitchFamily="49" charset="0"/>
                <a:cs typeface="Courier New" pitchFamily="49" charset="0"/>
              </a:rPr>
              <a:t>char getDigit(int index)</a:t>
            </a:r>
            <a:r>
              <a:rPr lang="en-SG" b="1" dirty="0" smtClean="0">
                <a:latin typeface="Courier New" pitchFamily="49" charset="0"/>
                <a:cs typeface="Courier New" pitchFamily="49" charset="0"/>
              </a:rPr>
              <a:t> {</a:t>
            </a:r>
          </a:p>
          <a:p>
            <a:r>
              <a:rPr lang="en-SG" b="1" dirty="0">
                <a:latin typeface="Courier New" pitchFamily="49" charset="0"/>
                <a:cs typeface="Courier New" pitchFamily="49" charset="0"/>
              </a:rPr>
              <a:t> </a:t>
            </a:r>
            <a:r>
              <a:rPr lang="en-SG" b="1" dirty="0" smtClean="0">
                <a:latin typeface="Courier New" pitchFamily="49" charset="0"/>
                <a:cs typeface="Courier New" pitchFamily="49" charset="0"/>
              </a:rPr>
              <a:t> </a:t>
            </a:r>
            <a:r>
              <a:rPr lang="en-US" b="1" dirty="0" smtClean="0">
                <a:latin typeface="Courier New" pitchFamily="49" charset="0"/>
                <a:cs typeface="Courier New" pitchFamily="49" charset="0"/>
              </a:rPr>
              <a:t>if (index &lt; identifier.length()-1)</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identifier.charAt(index);</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'0';</a:t>
            </a:r>
            <a:endParaRPr lang="en-SG" b="1" dirty="0" smtClean="0">
              <a:latin typeface="Courier New" pitchFamily="49" charset="0"/>
              <a:cs typeface="Courier New" pitchFamily="49" charset="0"/>
            </a:endParaRPr>
          </a:p>
          <a:p>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p:txBody>
      </p:sp>
      <p:sp>
        <p:nvSpPr>
          <p:cNvPr id="5"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28</a:t>
            </a:fld>
            <a:endParaRPr lang="en-SG" dirty="0"/>
          </a:p>
        </p:txBody>
      </p:sp>
    </p:spTree>
    <p:extLst>
      <p:ext uri="{BB962C8B-B14F-4D97-AF65-F5344CB8AC3E}">
        <p14:creationId xmlns:p14="http://schemas.microsoft.com/office/powerpoint/2010/main" xmlns="" val="77907608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card at back of the correct list and in correct order (1/2)</a:t>
            </a:r>
            <a:endParaRPr lang="en-SG" dirty="0"/>
          </a:p>
        </p:txBody>
      </p:sp>
      <p:sp>
        <p:nvSpPr>
          <p:cNvPr id="3" name="Content Placeholder 2"/>
          <p:cNvSpPr>
            <a:spLocks noGrp="1"/>
          </p:cNvSpPr>
          <p:nvPr>
            <p:ph idx="1"/>
          </p:nvPr>
        </p:nvSpPr>
        <p:spPr/>
        <p:txBody>
          <a:bodyPr/>
          <a:lstStyle/>
          <a:p>
            <a:pPr>
              <a:buFont typeface="Wingdings" pitchFamily="2" charset="2"/>
              <a:buChar char="Ø"/>
            </a:pPr>
            <a:r>
              <a:rPr lang="en-US" sz="2800" dirty="0" smtClean="0"/>
              <a:t>Player A card wins Player B card</a:t>
            </a:r>
          </a:p>
          <a:p>
            <a:pPr lvl="1"/>
            <a:r>
              <a:rPr lang="en-US" sz="2400" dirty="0" smtClean="0"/>
              <a:t>Remove current card from B and put to back of A, </a:t>
            </a:r>
            <a:r>
              <a:rPr lang="en-US" sz="2400" dirty="0"/>
              <a:t>t</a:t>
            </a:r>
            <a:r>
              <a:rPr lang="en-US" sz="2400" dirty="0" smtClean="0"/>
              <a:t>hen remove current card from A and  put to back of A. </a:t>
            </a:r>
          </a:p>
          <a:p>
            <a:pPr marL="274320" lvl="1" indent="0">
              <a:buNone/>
            </a:pPr>
            <a:endParaRPr lang="en-US" dirty="0" smtClean="0"/>
          </a:p>
          <a:p>
            <a:pPr marL="274320" lvl="1" indent="0">
              <a:buNone/>
            </a:pPr>
            <a:r>
              <a:rPr lang="en-US" sz="2400" dirty="0" smtClean="0">
                <a:solidFill>
                  <a:srgbClr val="800000"/>
                </a:solidFill>
              </a:rPr>
              <a:t>Assuming 2 variable player implementation:</a:t>
            </a:r>
          </a:p>
          <a:p>
            <a:pPr marL="274320" lvl="1" indent="0">
              <a:buNone/>
            </a:pPr>
            <a:endParaRPr lang="en-US" dirty="0"/>
          </a:p>
          <a:p>
            <a:pPr marL="274320" lvl="1" indent="0">
              <a:buNone/>
            </a:pPr>
            <a:endParaRPr lang="en-US" dirty="0" smtClean="0">
              <a:solidFill>
                <a:srgbClr val="FF0000"/>
              </a:solidFill>
            </a:endParaRPr>
          </a:p>
          <a:p>
            <a:pPr marL="274320" lvl="1" indent="0">
              <a:buNone/>
            </a:pPr>
            <a:endParaRPr lang="en-US" dirty="0" smtClean="0"/>
          </a:p>
          <a:p>
            <a:pPr marL="274320" lvl="1" indent="0">
              <a:buNone/>
            </a:pPr>
            <a:endParaRPr lang="en-US" dirty="0" smtClean="0"/>
          </a:p>
          <a:p>
            <a:pPr marL="274320" lvl="1" indent="0">
              <a:buNone/>
            </a:pPr>
            <a:r>
              <a:rPr lang="en-US" dirty="0" smtClean="0"/>
              <a:t>OR</a:t>
            </a:r>
          </a:p>
          <a:p>
            <a:pPr marL="274320" lvl="1" indent="0">
              <a:buNone/>
            </a:pPr>
            <a:endParaRPr lang="en-US" dirty="0" smtClean="0"/>
          </a:p>
        </p:txBody>
      </p:sp>
      <p:sp>
        <p:nvSpPr>
          <p:cNvPr id="4" name="TextBox 3"/>
          <p:cNvSpPr txBox="1"/>
          <p:nvPr/>
        </p:nvSpPr>
        <p:spPr>
          <a:xfrm>
            <a:off x="683568" y="3526556"/>
            <a:ext cx="8064896" cy="1200329"/>
          </a:xfrm>
          <a:prstGeom prst="rect">
            <a:avLst/>
          </a:prstGeom>
          <a:noFill/>
          <a:ln>
            <a:solidFill>
              <a:schemeClr val="accent1"/>
            </a:solidFill>
          </a:ln>
        </p:spPr>
        <p:txBody>
          <a:bodyPr wrap="square" rtlCol="0">
            <a:spAutoFit/>
          </a:bodyPr>
          <a:lstStyle/>
          <a:p>
            <a:r>
              <a:rPr lang="en-US" b="1" dirty="0" smtClean="0">
                <a:latin typeface="Courier New" pitchFamily="49" charset="0"/>
                <a:cs typeface="Courier New" pitchFamily="49" charset="0"/>
              </a:rPr>
              <a:t>playerA.add(playerB.get(0)); </a:t>
            </a:r>
          </a:p>
          <a:p>
            <a:r>
              <a:rPr lang="en-US" b="1" dirty="0" smtClean="0">
                <a:latin typeface="Courier New" pitchFamily="49" charset="0"/>
                <a:cs typeface="Courier New" pitchFamily="49" charset="0"/>
              </a:rPr>
              <a:t>playerB.remove(0); </a:t>
            </a:r>
          </a:p>
          <a:p>
            <a:r>
              <a:rPr lang="en-US" b="1" dirty="0" smtClean="0">
                <a:latin typeface="Courier New" pitchFamily="49" charset="0"/>
                <a:cs typeface="Courier New" pitchFamily="49" charset="0"/>
              </a:rPr>
              <a:t>playerA.add(playerA.get(0</a:t>
            </a:r>
            <a:r>
              <a:rPr lang="en-US" b="1" dirty="0">
                <a:latin typeface="Courier New" pitchFamily="49" charset="0"/>
                <a:cs typeface="Courier New" pitchFamily="49" charset="0"/>
              </a:rPr>
              <a:t>)); </a:t>
            </a:r>
          </a:p>
          <a:p>
            <a:r>
              <a:rPr lang="en-US" b="1" dirty="0" smtClean="0">
                <a:latin typeface="Courier New" pitchFamily="49" charset="0"/>
                <a:cs typeface="Courier New" pitchFamily="49" charset="0"/>
              </a:rPr>
              <a:t>playerA.remove(0);</a:t>
            </a:r>
            <a:endParaRPr lang="en-US" b="1" dirty="0">
              <a:latin typeface="Courier New" pitchFamily="49" charset="0"/>
              <a:cs typeface="Courier New" pitchFamily="49" charset="0"/>
            </a:endParaRPr>
          </a:p>
        </p:txBody>
      </p:sp>
      <p:sp>
        <p:nvSpPr>
          <p:cNvPr id="5" name="TextBox 4"/>
          <p:cNvSpPr txBox="1"/>
          <p:nvPr/>
        </p:nvSpPr>
        <p:spPr>
          <a:xfrm>
            <a:off x="683568" y="5374957"/>
            <a:ext cx="8081335" cy="646331"/>
          </a:xfrm>
          <a:prstGeom prst="rect">
            <a:avLst/>
          </a:prstGeom>
          <a:noFill/>
          <a:ln>
            <a:solidFill>
              <a:schemeClr val="accent1"/>
            </a:solidFill>
          </a:ln>
        </p:spPr>
        <p:txBody>
          <a:bodyPr wrap="square" rtlCol="0">
            <a:spAutoFit/>
          </a:bodyPr>
          <a:lstStyle/>
          <a:p>
            <a:r>
              <a:rPr lang="en-US" b="1" dirty="0" smtClean="0">
                <a:latin typeface="Courier New" pitchFamily="49" charset="0"/>
                <a:cs typeface="Courier New" pitchFamily="49" charset="0"/>
              </a:rPr>
              <a:t>playerA.add(playerB.remove(0</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playerA.add(playerA.remove(0</a:t>
            </a:r>
            <a:r>
              <a:rPr lang="en-US" b="1" dirty="0">
                <a:latin typeface="Courier New" pitchFamily="49" charset="0"/>
                <a:cs typeface="Courier New" pitchFamily="49" charset="0"/>
              </a:rPr>
              <a:t>)); </a:t>
            </a:r>
          </a:p>
        </p:txBody>
      </p:sp>
      <p:sp>
        <p:nvSpPr>
          <p:cNvPr id="6"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29</a:t>
            </a:fld>
            <a:endParaRPr lang="en-SG" dirty="0"/>
          </a:p>
        </p:txBody>
      </p:sp>
    </p:spTree>
    <p:extLst>
      <p:ext uri="{BB962C8B-B14F-4D97-AF65-F5344CB8AC3E}">
        <p14:creationId xmlns:p14="http://schemas.microsoft.com/office/powerpoint/2010/main" xmlns="" val="5365452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a:t>
            </a:r>
            <a:endParaRPr lang="en-SG" dirty="0"/>
          </a:p>
        </p:txBody>
      </p:sp>
      <p:sp>
        <p:nvSpPr>
          <p:cNvPr id="3" name="Text Placeholder 2"/>
          <p:cNvSpPr>
            <a:spLocks noGrp="1"/>
          </p:cNvSpPr>
          <p:nvPr>
            <p:ph type="body" idx="1"/>
          </p:nvPr>
        </p:nvSpPr>
        <p:spPr/>
        <p:txBody>
          <a:bodyPr>
            <a:normAutofit/>
          </a:bodyPr>
          <a:lstStyle/>
          <a:p>
            <a:r>
              <a:rPr lang="en-US" dirty="0" smtClean="0">
                <a:latin typeface="Calibri" pitchFamily="34" charset="0"/>
              </a:rPr>
              <a:t>Discussion on Lab #3 Exercises</a:t>
            </a:r>
            <a:endParaRPr lang="en-SG" dirty="0">
              <a:latin typeface="Calibri" pitchFamily="34" charset="0"/>
            </a:endParaRPr>
          </a:p>
        </p:txBody>
      </p:sp>
      <p:sp>
        <p:nvSpPr>
          <p:cNvPr id="4" name="Slide Number Placeholder 3"/>
          <p:cNvSpPr>
            <a:spLocks noGrp="1"/>
          </p:cNvSpPr>
          <p:nvPr>
            <p:ph type="sldNum" sz="quarter" idx="12"/>
          </p:nvPr>
        </p:nvSpPr>
        <p:spPr/>
        <p:txBody>
          <a:bodyPr/>
          <a:lstStyle/>
          <a:p>
            <a:fld id="{60D3DB89-D0B7-4267-995B-14163E14260F}" type="slidenum">
              <a:rPr lang="en-SG" smtClean="0"/>
              <a:pPr/>
              <a:t>3</a:t>
            </a:fld>
            <a:endParaRPr lang="en-SG" dirty="0"/>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card at back of the correct list and in correct order (2/2)</a:t>
            </a:r>
            <a:endParaRPr lang="en-SG" dirty="0"/>
          </a:p>
        </p:txBody>
      </p:sp>
      <p:sp>
        <p:nvSpPr>
          <p:cNvPr id="3" name="Content Placeholder 2"/>
          <p:cNvSpPr>
            <a:spLocks noGrp="1"/>
          </p:cNvSpPr>
          <p:nvPr>
            <p:ph idx="1"/>
          </p:nvPr>
        </p:nvSpPr>
        <p:spPr/>
        <p:txBody>
          <a:bodyPr/>
          <a:lstStyle/>
          <a:p>
            <a:pPr lvl="1">
              <a:buFont typeface="Wingdings" pitchFamily="2" charset="2"/>
              <a:buChar char="Ø"/>
            </a:pPr>
            <a:r>
              <a:rPr lang="en-US" sz="2800" dirty="0" smtClean="0"/>
              <a:t>It is a draw</a:t>
            </a:r>
          </a:p>
          <a:p>
            <a:pPr lvl="2"/>
            <a:r>
              <a:rPr lang="en-US" sz="2400" dirty="0" smtClean="0"/>
              <a:t>Simply put each card at the front of the ArrayList to it’s back.</a:t>
            </a:r>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30</a:t>
            </a:fld>
            <a:endParaRPr lang="en-SG" dirty="0"/>
          </a:p>
        </p:txBody>
      </p:sp>
    </p:spTree>
    <p:extLst>
      <p:ext uri="{BB962C8B-B14F-4D97-AF65-F5344CB8AC3E}">
        <p14:creationId xmlns:p14="http://schemas.microsoft.com/office/powerpoint/2010/main" xmlns="" val="317533801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dirty="0" smtClean="0"/>
              <a:t>Sit-in Lab #2</a:t>
            </a:r>
          </a:p>
        </p:txBody>
      </p:sp>
      <p:sp>
        <p:nvSpPr>
          <p:cNvPr id="33795" name="Rectangle 5"/>
          <p:cNvSpPr>
            <a:spLocks noGrp="1" noChangeArrowheads="1"/>
          </p:cNvSpPr>
          <p:nvPr>
            <p:ph type="subTitle" idx="1"/>
          </p:nvPr>
        </p:nvSpPr>
        <p:spPr/>
        <p:txBody>
          <a:bodyPr>
            <a:noAutofit/>
          </a:bodyPr>
          <a:lstStyle/>
          <a:p>
            <a:pPr eaLnBrk="1" hangingPunct="1"/>
            <a:r>
              <a:rPr lang="en-US" sz="4000" dirty="0" smtClean="0"/>
              <a:t>Afternoon session</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Card Game</a:t>
            </a:r>
            <a:endParaRPr lang="en-SG" sz="4000" dirty="0"/>
          </a:p>
        </p:txBody>
      </p:sp>
      <p:sp>
        <p:nvSpPr>
          <p:cNvPr id="3" name="Content Placeholder 2"/>
          <p:cNvSpPr>
            <a:spLocks noGrp="1"/>
          </p:cNvSpPr>
          <p:nvPr>
            <p:ph idx="1"/>
          </p:nvPr>
        </p:nvSpPr>
        <p:spPr>
          <a:xfrm>
            <a:off x="251520" y="1268760"/>
            <a:ext cx="8640960" cy="5589240"/>
          </a:xfrm>
        </p:spPr>
        <p:txBody>
          <a:bodyPr>
            <a:normAutofit/>
          </a:bodyPr>
          <a:lstStyle/>
          <a:p>
            <a:pPr>
              <a:buFont typeface="Wingdings" pitchFamily="2" charset="2"/>
              <a:buChar char="v"/>
            </a:pPr>
            <a:r>
              <a:rPr lang="en-US" sz="2800" dirty="0" smtClean="0"/>
              <a:t>Objective</a:t>
            </a:r>
          </a:p>
          <a:p>
            <a:pPr lvl="1"/>
            <a:r>
              <a:rPr lang="en-US" sz="2400" dirty="0" smtClean="0"/>
              <a:t>Simulate a card game between N players.</a:t>
            </a:r>
          </a:p>
          <a:p>
            <a:pPr lvl="1"/>
            <a:r>
              <a:rPr lang="en-US" sz="2400" dirty="0" smtClean="0"/>
              <a:t>Game rules</a:t>
            </a:r>
          </a:p>
          <a:p>
            <a:pPr lvl="2">
              <a:spcBef>
                <a:spcPts val="0"/>
              </a:spcBef>
            </a:pPr>
            <a:r>
              <a:rPr lang="en-US" sz="2200" dirty="0" smtClean="0"/>
              <a:t>Compare cards between the N players in the order they are given in the card list for each player.</a:t>
            </a:r>
          </a:p>
          <a:p>
            <a:pPr lvl="2">
              <a:spcBef>
                <a:spcPts val="0"/>
              </a:spcBef>
            </a:pPr>
            <a:r>
              <a:rPr lang="en-US" sz="2200" dirty="0" smtClean="0"/>
              <a:t>Winning card is the card with the largest identifier.</a:t>
            </a:r>
          </a:p>
          <a:p>
            <a:pPr lvl="2">
              <a:spcBef>
                <a:spcPts val="0"/>
              </a:spcBef>
            </a:pPr>
            <a:r>
              <a:rPr lang="en-US" sz="2200" dirty="0" smtClean="0"/>
              <a:t>Losing cards are place to the back of the winner’s card list.</a:t>
            </a:r>
          </a:p>
          <a:p>
            <a:pPr lvl="2">
              <a:spcBef>
                <a:spcPts val="0"/>
              </a:spcBef>
            </a:pPr>
            <a:r>
              <a:rPr lang="en-US" sz="2200" dirty="0" smtClean="0"/>
              <a:t>A draw results when there are &gt; 1 card with largest identifier. </a:t>
            </a:r>
            <a:r>
              <a:rPr lang="en-US" sz="2200" dirty="0"/>
              <a:t>A</a:t>
            </a:r>
            <a:r>
              <a:rPr lang="en-US" sz="2200" dirty="0" smtClean="0"/>
              <a:t>ll cards are place to the back of their respective card list.</a:t>
            </a:r>
          </a:p>
          <a:p>
            <a:pPr lvl="2">
              <a:spcBef>
                <a:spcPts val="0"/>
              </a:spcBef>
            </a:pPr>
            <a:r>
              <a:rPr lang="en-US" sz="2200" dirty="0" smtClean="0"/>
              <a:t>Game ends when a player has no more card or has played all the original cards in his hand</a:t>
            </a:r>
          </a:p>
          <a:p>
            <a:pPr lvl="1"/>
            <a:r>
              <a:rPr lang="en-US" sz="2400" dirty="0" smtClean="0"/>
              <a:t>Print out card list in each player’s hand at the end of the game</a:t>
            </a:r>
          </a:p>
          <a:p>
            <a:pPr lvl="1"/>
            <a:endParaRPr lang="en-SG" sz="2400" dirty="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32</a:t>
            </a:fld>
            <a:endParaRPr lang="en-SG" dirty="0"/>
          </a:p>
        </p:txBody>
      </p:sp>
    </p:spTree>
    <p:extLst>
      <p:ext uri="{BB962C8B-B14F-4D97-AF65-F5344CB8AC3E}">
        <p14:creationId xmlns:p14="http://schemas.microsoft.com/office/powerpoint/2010/main" xmlns="" val="258157699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Solution</a:t>
            </a:r>
            <a:endParaRPr lang="en-SG" sz="4000" dirty="0"/>
          </a:p>
        </p:txBody>
      </p:sp>
      <p:sp>
        <p:nvSpPr>
          <p:cNvPr id="3" name="Content Placeholder 2"/>
          <p:cNvSpPr>
            <a:spLocks noGrp="1"/>
          </p:cNvSpPr>
          <p:nvPr>
            <p:ph idx="1"/>
          </p:nvPr>
        </p:nvSpPr>
        <p:spPr>
          <a:xfrm>
            <a:off x="457200" y="1412776"/>
            <a:ext cx="8507288" cy="5064224"/>
          </a:xfrm>
        </p:spPr>
        <p:txBody>
          <a:bodyPr>
            <a:normAutofit/>
          </a:bodyPr>
          <a:lstStyle/>
          <a:p>
            <a:pPr marL="457200" indent="-457200">
              <a:buSzPct val="100000"/>
              <a:buFont typeface="+mj-lt"/>
              <a:buAutoNum type="arabicPeriod"/>
            </a:pPr>
            <a:r>
              <a:rPr lang="en-US" dirty="0" smtClean="0"/>
              <a:t>Store cards for each player in ArrayList&lt;Card&gt;</a:t>
            </a:r>
          </a:p>
          <a:p>
            <a:pPr marL="457200" indent="-457200">
              <a:buSzPct val="100000"/>
              <a:buFont typeface="+mj-lt"/>
              <a:buAutoNum type="arabicPeriod"/>
            </a:pPr>
            <a:r>
              <a:rPr lang="en-US" dirty="0" smtClean="0"/>
              <a:t>Store players in ArrayList</a:t>
            </a:r>
          </a:p>
          <a:p>
            <a:pPr marL="457200" indent="-457200">
              <a:buSzPct val="100000"/>
              <a:buFont typeface="+mj-lt"/>
              <a:buAutoNum type="arabicPeriod"/>
            </a:pPr>
            <a:r>
              <a:rPr lang="en-US" dirty="0" smtClean="0"/>
              <a:t>Compare card at front of the ArrayList&lt;Card&gt; for player 1 to N to determine winning card</a:t>
            </a:r>
          </a:p>
          <a:p>
            <a:pPr marL="457200" indent="-457200">
              <a:buSzPct val="100000"/>
              <a:buFont typeface="+mj-lt"/>
              <a:buAutoNum type="arabicPeriod"/>
            </a:pPr>
            <a:r>
              <a:rPr lang="en-US" dirty="0" smtClean="0"/>
              <a:t>Place cards into the back of the correct list in the correct order</a:t>
            </a:r>
          </a:p>
          <a:p>
            <a:pPr marL="457200" indent="-457200">
              <a:buSzPct val="100000"/>
              <a:buFont typeface="+mj-lt"/>
              <a:buAutoNum type="arabicPeriod"/>
            </a:pPr>
            <a:r>
              <a:rPr lang="en-US" dirty="0" smtClean="0"/>
              <a:t>Repeat steps 3 and 4 until</a:t>
            </a:r>
          </a:p>
          <a:p>
            <a:pPr marL="898525" lvl="1" indent="-457200">
              <a:buFont typeface="+mj-lt"/>
              <a:buAutoNum type="alphaLcParenR"/>
            </a:pPr>
            <a:r>
              <a:rPr lang="en-US" dirty="0" smtClean="0"/>
              <a:t>A player has no more cards</a:t>
            </a:r>
          </a:p>
          <a:p>
            <a:pPr marL="898525" lvl="1" indent="-457200">
              <a:buFont typeface="+mj-lt"/>
              <a:buAutoNum type="alphaLcParenR"/>
            </a:pPr>
            <a:r>
              <a:rPr lang="en-US" dirty="0" smtClean="0"/>
              <a:t>A player has used up all his original cards</a:t>
            </a:r>
          </a:p>
          <a:p>
            <a:pPr marL="457200" indent="-457200">
              <a:buSzPct val="100000"/>
              <a:buFont typeface="+mj-lt"/>
              <a:buAutoNum type="arabicPeriod"/>
            </a:pPr>
            <a:r>
              <a:rPr lang="en-US" dirty="0" smtClean="0"/>
              <a:t>Print out cards for each player at the end of the game</a:t>
            </a:r>
          </a:p>
          <a:p>
            <a:pPr marL="457200" indent="-457200">
              <a:buFont typeface="+mj-lt"/>
              <a:buAutoNum type="arabicPeriod"/>
            </a:pPr>
            <a:endParaRPr lang="en-SG" sz="2800" dirty="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33</a:t>
            </a:fld>
            <a:endParaRPr lang="en-SG" dirty="0"/>
          </a:p>
        </p:txBody>
      </p:sp>
    </p:spTree>
    <p:extLst>
      <p:ext uri="{BB962C8B-B14F-4D97-AF65-F5344CB8AC3E}">
        <p14:creationId xmlns:p14="http://schemas.microsoft.com/office/powerpoint/2010/main" xmlns="" val="27976450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r>
              <a:rPr lang="en-US" dirty="0"/>
              <a:t>Store cards for each player in an ArrayList</a:t>
            </a:r>
          </a:p>
        </p:txBody>
      </p:sp>
      <p:sp>
        <p:nvSpPr>
          <p:cNvPr id="3" name="Content Placeholder 2"/>
          <p:cNvSpPr>
            <a:spLocks noGrp="1"/>
          </p:cNvSpPr>
          <p:nvPr>
            <p:ph idx="1"/>
          </p:nvPr>
        </p:nvSpPr>
        <p:spPr/>
        <p:txBody>
          <a:bodyPr/>
          <a:lstStyle/>
          <a:p>
            <a:pPr>
              <a:buFont typeface="Wingdings" pitchFamily="2" charset="2"/>
              <a:buChar char="Ø"/>
            </a:pPr>
            <a:r>
              <a:rPr lang="en-US" sz="2800" dirty="0"/>
              <a:t>Create Card class for </a:t>
            </a:r>
            <a:r>
              <a:rPr lang="en-US" sz="2800" dirty="0" smtClean="0"/>
              <a:t>this</a:t>
            </a:r>
          </a:p>
          <a:p>
            <a:pPr lvl="1"/>
            <a:r>
              <a:rPr lang="en-US" dirty="0" smtClean="0"/>
              <a:t>Member variable – </a:t>
            </a:r>
            <a:endParaRPr lang="en-US" dirty="0"/>
          </a:p>
          <a:p>
            <a:pPr marL="274320" lvl="1" indent="0">
              <a:buNone/>
            </a:pPr>
            <a:r>
              <a:rPr lang="en-US" dirty="0" smtClean="0"/>
              <a:t>	 </a:t>
            </a:r>
            <a:r>
              <a:rPr lang="en-US" b="1" dirty="0" smtClean="0">
                <a:solidFill>
                  <a:schemeClr val="tx1"/>
                </a:solidFill>
                <a:latin typeface="Courier New" pitchFamily="49" charset="0"/>
                <a:cs typeface="Courier New" pitchFamily="49" charset="0"/>
              </a:rPr>
              <a:t>private int identifier</a:t>
            </a:r>
          </a:p>
          <a:p>
            <a:pPr marL="274320" lvl="1" indent="0">
              <a:buNone/>
            </a:pPr>
            <a:r>
              <a:rPr lang="en-US" b="1" dirty="0">
                <a:solidFill>
                  <a:schemeClr val="tx1"/>
                </a:solidFill>
              </a:rPr>
              <a:t>	</a:t>
            </a:r>
            <a:r>
              <a:rPr lang="en-US" b="1" dirty="0" smtClean="0">
                <a:solidFill>
                  <a:schemeClr val="tx1"/>
                </a:solidFill>
              </a:rPr>
              <a:t> </a:t>
            </a:r>
            <a:r>
              <a:rPr lang="en-US" b="1" dirty="0" smtClean="0">
                <a:solidFill>
                  <a:schemeClr val="tx1"/>
                </a:solidFill>
                <a:latin typeface="Courier New" pitchFamily="49" charset="0"/>
                <a:cs typeface="Courier New" pitchFamily="49" charset="0"/>
              </a:rPr>
              <a:t>private Boolean played </a:t>
            </a:r>
            <a:r>
              <a:rPr lang="en-US" dirty="0" smtClean="0">
                <a:solidFill>
                  <a:srgbClr val="800000"/>
                </a:solidFill>
              </a:rPr>
              <a:t>// mark a played card</a:t>
            </a:r>
          </a:p>
          <a:p>
            <a:pPr lvl="1"/>
            <a:r>
              <a:rPr lang="en-US" dirty="0" smtClean="0"/>
              <a:t>Accessor methods –</a:t>
            </a:r>
          </a:p>
          <a:p>
            <a:pPr marL="548640" lvl="2" indent="0">
              <a:buNone/>
            </a:pPr>
            <a:r>
              <a:rPr lang="en-US" sz="2300" dirty="0"/>
              <a:t>	</a:t>
            </a:r>
            <a:r>
              <a:rPr lang="en-US" sz="2300" dirty="0" smtClean="0"/>
              <a:t> </a:t>
            </a:r>
            <a:r>
              <a:rPr lang="en-US" sz="2300" b="1" dirty="0" smtClean="0">
                <a:latin typeface="Courier New" pitchFamily="49" charset="0"/>
                <a:cs typeface="Courier New" pitchFamily="49" charset="0"/>
              </a:rPr>
              <a:t>int getID() </a:t>
            </a:r>
            <a:r>
              <a:rPr lang="en-US" sz="2300" dirty="0" smtClean="0">
                <a:solidFill>
                  <a:srgbClr val="800000"/>
                </a:solidFill>
              </a:rPr>
              <a:t>// return identifier</a:t>
            </a:r>
          </a:p>
          <a:p>
            <a:pPr marL="548640" lvl="2" indent="0">
              <a:buNone/>
            </a:pPr>
            <a:r>
              <a:rPr lang="en-US" sz="2300" dirty="0"/>
              <a:t>	</a:t>
            </a:r>
            <a:r>
              <a:rPr lang="en-US" sz="2300" dirty="0" smtClean="0"/>
              <a:t> </a:t>
            </a:r>
            <a:r>
              <a:rPr lang="en-US" sz="2300" b="1" dirty="0" smtClean="0">
                <a:latin typeface="Courier New" pitchFamily="49" charset="0"/>
                <a:cs typeface="Courier New" pitchFamily="49" charset="0"/>
              </a:rPr>
              <a:t>Boolean isPlayed() </a:t>
            </a:r>
            <a:r>
              <a:rPr lang="en-US" sz="2300" dirty="0" smtClean="0">
                <a:solidFill>
                  <a:srgbClr val="800000"/>
                </a:solidFill>
              </a:rPr>
              <a:t>// return played</a:t>
            </a:r>
          </a:p>
          <a:p>
            <a:pPr lvl="1"/>
            <a:r>
              <a:rPr lang="en-US" dirty="0" smtClean="0"/>
              <a:t>Mutator methods –</a:t>
            </a:r>
          </a:p>
          <a:p>
            <a:pPr marL="548640" lvl="2" indent="0">
              <a:buNone/>
            </a:pPr>
            <a:r>
              <a:rPr lang="en-US" dirty="0"/>
              <a:t>	  </a:t>
            </a:r>
            <a:r>
              <a:rPr lang="en-US" sz="2300" b="1" dirty="0" smtClean="0">
                <a:latin typeface="Courier New" pitchFamily="49" charset="0"/>
                <a:cs typeface="Courier New" pitchFamily="49" charset="0"/>
              </a:rPr>
              <a:t>void markPlayed()</a:t>
            </a:r>
            <a:r>
              <a:rPr lang="en-US" sz="2300" b="1" dirty="0" smtClean="0"/>
              <a:t> </a:t>
            </a:r>
            <a:r>
              <a:rPr lang="en-US" sz="2300" dirty="0" smtClean="0">
                <a:solidFill>
                  <a:srgbClr val="800000"/>
                </a:solidFill>
              </a:rPr>
              <a:t>// set played = true</a:t>
            </a:r>
            <a:endParaRPr lang="en-SG" sz="2300" dirty="0">
              <a:solidFill>
                <a:srgbClr val="800000"/>
              </a:solidFill>
            </a:endParaRPr>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34</a:t>
            </a:fld>
            <a:endParaRPr lang="en-SG" dirty="0"/>
          </a:p>
        </p:txBody>
      </p:sp>
    </p:spTree>
    <p:extLst>
      <p:ext uri="{BB962C8B-B14F-4D97-AF65-F5344CB8AC3E}">
        <p14:creationId xmlns:p14="http://schemas.microsoft.com/office/powerpoint/2010/main" xmlns="" val="33775402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Store players in </a:t>
            </a:r>
            <a:r>
              <a:rPr lang="en-US" sz="4000" dirty="0" smtClean="0"/>
              <a:t>ArrayList</a:t>
            </a:r>
            <a:endParaRPr lang="en-SG" sz="4000" dirty="0"/>
          </a:p>
        </p:txBody>
      </p:sp>
      <p:sp>
        <p:nvSpPr>
          <p:cNvPr id="3" name="Content Placeholder 2"/>
          <p:cNvSpPr>
            <a:spLocks noGrp="1"/>
          </p:cNvSpPr>
          <p:nvPr>
            <p:ph idx="1"/>
          </p:nvPr>
        </p:nvSpPr>
        <p:spPr>
          <a:xfrm>
            <a:off x="457200" y="1268760"/>
            <a:ext cx="8795320" cy="5589240"/>
          </a:xfrm>
        </p:spPr>
        <p:txBody>
          <a:bodyPr>
            <a:normAutofit/>
          </a:bodyPr>
          <a:lstStyle/>
          <a:p>
            <a:pPr>
              <a:buFont typeface="Wingdings" pitchFamily="2" charset="2"/>
              <a:buChar char="Ø"/>
            </a:pPr>
            <a:r>
              <a:rPr lang="en-US" sz="2400" dirty="0" smtClean="0"/>
              <a:t>Since each ArrayList&lt;Card&gt; represents a player, create ArrayList&lt;ArrayList&lt;Card&gt;&gt; to store players with their cards</a:t>
            </a:r>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None/>
            </a:pPr>
            <a:endParaRPr lang="en-US" dirty="0" smtClean="0"/>
          </a:p>
          <a:p>
            <a:pPr>
              <a:buFont typeface="Wingdings" pitchFamily="2" charset="2"/>
              <a:buChar char="Ø"/>
            </a:pPr>
            <a:r>
              <a:rPr lang="en-US" sz="2400" dirty="0" smtClean="0"/>
              <a:t>Can also create a Player class which contains ArrayList&lt;Card&gt; and create ArrayList&lt;Player&gt; in CardGame class – </a:t>
            </a:r>
            <a:r>
              <a:rPr lang="en-US" sz="2400" i="1" dirty="0" smtClean="0">
                <a:solidFill>
                  <a:srgbClr val="800000"/>
                </a:solidFill>
              </a:rPr>
              <a:t>what methods required in Player class?</a:t>
            </a:r>
            <a:endParaRPr lang="en-SG" sz="2400" i="1" dirty="0">
              <a:solidFill>
                <a:srgbClr val="800000"/>
              </a:solidFill>
            </a:endParaRPr>
          </a:p>
        </p:txBody>
      </p:sp>
      <p:sp>
        <p:nvSpPr>
          <p:cNvPr id="4" name="TextBox 3"/>
          <p:cNvSpPr txBox="1"/>
          <p:nvPr/>
        </p:nvSpPr>
        <p:spPr>
          <a:xfrm>
            <a:off x="539552" y="2276872"/>
            <a:ext cx="8424936" cy="2585323"/>
          </a:xfrm>
          <a:prstGeom prst="rect">
            <a:avLst/>
          </a:prstGeom>
          <a:noFill/>
          <a:ln>
            <a:solidFill>
              <a:schemeClr val="accent1"/>
            </a:solidFill>
          </a:ln>
        </p:spPr>
        <p:txBody>
          <a:bodyPr wrap="square" rtlCol="0">
            <a:spAutoFit/>
          </a:bodyPr>
          <a:lstStyle/>
          <a:p>
            <a:r>
              <a:rPr lang="en-US" b="1" dirty="0">
                <a:latin typeface="Courier New" pitchFamily="49" charset="0"/>
                <a:cs typeface="Courier New" pitchFamily="49" charset="0"/>
              </a:rPr>
              <a:t>ArrayList&lt;ArrayList&lt;Card</a:t>
            </a:r>
            <a:r>
              <a:rPr lang="en-US" b="1" dirty="0" smtClean="0">
                <a:latin typeface="Courier New" pitchFamily="49" charset="0"/>
                <a:cs typeface="Courier New" pitchFamily="49" charset="0"/>
              </a:rPr>
              <a:t>&gt;&gt; playerlist;</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smtClean="0">
                <a:solidFill>
                  <a:srgbClr val="800000"/>
                </a:solidFill>
                <a:latin typeface="Courier New" pitchFamily="49" charset="0"/>
                <a:cs typeface="Courier New" pitchFamily="49" charset="0"/>
              </a:rPr>
              <a:t>// initialization</a:t>
            </a:r>
          </a:p>
          <a:p>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layerlist = new </a:t>
            </a:r>
            <a:r>
              <a:rPr lang="en-US" b="1" dirty="0">
                <a:latin typeface="Courier New" pitchFamily="49" charset="0"/>
                <a:cs typeface="Courier New" pitchFamily="49" charset="0"/>
              </a:rPr>
              <a:t>ArrayList&lt;ArrayList&lt;Card</a:t>
            </a:r>
            <a:r>
              <a:rPr lang="en-US" b="1" dirty="0" smtClean="0">
                <a:latin typeface="Courier New" pitchFamily="49" charset="0"/>
                <a:cs typeface="Courier New" pitchFamily="49" charset="0"/>
              </a:rPr>
              <a:t>&gt;&gt;();</a:t>
            </a:r>
          </a:p>
          <a:p>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or (int i = 0; i &lt; n; i++) </a:t>
            </a:r>
            <a:r>
              <a:rPr lang="en-US" b="1" dirty="0" smtClean="0">
                <a:solidFill>
                  <a:srgbClr val="800000"/>
                </a:solidFill>
                <a:latin typeface="Courier New" pitchFamily="49" charset="0"/>
                <a:cs typeface="Courier New" pitchFamily="49" charset="0"/>
              </a:rPr>
              <a:t>// n is number of players</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playerlist.add(new ArrayList&lt;Card&gt;) ; </a:t>
            </a:r>
          </a:p>
          <a:p>
            <a:r>
              <a:rPr lang="en-US" b="1" dirty="0" smtClean="0">
                <a:solidFill>
                  <a:srgbClr val="FF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need to new an ArrayList&lt;Card&gt; for each player !</a:t>
            </a:r>
          </a:p>
          <a:p>
            <a:r>
              <a:rPr lang="en-US" b="1" dirty="0" smtClean="0">
                <a:latin typeface="Courier New" pitchFamily="49" charset="0"/>
                <a:cs typeface="Courier New" pitchFamily="49" charset="0"/>
              </a:rPr>
              <a:t>:</a:t>
            </a:r>
          </a:p>
          <a:p>
            <a:r>
              <a:rPr lang="en-US" b="1" dirty="0" smtClean="0">
                <a:solidFill>
                  <a:srgbClr val="800000"/>
                </a:solidFill>
                <a:latin typeface="Courier New" pitchFamily="49" charset="0"/>
                <a:cs typeface="Courier New" pitchFamily="49" charset="0"/>
              </a:rPr>
              <a:t>// read in cards for each player from input</a:t>
            </a:r>
            <a:endParaRPr lang="en-US" b="1" dirty="0">
              <a:solidFill>
                <a:srgbClr val="800000"/>
              </a:solidFill>
              <a:latin typeface="Courier New" pitchFamily="49" charset="0"/>
              <a:cs typeface="Courier New" pitchFamily="49" charset="0"/>
            </a:endParaRPr>
          </a:p>
        </p:txBody>
      </p:sp>
      <p:sp>
        <p:nvSpPr>
          <p:cNvPr id="5"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35</a:t>
            </a:fld>
            <a:endParaRPr lang="en-SG" dirty="0"/>
          </a:p>
        </p:txBody>
      </p:sp>
    </p:spTree>
    <p:extLst>
      <p:ext uri="{BB962C8B-B14F-4D97-AF65-F5344CB8AC3E}">
        <p14:creationId xmlns:p14="http://schemas.microsoft.com/office/powerpoint/2010/main" xmlns="" val="39213205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Determine winning card (1/7)</a:t>
            </a:r>
            <a:endParaRPr lang="en-SG" sz="4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Can write a method in CardGame class to do this </a:t>
            </a:r>
          </a:p>
          <a:p>
            <a:pPr lvl="1"/>
            <a:r>
              <a:rPr lang="en-US" b="1" dirty="0" smtClean="0">
                <a:solidFill>
                  <a:schemeClr val="tx1"/>
                </a:solidFill>
                <a:latin typeface="Courier New" pitchFamily="49" charset="0"/>
                <a:cs typeface="Courier New" pitchFamily="49" charset="0"/>
              </a:rPr>
              <a:t>int determineWinner() </a:t>
            </a:r>
            <a:r>
              <a:rPr lang="en-US" dirty="0" smtClean="0"/>
              <a:t>– returns the winning player or -1 if no winning player</a:t>
            </a:r>
          </a:p>
          <a:p>
            <a:pPr>
              <a:buFont typeface="Wingdings" pitchFamily="2" charset="2"/>
              <a:buChar char="Ø"/>
            </a:pPr>
            <a:r>
              <a:rPr lang="en-US" dirty="0" smtClean="0"/>
              <a:t>Loop through all N players to find card with largest identifier – need a variable to keep track of the player with the best card (eg </a:t>
            </a:r>
            <a:r>
              <a:rPr lang="en-US" i="1" dirty="0" smtClean="0">
                <a:solidFill>
                  <a:srgbClr val="FF0000"/>
                </a:solidFill>
              </a:rPr>
              <a:t>bestplayer</a:t>
            </a:r>
            <a:r>
              <a:rPr lang="en-US" dirty="0" smtClean="0"/>
              <a:t>)</a:t>
            </a:r>
          </a:p>
          <a:p>
            <a:pPr>
              <a:buFont typeface="Wingdings" pitchFamily="2" charset="2"/>
              <a:buChar char="Ø"/>
            </a:pPr>
            <a:r>
              <a:rPr lang="en-US" dirty="0" smtClean="0"/>
              <a:t>Need another variable to keep track of how many cards have the same identifier value as the current best card (eg </a:t>
            </a:r>
            <a:r>
              <a:rPr lang="en-US" i="1" dirty="0" smtClean="0">
                <a:solidFill>
                  <a:srgbClr val="FF0000"/>
                </a:solidFill>
              </a:rPr>
              <a:t>numbestcard</a:t>
            </a:r>
            <a:r>
              <a:rPr lang="en-US" dirty="0" smtClean="0"/>
              <a:t>)</a:t>
            </a:r>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36</a:t>
            </a:fld>
            <a:endParaRPr lang="en-SG" dirty="0"/>
          </a:p>
        </p:txBody>
      </p:sp>
    </p:spTree>
    <p:extLst>
      <p:ext uri="{BB962C8B-B14F-4D97-AF65-F5344CB8AC3E}">
        <p14:creationId xmlns:p14="http://schemas.microsoft.com/office/powerpoint/2010/main" xmlns="" val="22978278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(2/7)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13275581"/>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20</a:t>
                      </a:r>
                      <a:endParaRPr lang="en-SG" dirty="0"/>
                    </a:p>
                  </a:txBody>
                  <a:tcPr/>
                </a:tc>
                <a:tc>
                  <a:txBody>
                    <a:bodyPr/>
                    <a:lstStyle/>
                    <a:p>
                      <a:r>
                        <a:rPr lang="en-US" dirty="0" smtClean="0"/>
                        <a:t>7</a:t>
                      </a:r>
                      <a:endParaRPr lang="en-SG" dirty="0"/>
                    </a:p>
                  </a:txBody>
                  <a:tcPr/>
                </a:tc>
              </a:tr>
            </a:tbl>
          </a:graphicData>
        </a:graphic>
      </p:graphicFrame>
      <p:sp>
        <p:nvSpPr>
          <p:cNvPr id="5" name="TextBox 4"/>
          <p:cNvSpPr txBox="1"/>
          <p:nvPr/>
        </p:nvSpPr>
        <p:spPr>
          <a:xfrm>
            <a:off x="467544" y="1556792"/>
            <a:ext cx="7272808" cy="830997"/>
          </a:xfrm>
          <a:prstGeom prst="rect">
            <a:avLst/>
          </a:prstGeom>
          <a:noFill/>
        </p:spPr>
        <p:txBody>
          <a:bodyPr wrap="square" rtlCol="0">
            <a:spAutoFit/>
          </a:bodyPr>
          <a:lstStyle/>
          <a:p>
            <a:r>
              <a:rPr lang="en-US" sz="2400" dirty="0" smtClean="0"/>
              <a:t>Assuming the following are the current played cards for 5 players</a:t>
            </a:r>
            <a:endParaRPr lang="en-SG" sz="2400" dirty="0"/>
          </a:p>
        </p:txBody>
      </p:sp>
      <p:cxnSp>
        <p:nvCxnSpPr>
          <p:cNvPr id="7" name="Straight Arrow Connector 6"/>
          <p:cNvCxnSpPr/>
          <p:nvPr/>
        </p:nvCxnSpPr>
        <p:spPr>
          <a:xfrm>
            <a:off x="2555776" y="311608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2424788"/>
            <a:ext cx="2016224" cy="646331"/>
          </a:xfrm>
          <a:prstGeom prst="rect">
            <a:avLst/>
          </a:prstGeom>
          <a:noFill/>
        </p:spPr>
        <p:txBody>
          <a:bodyPr wrap="square" rtlCol="0">
            <a:spAutoFit/>
          </a:bodyPr>
          <a:lstStyle/>
          <a:p>
            <a:r>
              <a:rPr lang="en-US" dirty="0"/>
              <a:t>b</a:t>
            </a:r>
            <a:r>
              <a:rPr lang="en-US" dirty="0" smtClean="0"/>
              <a:t>estplayer =  0</a:t>
            </a:r>
          </a:p>
          <a:p>
            <a:r>
              <a:rPr lang="en-US" dirty="0"/>
              <a:t>n</a:t>
            </a:r>
            <a:r>
              <a:rPr lang="en-US" dirty="0" smtClean="0"/>
              <a:t>umbestcard = 1</a:t>
            </a:r>
            <a:endParaRPr lang="en-SG" dirty="0"/>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37</a:t>
            </a:fld>
            <a:endParaRPr lang="en-SG" dirty="0"/>
          </a:p>
        </p:txBody>
      </p:sp>
    </p:spTree>
    <p:extLst>
      <p:ext uri="{BB962C8B-B14F-4D97-AF65-F5344CB8AC3E}">
        <p14:creationId xmlns:p14="http://schemas.microsoft.com/office/powerpoint/2010/main" xmlns="" val="8813957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(3/7)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82900735"/>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20</a:t>
                      </a:r>
                      <a:endParaRPr lang="en-SG" dirty="0"/>
                    </a:p>
                  </a:txBody>
                  <a:tcPr/>
                </a:tc>
                <a:tc>
                  <a:txBody>
                    <a:bodyPr/>
                    <a:lstStyle/>
                    <a:p>
                      <a:r>
                        <a:rPr lang="en-US" dirty="0" smtClean="0"/>
                        <a:t>7</a:t>
                      </a:r>
                      <a:endParaRPr lang="en-SG" dirty="0"/>
                    </a:p>
                  </a:txBody>
                  <a:tcPr/>
                </a:tc>
              </a:tr>
            </a:tbl>
          </a:graphicData>
        </a:graphic>
      </p:graphicFrame>
      <p:cxnSp>
        <p:nvCxnSpPr>
          <p:cNvPr id="7" name="Straight Arrow Connector 6"/>
          <p:cNvCxnSpPr/>
          <p:nvPr/>
        </p:nvCxnSpPr>
        <p:spPr>
          <a:xfrm>
            <a:off x="3923928" y="311608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15816" y="2424787"/>
            <a:ext cx="2016224" cy="646331"/>
          </a:xfrm>
          <a:prstGeom prst="rect">
            <a:avLst/>
          </a:prstGeom>
          <a:noFill/>
        </p:spPr>
        <p:txBody>
          <a:bodyPr wrap="square" rtlCol="0">
            <a:spAutoFit/>
          </a:bodyPr>
          <a:lstStyle/>
          <a:p>
            <a:r>
              <a:rPr lang="en-US" dirty="0"/>
              <a:t>b</a:t>
            </a:r>
            <a:r>
              <a:rPr lang="en-US" dirty="0" smtClean="0"/>
              <a:t>estplayer =  0</a:t>
            </a:r>
          </a:p>
          <a:p>
            <a:r>
              <a:rPr lang="en-US" dirty="0"/>
              <a:t>n</a:t>
            </a:r>
            <a:r>
              <a:rPr lang="en-US" dirty="0" smtClean="0"/>
              <a:t>umbestcard = 1</a:t>
            </a:r>
            <a:endParaRPr lang="en-SG" dirty="0"/>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38</a:t>
            </a:fld>
            <a:endParaRPr lang="en-SG" dirty="0"/>
          </a:p>
        </p:txBody>
      </p:sp>
      <p:sp>
        <p:nvSpPr>
          <p:cNvPr id="10" name="TextBox 9"/>
          <p:cNvSpPr txBox="1"/>
          <p:nvPr/>
        </p:nvSpPr>
        <p:spPr>
          <a:xfrm>
            <a:off x="467544" y="1556792"/>
            <a:ext cx="7272808" cy="830997"/>
          </a:xfrm>
          <a:prstGeom prst="rect">
            <a:avLst/>
          </a:prstGeom>
          <a:noFill/>
        </p:spPr>
        <p:txBody>
          <a:bodyPr wrap="square" rtlCol="0">
            <a:spAutoFit/>
          </a:bodyPr>
          <a:lstStyle/>
          <a:p>
            <a:r>
              <a:rPr lang="en-US" sz="2400" dirty="0" smtClean="0"/>
              <a:t>Assuming the following are the current played cards for 5 players</a:t>
            </a:r>
            <a:endParaRPr lang="en-SG" sz="2400" dirty="0"/>
          </a:p>
        </p:txBody>
      </p:sp>
    </p:spTree>
    <p:extLst>
      <p:ext uri="{BB962C8B-B14F-4D97-AF65-F5344CB8AC3E}">
        <p14:creationId xmlns:p14="http://schemas.microsoft.com/office/powerpoint/2010/main" xmlns="" val="3015348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(4/7)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82900735"/>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20</a:t>
                      </a:r>
                      <a:endParaRPr lang="en-SG" dirty="0"/>
                    </a:p>
                  </a:txBody>
                  <a:tcPr/>
                </a:tc>
                <a:tc>
                  <a:txBody>
                    <a:bodyPr/>
                    <a:lstStyle/>
                    <a:p>
                      <a:r>
                        <a:rPr lang="en-US" dirty="0" smtClean="0"/>
                        <a:t>7</a:t>
                      </a:r>
                      <a:endParaRPr lang="en-SG" dirty="0"/>
                    </a:p>
                  </a:txBody>
                  <a:tcPr/>
                </a:tc>
              </a:tr>
            </a:tbl>
          </a:graphicData>
        </a:graphic>
      </p:graphicFrame>
      <p:cxnSp>
        <p:nvCxnSpPr>
          <p:cNvPr id="7" name="Straight Arrow Connector 6"/>
          <p:cNvCxnSpPr/>
          <p:nvPr/>
        </p:nvCxnSpPr>
        <p:spPr>
          <a:xfrm>
            <a:off x="5292080" y="311608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83968" y="2469751"/>
            <a:ext cx="2016224" cy="646331"/>
          </a:xfrm>
          <a:prstGeom prst="rect">
            <a:avLst/>
          </a:prstGeom>
          <a:noFill/>
        </p:spPr>
        <p:txBody>
          <a:bodyPr wrap="square" rtlCol="0">
            <a:spAutoFit/>
          </a:bodyPr>
          <a:lstStyle/>
          <a:p>
            <a:r>
              <a:rPr lang="en-US" dirty="0"/>
              <a:t>b</a:t>
            </a:r>
            <a:r>
              <a:rPr lang="en-US" dirty="0" smtClean="0"/>
              <a:t>estplayer =  0</a:t>
            </a:r>
          </a:p>
          <a:p>
            <a:r>
              <a:rPr lang="en-US" dirty="0"/>
              <a:t>n</a:t>
            </a:r>
            <a:r>
              <a:rPr lang="en-US" dirty="0" smtClean="0"/>
              <a:t>umbestcard = 2</a:t>
            </a:r>
            <a:endParaRPr lang="en-SG" dirty="0"/>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39</a:t>
            </a:fld>
            <a:endParaRPr lang="en-SG" dirty="0"/>
          </a:p>
        </p:txBody>
      </p:sp>
      <p:sp>
        <p:nvSpPr>
          <p:cNvPr id="10" name="TextBox 9"/>
          <p:cNvSpPr txBox="1"/>
          <p:nvPr/>
        </p:nvSpPr>
        <p:spPr>
          <a:xfrm>
            <a:off x="467544" y="1556792"/>
            <a:ext cx="7272808" cy="830997"/>
          </a:xfrm>
          <a:prstGeom prst="rect">
            <a:avLst/>
          </a:prstGeom>
          <a:noFill/>
        </p:spPr>
        <p:txBody>
          <a:bodyPr wrap="square" rtlCol="0">
            <a:spAutoFit/>
          </a:bodyPr>
          <a:lstStyle/>
          <a:p>
            <a:r>
              <a:rPr lang="en-US" sz="2400" dirty="0" smtClean="0"/>
              <a:t>Assuming the following are the current played cards for 5 players</a:t>
            </a:r>
            <a:endParaRPr lang="en-SG" sz="2400" dirty="0"/>
          </a:p>
        </p:txBody>
      </p:sp>
    </p:spTree>
    <p:extLst>
      <p:ext uri="{BB962C8B-B14F-4D97-AF65-F5344CB8AC3E}">
        <p14:creationId xmlns:p14="http://schemas.microsoft.com/office/powerpoint/2010/main" xmlns="" val="3015348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dirty="0" smtClean="0"/>
              <a:t>Exercise #1</a:t>
            </a:r>
          </a:p>
        </p:txBody>
      </p:sp>
      <p:sp>
        <p:nvSpPr>
          <p:cNvPr id="33795" name="Rectangle 5"/>
          <p:cNvSpPr>
            <a:spLocks noGrp="1" noChangeArrowheads="1"/>
          </p:cNvSpPr>
          <p:nvPr>
            <p:ph type="subTitle" idx="1"/>
          </p:nvPr>
        </p:nvSpPr>
        <p:spPr/>
        <p:txBody>
          <a:bodyPr>
            <a:noAutofit/>
          </a:bodyPr>
          <a:lstStyle/>
          <a:p>
            <a:pPr eaLnBrk="1" hangingPunct="1"/>
            <a:r>
              <a:rPr lang="en-US" sz="4000" dirty="0" smtClean="0"/>
              <a:t>Alternating List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(5/7)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82900735"/>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20</a:t>
                      </a:r>
                      <a:endParaRPr lang="en-SG" dirty="0"/>
                    </a:p>
                  </a:txBody>
                  <a:tcPr/>
                </a:tc>
                <a:tc>
                  <a:txBody>
                    <a:bodyPr/>
                    <a:lstStyle/>
                    <a:p>
                      <a:r>
                        <a:rPr lang="en-US" dirty="0" smtClean="0"/>
                        <a:t>7</a:t>
                      </a:r>
                      <a:endParaRPr lang="en-SG" dirty="0"/>
                    </a:p>
                  </a:txBody>
                  <a:tcPr/>
                </a:tc>
              </a:tr>
            </a:tbl>
          </a:graphicData>
        </a:graphic>
      </p:graphicFrame>
      <p:cxnSp>
        <p:nvCxnSpPr>
          <p:cNvPr id="7" name="Straight Arrow Connector 6"/>
          <p:cNvCxnSpPr/>
          <p:nvPr/>
        </p:nvCxnSpPr>
        <p:spPr>
          <a:xfrm>
            <a:off x="6660232" y="3071119"/>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52120" y="2404977"/>
            <a:ext cx="2016224" cy="646331"/>
          </a:xfrm>
          <a:prstGeom prst="rect">
            <a:avLst/>
          </a:prstGeom>
          <a:noFill/>
        </p:spPr>
        <p:txBody>
          <a:bodyPr wrap="square" rtlCol="0">
            <a:spAutoFit/>
          </a:bodyPr>
          <a:lstStyle/>
          <a:p>
            <a:r>
              <a:rPr lang="en-US" dirty="0"/>
              <a:t>b</a:t>
            </a:r>
            <a:r>
              <a:rPr lang="en-US" dirty="0" smtClean="0"/>
              <a:t>estplayer =  3</a:t>
            </a:r>
          </a:p>
          <a:p>
            <a:r>
              <a:rPr lang="en-US" dirty="0"/>
              <a:t>n</a:t>
            </a:r>
            <a:r>
              <a:rPr lang="en-US" dirty="0" smtClean="0"/>
              <a:t>umbestcard = </a:t>
            </a:r>
            <a:r>
              <a:rPr lang="en-US" dirty="0" smtClean="0">
                <a:solidFill>
                  <a:srgbClr val="FF0000"/>
                </a:solidFill>
              </a:rPr>
              <a:t>1</a:t>
            </a:r>
            <a:endParaRPr lang="en-SG" dirty="0">
              <a:solidFill>
                <a:srgbClr val="FF0000"/>
              </a:solidFill>
            </a:endParaRPr>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40</a:t>
            </a:fld>
            <a:endParaRPr lang="en-SG" dirty="0"/>
          </a:p>
        </p:txBody>
      </p:sp>
      <p:sp>
        <p:nvSpPr>
          <p:cNvPr id="10" name="TextBox 9"/>
          <p:cNvSpPr txBox="1"/>
          <p:nvPr/>
        </p:nvSpPr>
        <p:spPr>
          <a:xfrm>
            <a:off x="467544" y="1556792"/>
            <a:ext cx="7272808" cy="830997"/>
          </a:xfrm>
          <a:prstGeom prst="rect">
            <a:avLst/>
          </a:prstGeom>
          <a:noFill/>
        </p:spPr>
        <p:txBody>
          <a:bodyPr wrap="square" rtlCol="0">
            <a:spAutoFit/>
          </a:bodyPr>
          <a:lstStyle/>
          <a:p>
            <a:r>
              <a:rPr lang="en-US" sz="2400" dirty="0" smtClean="0"/>
              <a:t>Assuming the following are the current played cards for 5 players</a:t>
            </a:r>
            <a:endParaRPr lang="en-SG" sz="2400" dirty="0"/>
          </a:p>
        </p:txBody>
      </p:sp>
    </p:spTree>
    <p:extLst>
      <p:ext uri="{BB962C8B-B14F-4D97-AF65-F5344CB8AC3E}">
        <p14:creationId xmlns:p14="http://schemas.microsoft.com/office/powerpoint/2010/main" xmlns="" val="30153485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(6/7)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82900735"/>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20</a:t>
                      </a:r>
                      <a:endParaRPr lang="en-SG" dirty="0"/>
                    </a:p>
                  </a:txBody>
                  <a:tcPr/>
                </a:tc>
                <a:tc>
                  <a:txBody>
                    <a:bodyPr/>
                    <a:lstStyle/>
                    <a:p>
                      <a:r>
                        <a:rPr lang="en-US" dirty="0" smtClean="0"/>
                        <a:t>7</a:t>
                      </a:r>
                      <a:endParaRPr lang="en-SG" dirty="0"/>
                    </a:p>
                  </a:txBody>
                  <a:tcPr/>
                </a:tc>
              </a:tr>
            </a:tbl>
          </a:graphicData>
        </a:graphic>
      </p:graphicFrame>
      <p:cxnSp>
        <p:nvCxnSpPr>
          <p:cNvPr id="7" name="Straight Arrow Connector 6"/>
          <p:cNvCxnSpPr/>
          <p:nvPr/>
        </p:nvCxnSpPr>
        <p:spPr>
          <a:xfrm>
            <a:off x="8028384" y="3071119"/>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0272" y="2443614"/>
            <a:ext cx="2016224" cy="646331"/>
          </a:xfrm>
          <a:prstGeom prst="rect">
            <a:avLst/>
          </a:prstGeom>
          <a:noFill/>
        </p:spPr>
        <p:txBody>
          <a:bodyPr wrap="square" rtlCol="0">
            <a:spAutoFit/>
          </a:bodyPr>
          <a:lstStyle/>
          <a:p>
            <a:r>
              <a:rPr lang="en-US" dirty="0"/>
              <a:t>b</a:t>
            </a:r>
            <a:r>
              <a:rPr lang="en-US" dirty="0" smtClean="0"/>
              <a:t>estplayer =  3</a:t>
            </a:r>
          </a:p>
          <a:p>
            <a:r>
              <a:rPr lang="en-US" dirty="0"/>
              <a:t>n</a:t>
            </a:r>
            <a:r>
              <a:rPr lang="en-US" dirty="0" smtClean="0"/>
              <a:t>umbestcard = 1</a:t>
            </a:r>
            <a:endParaRPr lang="en-SG" dirty="0"/>
          </a:p>
        </p:txBody>
      </p:sp>
      <p:sp>
        <p:nvSpPr>
          <p:cNvPr id="3" name="TextBox 2"/>
          <p:cNvSpPr txBox="1"/>
          <p:nvPr/>
        </p:nvSpPr>
        <p:spPr>
          <a:xfrm>
            <a:off x="3635896" y="5445224"/>
            <a:ext cx="3672408" cy="369332"/>
          </a:xfrm>
          <a:prstGeom prst="rect">
            <a:avLst/>
          </a:prstGeom>
          <a:noFill/>
        </p:spPr>
        <p:txBody>
          <a:bodyPr wrap="square" rtlCol="0">
            <a:spAutoFit/>
          </a:bodyPr>
          <a:lstStyle/>
          <a:p>
            <a:r>
              <a:rPr lang="en-US" dirty="0" smtClean="0"/>
              <a:t>Winner is player 3</a:t>
            </a:r>
            <a:endParaRPr lang="en-SG" dirty="0"/>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41</a:t>
            </a:fld>
            <a:endParaRPr lang="en-SG" dirty="0"/>
          </a:p>
        </p:txBody>
      </p:sp>
      <p:sp>
        <p:nvSpPr>
          <p:cNvPr id="10" name="TextBox 9"/>
          <p:cNvSpPr txBox="1"/>
          <p:nvPr/>
        </p:nvSpPr>
        <p:spPr>
          <a:xfrm>
            <a:off x="467544" y="1556792"/>
            <a:ext cx="7272808" cy="830997"/>
          </a:xfrm>
          <a:prstGeom prst="rect">
            <a:avLst/>
          </a:prstGeom>
          <a:noFill/>
        </p:spPr>
        <p:txBody>
          <a:bodyPr wrap="square" rtlCol="0">
            <a:spAutoFit/>
          </a:bodyPr>
          <a:lstStyle/>
          <a:p>
            <a:r>
              <a:rPr lang="en-US" sz="2400" dirty="0" smtClean="0"/>
              <a:t>Assuming the following are the current played cards for 5 players</a:t>
            </a:r>
            <a:endParaRPr lang="en-SG" sz="2400" dirty="0"/>
          </a:p>
        </p:txBody>
      </p:sp>
    </p:spTree>
    <p:extLst>
      <p:ext uri="{BB962C8B-B14F-4D97-AF65-F5344CB8AC3E}">
        <p14:creationId xmlns:p14="http://schemas.microsoft.com/office/powerpoint/2010/main" xmlns="" val="30153485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Determine winning </a:t>
            </a:r>
            <a:r>
              <a:rPr lang="en-US" sz="4000" dirty="0" smtClean="0"/>
              <a:t>card (7/7)</a:t>
            </a:r>
            <a:endParaRPr lang="en-SG"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20175693"/>
              </p:ext>
            </p:extLst>
          </p:nvPr>
        </p:nvGraphicFramePr>
        <p:xfrm>
          <a:off x="611560" y="3581308"/>
          <a:ext cx="8229600" cy="10109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Player</a:t>
                      </a:r>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r>
              <a:tr h="370840">
                <a:tc>
                  <a:txBody>
                    <a:bodyPr/>
                    <a:lstStyle/>
                    <a:p>
                      <a:r>
                        <a:rPr lang="en-US" dirty="0" smtClean="0"/>
                        <a:t>Card identifier</a:t>
                      </a:r>
                      <a:endParaRPr lang="en-SG" dirty="0"/>
                    </a:p>
                  </a:txBody>
                  <a:tcPr/>
                </a:tc>
                <a:tc>
                  <a:txBody>
                    <a:bodyPr/>
                    <a:lstStyle/>
                    <a:p>
                      <a:r>
                        <a:rPr lang="en-US" dirty="0" smtClean="0"/>
                        <a:t>10</a:t>
                      </a:r>
                      <a:endParaRPr lang="en-SG" dirty="0"/>
                    </a:p>
                  </a:txBody>
                  <a:tcPr/>
                </a:tc>
                <a:tc>
                  <a:txBody>
                    <a:bodyPr/>
                    <a:lstStyle/>
                    <a:p>
                      <a:r>
                        <a:rPr lang="en-US" dirty="0" smtClean="0"/>
                        <a:t>2</a:t>
                      </a:r>
                      <a:endParaRPr lang="en-SG" dirty="0"/>
                    </a:p>
                  </a:txBody>
                  <a:tcPr/>
                </a:tc>
                <a:tc>
                  <a:txBody>
                    <a:bodyPr/>
                    <a:lstStyle/>
                    <a:p>
                      <a:r>
                        <a:rPr lang="en-US" dirty="0" smtClean="0"/>
                        <a:t>10</a:t>
                      </a:r>
                      <a:endParaRPr lang="en-SG" dirty="0"/>
                    </a:p>
                  </a:txBody>
                  <a:tcPr/>
                </a:tc>
                <a:tc>
                  <a:txBody>
                    <a:bodyPr/>
                    <a:lstStyle/>
                    <a:p>
                      <a:r>
                        <a:rPr lang="en-US" dirty="0" smtClean="0"/>
                        <a:t>8</a:t>
                      </a:r>
                      <a:endParaRPr lang="en-SG" dirty="0"/>
                    </a:p>
                  </a:txBody>
                  <a:tcPr/>
                </a:tc>
                <a:tc>
                  <a:txBody>
                    <a:bodyPr/>
                    <a:lstStyle/>
                    <a:p>
                      <a:r>
                        <a:rPr lang="en-US" dirty="0" smtClean="0"/>
                        <a:t>7</a:t>
                      </a:r>
                      <a:endParaRPr lang="en-SG" dirty="0"/>
                    </a:p>
                  </a:txBody>
                  <a:tcPr/>
                </a:tc>
              </a:tr>
            </a:tbl>
          </a:graphicData>
        </a:graphic>
      </p:graphicFrame>
      <p:sp>
        <p:nvSpPr>
          <p:cNvPr id="5" name="TextBox 4"/>
          <p:cNvSpPr txBox="1"/>
          <p:nvPr/>
        </p:nvSpPr>
        <p:spPr>
          <a:xfrm>
            <a:off x="467544" y="1844824"/>
            <a:ext cx="7272808" cy="461665"/>
          </a:xfrm>
          <a:prstGeom prst="rect">
            <a:avLst/>
          </a:prstGeom>
          <a:noFill/>
        </p:spPr>
        <p:txBody>
          <a:bodyPr wrap="square" rtlCol="0">
            <a:spAutoFit/>
          </a:bodyPr>
          <a:lstStyle/>
          <a:p>
            <a:r>
              <a:rPr lang="en-US" sz="2400" dirty="0" smtClean="0"/>
              <a:t>If the cards are as follows </a:t>
            </a:r>
            <a:endParaRPr lang="en-SG" sz="2400" dirty="0"/>
          </a:p>
        </p:txBody>
      </p:sp>
      <p:cxnSp>
        <p:nvCxnSpPr>
          <p:cNvPr id="7" name="Straight Arrow Connector 6"/>
          <p:cNvCxnSpPr/>
          <p:nvPr/>
        </p:nvCxnSpPr>
        <p:spPr>
          <a:xfrm>
            <a:off x="8028384" y="3071119"/>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0272" y="2443614"/>
            <a:ext cx="2016224" cy="646331"/>
          </a:xfrm>
          <a:prstGeom prst="rect">
            <a:avLst/>
          </a:prstGeom>
          <a:noFill/>
        </p:spPr>
        <p:txBody>
          <a:bodyPr wrap="square" rtlCol="0">
            <a:spAutoFit/>
          </a:bodyPr>
          <a:lstStyle/>
          <a:p>
            <a:r>
              <a:rPr lang="en-US" dirty="0"/>
              <a:t>b</a:t>
            </a:r>
            <a:r>
              <a:rPr lang="en-US" dirty="0" smtClean="0"/>
              <a:t>estplayer =  0</a:t>
            </a:r>
          </a:p>
          <a:p>
            <a:r>
              <a:rPr lang="en-US" dirty="0"/>
              <a:t>n</a:t>
            </a:r>
            <a:r>
              <a:rPr lang="en-US" dirty="0" smtClean="0"/>
              <a:t>umbestcard = 2</a:t>
            </a:r>
            <a:endParaRPr lang="en-SG" dirty="0"/>
          </a:p>
        </p:txBody>
      </p:sp>
      <p:sp>
        <p:nvSpPr>
          <p:cNvPr id="3" name="TextBox 2"/>
          <p:cNvSpPr txBox="1"/>
          <p:nvPr/>
        </p:nvSpPr>
        <p:spPr>
          <a:xfrm>
            <a:off x="2699792" y="5157192"/>
            <a:ext cx="5760640" cy="461665"/>
          </a:xfrm>
          <a:prstGeom prst="rect">
            <a:avLst/>
          </a:prstGeom>
          <a:noFill/>
        </p:spPr>
        <p:txBody>
          <a:bodyPr wrap="square" rtlCol="0">
            <a:spAutoFit/>
          </a:bodyPr>
          <a:lstStyle/>
          <a:p>
            <a:r>
              <a:rPr lang="en-US" sz="2400" dirty="0" smtClean="0"/>
              <a:t>No winner since there are &gt; 1 best card</a:t>
            </a:r>
            <a:endParaRPr lang="en-SG" sz="2400" dirty="0"/>
          </a:p>
        </p:txBody>
      </p: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42</a:t>
            </a:fld>
            <a:endParaRPr lang="en-SG" dirty="0"/>
          </a:p>
        </p:txBody>
      </p:sp>
    </p:spTree>
    <p:extLst>
      <p:ext uri="{BB962C8B-B14F-4D97-AF65-F5344CB8AC3E}">
        <p14:creationId xmlns:p14="http://schemas.microsoft.com/office/powerpoint/2010/main" xmlns="" val="13670093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card at back of the correct list and in correct order (1/3)</a:t>
            </a:r>
            <a:endParaRPr lang="en-SG" dirty="0"/>
          </a:p>
        </p:txBody>
      </p:sp>
      <p:sp>
        <p:nvSpPr>
          <p:cNvPr id="3" name="Content Placeholder 2"/>
          <p:cNvSpPr>
            <a:spLocks noGrp="1"/>
          </p:cNvSpPr>
          <p:nvPr>
            <p:ph idx="1"/>
          </p:nvPr>
        </p:nvSpPr>
        <p:spPr/>
        <p:txBody>
          <a:bodyPr/>
          <a:lstStyle/>
          <a:p>
            <a:pPr>
              <a:buFont typeface="Wingdings" pitchFamily="2" charset="2"/>
              <a:buChar char="Ø"/>
            </a:pPr>
            <a:r>
              <a:rPr lang="en-US" dirty="0" smtClean="0"/>
              <a:t>Can create another method in </a:t>
            </a:r>
            <a:r>
              <a:rPr lang="en-US" dirty="0"/>
              <a:t>C</a:t>
            </a:r>
            <a:r>
              <a:rPr lang="en-US" dirty="0" smtClean="0"/>
              <a:t>ardGame class to do this</a:t>
            </a:r>
          </a:p>
          <a:p>
            <a:pPr lvl="1"/>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moveCards(int winner)</a:t>
            </a:r>
          </a:p>
          <a:p>
            <a:pPr>
              <a:buFont typeface="Wingdings" pitchFamily="2" charset="2"/>
              <a:buChar char="Ø"/>
            </a:pPr>
            <a:r>
              <a:rPr lang="en-US" dirty="0" smtClean="0"/>
              <a:t>If Player A wins</a:t>
            </a:r>
          </a:p>
          <a:p>
            <a:pPr lvl="1"/>
            <a:r>
              <a:rPr lang="en-US" dirty="0" smtClean="0"/>
              <a:t>For loop to loop through all players and place their cards to the back of A’s card list. Also mark those cards as played.</a:t>
            </a:r>
          </a:p>
          <a:p>
            <a:pPr marL="274320" lvl="1" indent="0">
              <a:buNone/>
            </a:pPr>
            <a:endParaRPr lang="en-US" dirty="0" smtClean="0"/>
          </a:p>
          <a:p>
            <a:pPr marL="274320" lvl="1" indent="0">
              <a:buNone/>
            </a:pPr>
            <a:endParaRPr lang="en-US" dirty="0"/>
          </a:p>
          <a:p>
            <a:pPr marL="274320" lvl="1" indent="0">
              <a:buNone/>
            </a:pPr>
            <a:endParaRPr lang="en-US" dirty="0" smtClean="0"/>
          </a:p>
          <a:p>
            <a:pPr marL="274320" lvl="1" indent="0">
              <a:buNone/>
            </a:pPr>
            <a:endParaRPr lang="en-US" dirty="0"/>
          </a:p>
          <a:p>
            <a:pPr marL="274320" lvl="1" indent="0">
              <a:buNone/>
            </a:pPr>
            <a:endParaRPr lang="en-US" dirty="0" smtClean="0"/>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43</a:t>
            </a:fld>
            <a:endParaRPr lang="en-SG" dirty="0"/>
          </a:p>
        </p:txBody>
      </p:sp>
    </p:spTree>
    <p:extLst>
      <p:ext uri="{BB962C8B-B14F-4D97-AF65-F5344CB8AC3E}">
        <p14:creationId xmlns:p14="http://schemas.microsoft.com/office/powerpoint/2010/main" xmlns="" val="5365452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card at back of the correct list and in correct order (2/3)</a:t>
            </a:r>
            <a:endParaRPr lang="en-SG" dirty="0"/>
          </a:p>
        </p:txBody>
      </p:sp>
      <p:sp>
        <p:nvSpPr>
          <p:cNvPr id="3" name="Content Placeholder 2"/>
          <p:cNvSpPr>
            <a:spLocks noGrp="1"/>
          </p:cNvSpPr>
          <p:nvPr>
            <p:ph idx="1"/>
          </p:nvPr>
        </p:nvSpPr>
        <p:spPr/>
        <p:txBody>
          <a:bodyPr/>
          <a:lstStyle/>
          <a:p>
            <a:pPr marL="274320" lvl="1" indent="0">
              <a:buNone/>
            </a:pPr>
            <a:endParaRPr lang="en-US" dirty="0" smtClean="0"/>
          </a:p>
          <a:p>
            <a:pPr marL="274320" lvl="1" indent="0">
              <a:buNone/>
            </a:pPr>
            <a:endParaRPr lang="en-US" dirty="0"/>
          </a:p>
          <a:p>
            <a:pPr marL="274320" lvl="1" indent="0">
              <a:buNone/>
            </a:pPr>
            <a:endParaRPr lang="en-US" dirty="0" smtClean="0"/>
          </a:p>
          <a:p>
            <a:pPr marL="274320" lvl="1" indent="0">
              <a:buNone/>
            </a:pPr>
            <a:endParaRPr lang="en-US" i="1" dirty="0">
              <a:solidFill>
                <a:srgbClr val="FFC000"/>
              </a:solidFill>
            </a:endParaRPr>
          </a:p>
          <a:p>
            <a:pPr marL="274320" lvl="1" indent="0">
              <a:buNone/>
            </a:pPr>
            <a:r>
              <a:rPr lang="en-US" dirty="0" smtClean="0">
                <a:solidFill>
                  <a:srgbClr val="800000"/>
                </a:solidFill>
              </a:rPr>
              <a:t>assuming </a:t>
            </a:r>
            <a:r>
              <a:rPr lang="en-US" dirty="0">
                <a:solidFill>
                  <a:srgbClr val="800000"/>
                </a:solidFill>
              </a:rPr>
              <a:t>ArrayList&lt;ArrayList&lt;Card&gt; </a:t>
            </a:r>
            <a:r>
              <a:rPr lang="en-US" dirty="0" smtClean="0">
                <a:solidFill>
                  <a:srgbClr val="800000"/>
                </a:solidFill>
              </a:rPr>
              <a:t>&gt; implementation of players</a:t>
            </a:r>
            <a:endParaRPr lang="en-US" dirty="0">
              <a:solidFill>
                <a:srgbClr val="800000"/>
              </a:solidFill>
            </a:endParaRPr>
          </a:p>
          <a:p>
            <a:pPr marL="274320" lvl="1" indent="0">
              <a:buNone/>
            </a:pPr>
            <a:endParaRPr lang="en-US" dirty="0" smtClean="0"/>
          </a:p>
          <a:p>
            <a:pPr marL="274320" lvl="1" indent="0">
              <a:buNone/>
            </a:pPr>
            <a:endParaRPr lang="en-US" dirty="0" smtClean="0"/>
          </a:p>
          <a:p>
            <a:pPr marL="274320" lvl="1" indent="0">
              <a:buNone/>
            </a:pPr>
            <a:endParaRPr lang="en-US" dirty="0" smtClean="0"/>
          </a:p>
          <a:p>
            <a:pPr marL="274320" lvl="1" indent="0">
              <a:buNone/>
            </a:pPr>
            <a:r>
              <a:rPr lang="en-US" dirty="0" smtClean="0"/>
              <a:t>OR</a:t>
            </a:r>
          </a:p>
        </p:txBody>
      </p:sp>
      <p:sp>
        <p:nvSpPr>
          <p:cNvPr id="4" name="TextBox 3"/>
          <p:cNvSpPr txBox="1"/>
          <p:nvPr/>
        </p:nvSpPr>
        <p:spPr>
          <a:xfrm>
            <a:off x="539552" y="1340768"/>
            <a:ext cx="8496944" cy="1477328"/>
          </a:xfrm>
          <a:prstGeom prst="rect">
            <a:avLst/>
          </a:prstGeom>
          <a:noFill/>
          <a:ln>
            <a:solidFill>
              <a:schemeClr val="accent1"/>
            </a:solidFill>
          </a:ln>
        </p:spPr>
        <p:txBody>
          <a:bodyPr wrap="square" rtlCol="0">
            <a:spAutoFit/>
          </a:bodyPr>
          <a:lstStyle/>
          <a:p>
            <a:r>
              <a:rPr lang="en-US" b="1" dirty="0" smtClean="0">
                <a:latin typeface="Courier New" pitchFamily="49" charset="0"/>
                <a:cs typeface="Courier New" pitchFamily="49" charset="0"/>
              </a:rPr>
              <a:t>for (int i=0; i &lt; numPlayers; i++) {</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if (i != A)  { </a:t>
            </a:r>
            <a:r>
              <a:rPr lang="en-US" b="1" dirty="0" smtClean="0">
                <a:solidFill>
                  <a:srgbClr val="800000"/>
                </a:solidFill>
                <a:latin typeface="Courier New" pitchFamily="49" charset="0"/>
                <a:cs typeface="Courier New" pitchFamily="49" charset="0"/>
              </a:rPr>
              <a:t>// is not winner</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place current card of player i to back of A’s card list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5" name="TextBox 4"/>
          <p:cNvSpPr txBox="1"/>
          <p:nvPr/>
        </p:nvSpPr>
        <p:spPr>
          <a:xfrm>
            <a:off x="744178" y="5445224"/>
            <a:ext cx="8081335" cy="646331"/>
          </a:xfrm>
          <a:prstGeom prst="rect">
            <a:avLst/>
          </a:prstGeom>
          <a:noFill/>
          <a:ln>
            <a:solidFill>
              <a:schemeClr val="accent1"/>
            </a:solidFill>
          </a:ln>
        </p:spPr>
        <p:txBody>
          <a:bodyPr wrap="square" rtlCol="0">
            <a:spAutoFit/>
          </a:bodyPr>
          <a:lstStyle/>
          <a:p>
            <a:r>
              <a:rPr lang="en-US" b="1" dirty="0">
                <a:latin typeface="Courier New" pitchFamily="49" charset="0"/>
                <a:cs typeface="Courier New" pitchFamily="49" charset="0"/>
              </a:rPr>
              <a:t>playerlist.get(i).get(0).markPlayed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playerlist.get(A).add(playerlist.get(i).remove(0));</a:t>
            </a:r>
            <a:endParaRPr lang="en-US" b="1" dirty="0">
              <a:latin typeface="Courier New" pitchFamily="49" charset="0"/>
              <a:cs typeface="Courier New" pitchFamily="49" charset="0"/>
            </a:endParaRPr>
          </a:p>
        </p:txBody>
      </p:sp>
      <p:sp>
        <p:nvSpPr>
          <p:cNvPr id="6" name="TextBox 5"/>
          <p:cNvSpPr txBox="1"/>
          <p:nvPr/>
        </p:nvSpPr>
        <p:spPr>
          <a:xfrm>
            <a:off x="777130" y="3861048"/>
            <a:ext cx="8081335" cy="923330"/>
          </a:xfrm>
          <a:prstGeom prst="rect">
            <a:avLst/>
          </a:prstGeom>
          <a:noFill/>
          <a:ln>
            <a:solidFill>
              <a:schemeClr val="accent1"/>
            </a:solidFill>
          </a:ln>
        </p:spPr>
        <p:txBody>
          <a:bodyPr wrap="square" rtlCol="0">
            <a:spAutoFit/>
          </a:bodyPr>
          <a:lstStyle/>
          <a:p>
            <a:r>
              <a:rPr lang="en-US" b="1" dirty="0" smtClean="0">
                <a:latin typeface="Courier New" pitchFamily="49" charset="0"/>
                <a:cs typeface="Courier New" pitchFamily="49" charset="0"/>
              </a:rPr>
              <a:t>playerlist.get(i).get(0).markPlayed(); playerlist.get(A).add(</a:t>
            </a:r>
            <a:r>
              <a:rPr lang="en-US" b="1" dirty="0">
                <a:latin typeface="Courier New" pitchFamily="49" charset="0"/>
                <a:cs typeface="Courier New" pitchFamily="49" charset="0"/>
              </a:rPr>
              <a:t>playerlist.get(i).get(0)</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layerlist.get(i).remove(0</a:t>
            </a:r>
            <a:r>
              <a:rPr lang="en-US" b="1" dirty="0">
                <a:latin typeface="Courier New" pitchFamily="49" charset="0"/>
                <a:cs typeface="Courier New" pitchFamily="49" charset="0"/>
              </a:rPr>
              <a:t>);</a:t>
            </a:r>
            <a:r>
              <a:rPr lang="en-US" b="1" dirty="0"/>
              <a:t> </a:t>
            </a:r>
          </a:p>
        </p:txBody>
      </p:sp>
      <p:cxnSp>
        <p:nvCxnSpPr>
          <p:cNvPr id="8" name="Straight Arrow Connector 7"/>
          <p:cNvCxnSpPr/>
          <p:nvPr/>
        </p:nvCxnSpPr>
        <p:spPr>
          <a:xfrm>
            <a:off x="5868144" y="2420888"/>
            <a:ext cx="0" cy="1459321"/>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44</a:t>
            </a:fld>
            <a:endParaRPr lang="en-SG" dirty="0"/>
          </a:p>
        </p:txBody>
      </p:sp>
    </p:spTree>
    <p:extLst>
      <p:ext uri="{BB962C8B-B14F-4D97-AF65-F5344CB8AC3E}">
        <p14:creationId xmlns:p14="http://schemas.microsoft.com/office/powerpoint/2010/main" xmlns="" val="422056156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card at back of the correct list and in correct order (3/3)</a:t>
            </a:r>
            <a:endParaRPr lang="en-SG" dirty="0"/>
          </a:p>
        </p:txBody>
      </p:sp>
      <p:sp>
        <p:nvSpPr>
          <p:cNvPr id="3" name="Content Placeholder 2"/>
          <p:cNvSpPr>
            <a:spLocks noGrp="1"/>
          </p:cNvSpPr>
          <p:nvPr>
            <p:ph idx="1"/>
          </p:nvPr>
        </p:nvSpPr>
        <p:spPr/>
        <p:txBody>
          <a:bodyPr/>
          <a:lstStyle/>
          <a:p>
            <a:pPr lvl="1">
              <a:buFont typeface="Wingdings" pitchFamily="2" charset="2"/>
              <a:buChar char="Ø"/>
            </a:pPr>
            <a:r>
              <a:rPr lang="en-US" sz="2800" dirty="0" smtClean="0"/>
              <a:t>It is a draw</a:t>
            </a:r>
          </a:p>
          <a:p>
            <a:pPr lvl="2"/>
            <a:r>
              <a:rPr lang="en-US" sz="2400" dirty="0" smtClean="0"/>
              <a:t>Simply put each card at the front of the ArrayList to it’s back.</a:t>
            </a:r>
          </a:p>
        </p:txBody>
      </p:sp>
      <p:sp>
        <p:nvSpPr>
          <p:cNvPr id="4"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45</a:t>
            </a:fld>
            <a:endParaRPr lang="en-SG" dirty="0"/>
          </a:p>
        </p:txBody>
      </p:sp>
    </p:spTree>
    <p:extLst>
      <p:ext uri="{BB962C8B-B14F-4D97-AF65-F5344CB8AC3E}">
        <p14:creationId xmlns:p14="http://schemas.microsoft.com/office/powerpoint/2010/main" xmlns="" val="317533801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Repeat </a:t>
            </a:r>
            <a:r>
              <a:rPr lang="en-US" dirty="0" smtClean="0"/>
              <a:t>playing until termination condition</a:t>
            </a:r>
            <a:endParaRPr lang="en-SG" dirty="0"/>
          </a:p>
        </p:txBody>
      </p:sp>
      <p:sp>
        <p:nvSpPr>
          <p:cNvPr id="3" name="Content Placeholder 2"/>
          <p:cNvSpPr>
            <a:spLocks noGrp="1"/>
          </p:cNvSpPr>
          <p:nvPr>
            <p:ph idx="1"/>
          </p:nvPr>
        </p:nvSpPr>
        <p:spPr>
          <a:xfrm>
            <a:off x="457200" y="1412776"/>
            <a:ext cx="8229600" cy="5064224"/>
          </a:xfrm>
        </p:spPr>
        <p:txBody>
          <a:bodyPr/>
          <a:lstStyle/>
          <a:p>
            <a:r>
              <a:rPr lang="en-US" dirty="0"/>
              <a:t>U</a:t>
            </a:r>
            <a:r>
              <a:rPr lang="en-US" dirty="0" smtClean="0"/>
              <a:t>se while loop for playing whole game</a:t>
            </a:r>
          </a:p>
          <a:p>
            <a:pPr marL="0" indent="0">
              <a:buNone/>
            </a:pPr>
            <a:endParaRPr lang="en-US" dirty="0"/>
          </a:p>
        </p:txBody>
      </p:sp>
      <p:sp>
        <p:nvSpPr>
          <p:cNvPr id="4" name="TextBox 3"/>
          <p:cNvSpPr txBox="1"/>
          <p:nvPr/>
        </p:nvSpPr>
        <p:spPr>
          <a:xfrm>
            <a:off x="179512" y="2012062"/>
            <a:ext cx="8712968" cy="4278094"/>
          </a:xfrm>
          <a:prstGeom prst="rect">
            <a:avLst/>
          </a:prstGeom>
          <a:noFill/>
          <a:ln>
            <a:solidFill>
              <a:schemeClr val="accent1"/>
            </a:solidFill>
          </a:ln>
        </p:spPr>
        <p:txBody>
          <a:bodyPr wrap="square" rtlCol="0">
            <a:spAutoFit/>
          </a:bodyPr>
          <a:lstStyle/>
          <a:p>
            <a:r>
              <a:rPr lang="en-US" sz="1600" b="1" dirty="0" smtClean="0">
                <a:latin typeface="Courier New" pitchFamily="49" charset="0"/>
                <a:cs typeface="Courier New" pitchFamily="49" charset="0"/>
              </a:rPr>
              <a:t>boolean stop = false;</a:t>
            </a:r>
            <a:endParaRPr lang="en-U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while (true)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i="1" dirty="0" smtClean="0">
                <a:solidFill>
                  <a:srgbClr val="800000"/>
                </a:solidFill>
                <a:latin typeface="Courier New" pitchFamily="49" charset="0"/>
                <a:cs typeface="Courier New" pitchFamily="49" charset="0"/>
              </a:rPr>
              <a:t>// play a round</a:t>
            </a:r>
          </a:p>
          <a:p>
            <a:r>
              <a:rPr lang="en-US" sz="1600" b="1" dirty="0" smtClean="0">
                <a:latin typeface="Courier New" pitchFamily="49" charset="0"/>
                <a:cs typeface="Courier New" pitchFamily="49" charset="0"/>
              </a:rPr>
              <a:t>  moveCards(determineWinner()); </a:t>
            </a:r>
            <a:r>
              <a:rPr lang="en-US" sz="1600" b="1" i="1" dirty="0" smtClean="0">
                <a:solidFill>
                  <a:srgbClr val="800000"/>
                </a:solidFill>
                <a:latin typeface="Courier New" pitchFamily="49" charset="0"/>
                <a:cs typeface="Courier New" pitchFamily="49" charset="0"/>
              </a:rPr>
              <a:t>// or it’s equivalent code here </a:t>
            </a:r>
          </a:p>
          <a:p>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a:t>
            </a:r>
            <a:r>
              <a:rPr lang="en-US" sz="1600" b="1" i="1" dirty="0" smtClean="0">
                <a:solidFill>
                  <a:srgbClr val="800000"/>
                </a:solidFill>
                <a:latin typeface="Courier New" pitchFamily="49" charset="0"/>
                <a:cs typeface="Courier New" pitchFamily="49" charset="0"/>
              </a:rPr>
              <a:t>// check for termination condition </a:t>
            </a:r>
          </a:p>
          <a:p>
            <a:r>
              <a:rPr lang="en-US" sz="1600" b="1" i="1" dirty="0">
                <a:solidFill>
                  <a:srgbClr val="800000"/>
                </a:solidFill>
                <a:latin typeface="Courier New" pitchFamily="49" charset="0"/>
                <a:cs typeface="Courier New" pitchFamily="49" charset="0"/>
              </a:rPr>
              <a:t> </a:t>
            </a:r>
            <a:r>
              <a:rPr lang="en-US" sz="1600" b="1" i="1" dirty="0" smtClean="0">
                <a:solidFill>
                  <a:srgbClr val="800000"/>
                </a:solidFill>
                <a:latin typeface="Courier New" pitchFamily="49" charset="0"/>
                <a:cs typeface="Courier New" pitchFamily="49" charset="0"/>
              </a:rPr>
              <a:t> // if termination condition true break out of loop</a:t>
            </a:r>
          </a:p>
          <a:p>
            <a:r>
              <a:rPr lang="en-US" sz="1600" b="1" dirty="0" smtClean="0">
                <a:latin typeface="Courier New" pitchFamily="49" charset="0"/>
                <a:cs typeface="Courier New" pitchFamily="49" charset="0"/>
              </a:rPr>
              <a:t>  for (int i=0; i &lt; numPlayers; i++)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if ((playerlist.get(i).size() == 0) || </a:t>
            </a:r>
            <a:r>
              <a:rPr lang="en-US" sz="1600" b="1" i="1" dirty="0" smtClean="0">
                <a:solidFill>
                  <a:srgbClr val="800000"/>
                </a:solidFill>
                <a:latin typeface="Courier New" pitchFamily="49" charset="0"/>
                <a:cs typeface="Courier New" pitchFamily="49" charset="0"/>
              </a:rPr>
              <a:t>// short circuit operator</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playerlist.get(i).get(0).isPlayed</a:t>
            </a:r>
            <a:r>
              <a:rPr lang="en-US" sz="1600" b="1"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stop = true;</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break;</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if (stop)</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break;</a:t>
            </a:r>
            <a:endParaRPr lang="en-U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5" name="Slide Number Placeholder 3"/>
          <p:cNvSpPr>
            <a:spLocks noGrp="1"/>
          </p:cNvSpPr>
          <p:nvPr>
            <p:ph type="sldNum" sz="quarter" idx="12"/>
          </p:nvPr>
        </p:nvSpPr>
        <p:spPr>
          <a:xfrm>
            <a:off x="612648" y="6356350"/>
            <a:ext cx="1981200" cy="365760"/>
          </a:xfrm>
        </p:spPr>
        <p:txBody>
          <a:bodyPr/>
          <a:lstStyle/>
          <a:p>
            <a:fld id="{60D3DB89-D0B7-4267-995B-14163E14260F}" type="slidenum">
              <a:rPr lang="en-SG" smtClean="0"/>
              <a:pPr/>
              <a:t>46</a:t>
            </a:fld>
            <a:endParaRPr lang="en-SG" dirty="0"/>
          </a:p>
        </p:txBody>
      </p:sp>
    </p:spTree>
    <p:extLst>
      <p:ext uri="{BB962C8B-B14F-4D97-AF65-F5344CB8AC3E}">
        <p14:creationId xmlns:p14="http://schemas.microsoft.com/office/powerpoint/2010/main" xmlns="" val="97000980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2708920"/>
            <a:ext cx="4536504" cy="707886"/>
          </a:xfrm>
          <a:prstGeom prst="rect">
            <a:avLst/>
          </a:prstGeom>
          <a:noFill/>
        </p:spPr>
        <p:txBody>
          <a:bodyPr wrap="square" rtlCol="0">
            <a:spAutoFit/>
          </a:bodyPr>
          <a:lstStyle/>
          <a:p>
            <a:pPr algn="ctr"/>
            <a:r>
              <a:rPr lang="en-US" sz="4000" dirty="0" smtClean="0"/>
              <a:t>END OF FILE</a:t>
            </a:r>
            <a:endParaRPr lang="en-US" sz="4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(1/6)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latin typeface="Calibri" pitchFamily="34" charset="0"/>
              </a:rPr>
              <a:t>Problem</a:t>
            </a:r>
          </a:p>
          <a:p>
            <a:pPr lvl="1"/>
            <a:r>
              <a:rPr lang="en-US" sz="2500" dirty="0" smtClean="0">
                <a:solidFill>
                  <a:schemeClr val="tx1"/>
                </a:solidFill>
                <a:latin typeface="Calibri" pitchFamily="34" charset="0"/>
              </a:rPr>
              <a:t>Given a list of integers and a list of operations, determine whether the list is an alternating list after each operation</a:t>
            </a:r>
          </a:p>
          <a:p>
            <a:r>
              <a:rPr lang="en-US" sz="2800" dirty="0" smtClean="0">
                <a:latin typeface="Calibri" pitchFamily="34" charset="0"/>
              </a:rPr>
              <a:t>Definition of alternating</a:t>
            </a:r>
          </a:p>
          <a:p>
            <a:pPr lvl="1"/>
            <a:r>
              <a:rPr lang="en-US" sz="2500" dirty="0" smtClean="0">
                <a:latin typeface="Calibri" pitchFamily="34" charset="0"/>
              </a:rPr>
              <a:t>Adjacent integers in the list have different signs</a:t>
            </a:r>
          </a:p>
          <a:p>
            <a:pPr lvl="1"/>
            <a:r>
              <a:rPr lang="en-US" sz="2500" dirty="0" smtClean="0">
                <a:latin typeface="Calibri" pitchFamily="34" charset="0"/>
              </a:rPr>
              <a:t>List of one element is alternating</a:t>
            </a:r>
          </a:p>
        </p:txBody>
      </p:sp>
      <p:sp>
        <p:nvSpPr>
          <p:cNvPr id="4" name="Slide Number Placeholder 3"/>
          <p:cNvSpPr>
            <a:spLocks noGrp="1"/>
          </p:cNvSpPr>
          <p:nvPr>
            <p:ph type="sldNum" sz="quarter" idx="12"/>
          </p:nvPr>
        </p:nvSpPr>
        <p:spPr/>
        <p:txBody>
          <a:bodyPr/>
          <a:lstStyle/>
          <a:p>
            <a:fld id="{60D3DB89-D0B7-4267-995B-14163E14260F}" type="slidenum">
              <a:rPr lang="en-SG" smtClean="0"/>
              <a:pPr/>
              <a:t>5</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(2/6)</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latin typeface="Calibri" pitchFamily="34" charset="0"/>
              </a:rPr>
              <a:t>Input</a:t>
            </a:r>
          </a:p>
          <a:p>
            <a:pPr lvl="1"/>
            <a:r>
              <a:rPr lang="en-US" sz="2500" dirty="0" smtClean="0">
                <a:solidFill>
                  <a:schemeClr val="tx1"/>
                </a:solidFill>
                <a:latin typeface="Calibri" pitchFamily="34" charset="0"/>
              </a:rPr>
              <a:t>1 </a:t>
            </a:r>
            <a:r>
              <a:rPr lang="en-US" sz="2500" dirty="0" smtClean="0">
                <a:solidFill>
                  <a:schemeClr val="tx1"/>
                </a:solidFill>
                <a:latin typeface="Calibri" pitchFamily="34" charset="0"/>
                <a:sym typeface="Symbol"/>
              </a:rPr>
              <a:t></a:t>
            </a:r>
            <a:r>
              <a:rPr lang="en-US" sz="2500" dirty="0" smtClean="0">
                <a:solidFill>
                  <a:schemeClr val="tx1"/>
                </a:solidFill>
                <a:latin typeface="Calibri" pitchFamily="34" charset="0"/>
              </a:rPr>
              <a:t> N </a:t>
            </a:r>
            <a:r>
              <a:rPr lang="en-US" sz="2500" dirty="0" smtClean="0">
                <a:solidFill>
                  <a:schemeClr val="tx1"/>
                </a:solidFill>
                <a:latin typeface="Calibri" pitchFamily="34" charset="0"/>
                <a:sym typeface="Symbol"/>
              </a:rPr>
              <a:t> </a:t>
            </a:r>
            <a:r>
              <a:rPr lang="en-US" sz="2500" dirty="0" smtClean="0">
                <a:solidFill>
                  <a:schemeClr val="tx1"/>
                </a:solidFill>
                <a:latin typeface="Calibri" pitchFamily="34" charset="0"/>
              </a:rPr>
              <a:t>100; 1 </a:t>
            </a:r>
            <a:r>
              <a:rPr lang="en-US" sz="2500" dirty="0" smtClean="0">
                <a:solidFill>
                  <a:schemeClr val="tx1"/>
                </a:solidFill>
                <a:latin typeface="Calibri" pitchFamily="34" charset="0"/>
                <a:sym typeface="Symbol"/>
              </a:rPr>
              <a:t> </a:t>
            </a:r>
            <a:r>
              <a:rPr lang="en-US" sz="2500" dirty="0" smtClean="0">
                <a:solidFill>
                  <a:schemeClr val="tx1"/>
                </a:solidFill>
                <a:latin typeface="Calibri" pitchFamily="34" charset="0"/>
              </a:rPr>
              <a:t>Q </a:t>
            </a:r>
            <a:r>
              <a:rPr lang="en-US" sz="2500" dirty="0" smtClean="0">
                <a:solidFill>
                  <a:schemeClr val="tx1"/>
                </a:solidFill>
                <a:latin typeface="Calibri" pitchFamily="34" charset="0"/>
                <a:sym typeface="Symbol"/>
              </a:rPr>
              <a:t> </a:t>
            </a:r>
            <a:r>
              <a:rPr lang="en-US" sz="2500" dirty="0" smtClean="0">
                <a:solidFill>
                  <a:schemeClr val="tx1"/>
                </a:solidFill>
                <a:latin typeface="Calibri" pitchFamily="34" charset="0"/>
              </a:rPr>
              <a:t>100</a:t>
            </a:r>
          </a:p>
          <a:p>
            <a:pPr lvl="1"/>
            <a:r>
              <a:rPr lang="en-US" sz="2500" dirty="0" smtClean="0">
                <a:solidFill>
                  <a:schemeClr val="tx1"/>
                </a:solidFill>
                <a:latin typeface="Calibri" pitchFamily="34" charset="0"/>
              </a:rPr>
              <a:t>N: size of the original linked list</a:t>
            </a:r>
          </a:p>
          <a:p>
            <a:pPr lvl="1"/>
            <a:r>
              <a:rPr lang="en-US" sz="2500" dirty="0" smtClean="0">
                <a:solidFill>
                  <a:schemeClr val="tx1"/>
                </a:solidFill>
                <a:latin typeface="Calibri" pitchFamily="34" charset="0"/>
              </a:rPr>
              <a:t>Q: number of operation</a:t>
            </a:r>
          </a:p>
          <a:p>
            <a:pPr lvl="1"/>
            <a:endParaRPr lang="en-US" sz="2500" dirty="0" smtClean="0">
              <a:solidFill>
                <a:schemeClr val="tx1"/>
              </a:solidFill>
              <a:latin typeface="Calibri" pitchFamily="34" charset="0"/>
            </a:endParaRPr>
          </a:p>
          <a:p>
            <a:r>
              <a:rPr lang="en-US" sz="2800" dirty="0" smtClean="0">
                <a:latin typeface="Calibri" pitchFamily="34" charset="0"/>
              </a:rPr>
              <a:t>Output</a:t>
            </a:r>
          </a:p>
          <a:p>
            <a:pPr lvl="1"/>
            <a:r>
              <a:rPr lang="en-US" sz="2500" dirty="0" smtClean="0">
                <a:latin typeface="Calibri" pitchFamily="34" charset="0"/>
              </a:rPr>
              <a:t>For each operation, print “YES” if the updated linked list is alternating, otherwise print “NO”.</a:t>
            </a:r>
          </a:p>
        </p:txBody>
      </p:sp>
      <p:sp>
        <p:nvSpPr>
          <p:cNvPr id="4" name="Slide Number Placeholder 3"/>
          <p:cNvSpPr>
            <a:spLocks noGrp="1"/>
          </p:cNvSpPr>
          <p:nvPr>
            <p:ph type="sldNum" sz="quarter" idx="12"/>
          </p:nvPr>
        </p:nvSpPr>
        <p:spPr/>
        <p:txBody>
          <a:bodyPr/>
          <a:lstStyle/>
          <a:p>
            <a:fld id="{60D3DB89-D0B7-4267-995B-14163E14260F}" type="slidenum">
              <a:rPr lang="en-SG" smtClean="0"/>
              <a:pPr/>
              <a:t>6</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(3/6)</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7</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
        <p:nvSpPr>
          <p:cNvPr id="9" name="标题 1"/>
          <p:cNvSpPr txBox="1">
            <a:spLocks/>
          </p:cNvSpPr>
          <p:nvPr/>
        </p:nvSpPr>
        <p:spPr>
          <a:xfrm>
            <a:off x="457200" y="1268760"/>
            <a:ext cx="3250704" cy="566936"/>
          </a:xfrm>
          <a:prstGeom prst="rect">
            <a:avLst/>
          </a:prstGeom>
        </p:spPr>
        <p:txBody>
          <a:bodyPr vert="horz"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Operations</a:t>
            </a:r>
            <a:endParaRPr kumimoji="0" lang="en-SG"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内容占位符 2"/>
          <p:cNvSpPr>
            <a:spLocks noGrp="1"/>
          </p:cNvSpPr>
          <p:nvPr>
            <p:ph sz="quarter" idx="1"/>
          </p:nvPr>
        </p:nvSpPr>
        <p:spPr>
          <a:xfrm>
            <a:off x="457200" y="1844824"/>
            <a:ext cx="7467600" cy="1944216"/>
          </a:xfrm>
        </p:spPr>
        <p:txBody>
          <a:bodyPr/>
          <a:lstStyle/>
          <a:p>
            <a:r>
              <a:rPr lang="en-US" dirty="0" smtClean="0">
                <a:latin typeface="Calibri" pitchFamily="34" charset="0"/>
              </a:rPr>
              <a:t>M &lt;index&gt; &lt;size&gt;</a:t>
            </a:r>
          </a:p>
          <a:p>
            <a:pPr lvl="1"/>
            <a:r>
              <a:rPr lang="en-US" dirty="0" smtClean="0">
                <a:latin typeface="Calibri" pitchFamily="34" charset="0"/>
              </a:rPr>
              <a:t>Move “size” number of elements starting from index to the back of the list</a:t>
            </a:r>
          </a:p>
          <a:p>
            <a:r>
              <a:rPr lang="en-US" dirty="0" smtClean="0">
                <a:latin typeface="Calibri" pitchFamily="34" charset="0"/>
              </a:rPr>
              <a:t>Pseudo-code:</a:t>
            </a:r>
          </a:p>
        </p:txBody>
      </p:sp>
      <p:sp>
        <p:nvSpPr>
          <p:cNvPr id="11" name="内容占位符 2"/>
          <p:cNvSpPr txBox="1">
            <a:spLocks/>
          </p:cNvSpPr>
          <p:nvPr/>
        </p:nvSpPr>
        <p:spPr>
          <a:xfrm>
            <a:off x="457200" y="5517232"/>
            <a:ext cx="7571184" cy="64807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Calibri" pitchFamily="34" charset="0"/>
              </a:rPr>
              <a:t>Why “removing at index” works?</a:t>
            </a:r>
          </a:p>
        </p:txBody>
      </p:sp>
      <p:sp>
        <p:nvSpPr>
          <p:cNvPr id="13" name="TextBox 12"/>
          <p:cNvSpPr txBox="1"/>
          <p:nvPr/>
        </p:nvSpPr>
        <p:spPr>
          <a:xfrm>
            <a:off x="1547664" y="3645024"/>
            <a:ext cx="5256584" cy="1754326"/>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buNone/>
              <a:tabLst>
                <a:tab pos="280988" algn="l"/>
                <a:tab pos="573088" algn="l"/>
                <a:tab pos="854075" algn="l"/>
              </a:tabLst>
            </a:pPr>
            <a:r>
              <a:rPr lang="en-US" dirty="0" smtClean="0">
                <a:latin typeface="Lucida Console" pitchFamily="49" charset="0"/>
                <a:cs typeface="Courier New" pitchFamily="49" charset="0"/>
              </a:rPr>
              <a:t>doMove (index, size)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for i=1 to size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temp </a:t>
            </a:r>
            <a:r>
              <a:rPr lang="en-US" dirty="0" smtClean="0">
                <a:latin typeface="Lucida Console" pitchFamily="49" charset="0"/>
                <a:cs typeface="Courier New" pitchFamily="49" charset="0"/>
                <a:sym typeface="Wingdings" pitchFamily="2" charset="2"/>
              </a:rPr>
              <a:t> </a:t>
            </a:r>
            <a:r>
              <a:rPr lang="en-US" i="1" dirty="0" smtClean="0">
                <a:latin typeface="Lucida Console" pitchFamily="49" charset="0"/>
                <a:cs typeface="Courier New" pitchFamily="49" charset="0"/>
                <a:sym typeface="Wingdings" pitchFamily="2" charset="2"/>
              </a:rPr>
              <a:t>remove element at index</a:t>
            </a:r>
            <a:r>
              <a:rPr lang="en-US" dirty="0" smtClean="0">
                <a:latin typeface="Lucida Console" pitchFamily="49" charset="0"/>
                <a:cs typeface="Courier New" pitchFamily="49" charset="0"/>
                <a:sym typeface="Wingdings" pitchFamily="2" charset="2"/>
              </a:rPr>
              <a:t/>
            </a:r>
            <a:br>
              <a:rPr lang="en-US" dirty="0" smtClean="0">
                <a:latin typeface="Lucida Console" pitchFamily="49" charset="0"/>
                <a:cs typeface="Courier New" pitchFamily="49" charset="0"/>
                <a:sym typeface="Wingdings" pitchFamily="2" charset="2"/>
              </a:rPr>
            </a:br>
            <a:r>
              <a:rPr lang="en-US" dirty="0" smtClean="0">
                <a:latin typeface="Lucida Console" pitchFamily="49" charset="0"/>
                <a:cs typeface="Courier New" pitchFamily="49" charset="0"/>
                <a:sym typeface="Wingdings" pitchFamily="2" charset="2"/>
              </a:rPr>
              <a:t>    </a:t>
            </a:r>
            <a:r>
              <a:rPr lang="en-US" i="1" dirty="0" smtClean="0">
                <a:latin typeface="Lucida Console" pitchFamily="49" charset="0"/>
                <a:cs typeface="Courier New" pitchFamily="49" charset="0"/>
                <a:sym typeface="Wingdings" pitchFamily="2" charset="2"/>
              </a:rPr>
              <a:t>insert temp to the end of list</a:t>
            </a:r>
            <a:br>
              <a:rPr lang="en-US" i="1" dirty="0" smtClean="0">
                <a:latin typeface="Lucida Console" pitchFamily="49" charset="0"/>
                <a:cs typeface="Courier New" pitchFamily="49" charset="0"/>
                <a:sym typeface="Wingdings" pitchFamily="2" charset="2"/>
              </a:rPr>
            </a:br>
            <a:r>
              <a:rPr lang="en-US" i="1" dirty="0" smtClean="0">
                <a:latin typeface="Lucida Console" pitchFamily="49" charset="0"/>
                <a:cs typeface="Courier New" pitchFamily="49" charset="0"/>
                <a:sym typeface="Wingdings" pitchFamily="2" charset="2"/>
              </a:rPr>
              <a:t>  </a:t>
            </a:r>
            <a:r>
              <a:rPr lang="en-US" dirty="0" smtClean="0">
                <a:latin typeface="Lucida Console" pitchFamily="49" charset="0"/>
                <a:cs typeface="Courier New" pitchFamily="49" charset="0"/>
                <a:sym typeface="Wingdings" pitchFamily="2" charset="2"/>
              </a:rPr>
              <a:t>}</a:t>
            </a:r>
            <a:br>
              <a:rPr lang="en-US" dirty="0" smtClean="0">
                <a:latin typeface="Lucida Console" pitchFamily="49" charset="0"/>
                <a:cs typeface="Courier New" pitchFamily="49" charset="0"/>
                <a:sym typeface="Wingdings" pitchFamily="2" charset="2"/>
              </a:rPr>
            </a:br>
            <a:r>
              <a:rPr lang="en-US" dirty="0" smtClean="0">
                <a:latin typeface="Lucida Console" pitchFamily="49" charset="0"/>
                <a:cs typeface="Courier New" pitchFamily="49" charset="0"/>
                <a:sym typeface="Wingdings" pitchFamily="2" charset="2"/>
              </a:rPr>
              <a:t>}</a:t>
            </a:r>
            <a:endParaRPr lang="en-SG" dirty="0">
              <a:latin typeface="Lucida Console"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(4/6)</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8</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
        <p:nvSpPr>
          <p:cNvPr id="9" name="标题 1"/>
          <p:cNvSpPr txBox="1">
            <a:spLocks/>
          </p:cNvSpPr>
          <p:nvPr/>
        </p:nvSpPr>
        <p:spPr>
          <a:xfrm>
            <a:off x="457200" y="1268760"/>
            <a:ext cx="3250704" cy="566936"/>
          </a:xfrm>
          <a:prstGeom prst="rect">
            <a:avLst/>
          </a:prstGeom>
        </p:spPr>
        <p:txBody>
          <a:bodyPr vert="horz"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Operations</a:t>
            </a:r>
            <a:endParaRPr kumimoji="0" lang="en-SG"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内容占位符 2"/>
          <p:cNvSpPr>
            <a:spLocks noGrp="1"/>
          </p:cNvSpPr>
          <p:nvPr>
            <p:ph sz="quarter" idx="1"/>
          </p:nvPr>
        </p:nvSpPr>
        <p:spPr>
          <a:xfrm>
            <a:off x="457200" y="1844824"/>
            <a:ext cx="7467600" cy="1512168"/>
          </a:xfrm>
        </p:spPr>
        <p:txBody>
          <a:bodyPr/>
          <a:lstStyle/>
          <a:p>
            <a:r>
              <a:rPr lang="en-US" dirty="0" smtClean="0">
                <a:latin typeface="Calibri" pitchFamily="34" charset="0"/>
              </a:rPr>
              <a:t>R &lt;index&gt; &lt;size&gt;</a:t>
            </a:r>
          </a:p>
          <a:p>
            <a:pPr lvl="1"/>
            <a:r>
              <a:rPr lang="en-US" dirty="0" smtClean="0">
                <a:latin typeface="Calibri" pitchFamily="34" charset="0"/>
              </a:rPr>
              <a:t>Remove “size” number of elements starting from index</a:t>
            </a:r>
          </a:p>
          <a:p>
            <a:r>
              <a:rPr lang="en-US" dirty="0" smtClean="0">
                <a:latin typeface="Calibri" pitchFamily="34" charset="0"/>
              </a:rPr>
              <a:t>Pseudo-code:</a:t>
            </a:r>
          </a:p>
        </p:txBody>
      </p:sp>
      <p:sp>
        <p:nvSpPr>
          <p:cNvPr id="11" name="内容占位符 2"/>
          <p:cNvSpPr txBox="1">
            <a:spLocks/>
          </p:cNvSpPr>
          <p:nvPr/>
        </p:nvSpPr>
        <p:spPr>
          <a:xfrm>
            <a:off x="457200" y="4941168"/>
            <a:ext cx="7571184" cy="64807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Calibri" pitchFamily="34" charset="0"/>
              </a:rPr>
              <a:t>Can you use this to implement doMove()?</a:t>
            </a:r>
          </a:p>
        </p:txBody>
      </p:sp>
      <p:sp>
        <p:nvSpPr>
          <p:cNvPr id="13" name="TextBox 12"/>
          <p:cNvSpPr txBox="1"/>
          <p:nvPr/>
        </p:nvSpPr>
        <p:spPr>
          <a:xfrm>
            <a:off x="1547664" y="3284984"/>
            <a:ext cx="5256584" cy="147732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buNone/>
              <a:tabLst>
                <a:tab pos="280988" algn="l"/>
                <a:tab pos="573088" algn="l"/>
                <a:tab pos="854075" algn="l"/>
              </a:tabLst>
            </a:pPr>
            <a:r>
              <a:rPr lang="en-US" dirty="0" smtClean="0">
                <a:latin typeface="Lucida Console" pitchFamily="49" charset="0"/>
                <a:cs typeface="Courier New" pitchFamily="49" charset="0"/>
              </a:rPr>
              <a:t>doRemove (index, size)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for i=1 to size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a:t>
            </a:r>
            <a:r>
              <a:rPr lang="en-US" i="1" dirty="0" smtClean="0">
                <a:latin typeface="Lucida Console" pitchFamily="49" charset="0"/>
                <a:cs typeface="Courier New" pitchFamily="49" charset="0"/>
                <a:sym typeface="Wingdings" pitchFamily="2" charset="2"/>
              </a:rPr>
              <a:t>remove element at index</a:t>
            </a:r>
            <a:br>
              <a:rPr lang="en-US" i="1" dirty="0" smtClean="0">
                <a:latin typeface="Lucida Console" pitchFamily="49" charset="0"/>
                <a:cs typeface="Courier New" pitchFamily="49" charset="0"/>
                <a:sym typeface="Wingdings" pitchFamily="2" charset="2"/>
              </a:rPr>
            </a:br>
            <a:r>
              <a:rPr lang="en-US" i="1" dirty="0" smtClean="0">
                <a:latin typeface="Lucida Console" pitchFamily="49" charset="0"/>
                <a:cs typeface="Courier New" pitchFamily="49" charset="0"/>
                <a:sym typeface="Wingdings" pitchFamily="2" charset="2"/>
              </a:rPr>
              <a:t>  </a:t>
            </a:r>
            <a:r>
              <a:rPr lang="en-US" dirty="0" smtClean="0">
                <a:latin typeface="Lucida Console" pitchFamily="49" charset="0"/>
                <a:cs typeface="Courier New" pitchFamily="49" charset="0"/>
                <a:sym typeface="Wingdings" pitchFamily="2" charset="2"/>
              </a:rPr>
              <a:t>}</a:t>
            </a:r>
            <a:br>
              <a:rPr lang="en-US" dirty="0" smtClean="0">
                <a:latin typeface="Lucida Console" pitchFamily="49" charset="0"/>
                <a:cs typeface="Courier New" pitchFamily="49" charset="0"/>
                <a:sym typeface="Wingdings" pitchFamily="2" charset="2"/>
              </a:rPr>
            </a:br>
            <a:r>
              <a:rPr lang="en-US" dirty="0" smtClean="0">
                <a:latin typeface="Lucida Console" pitchFamily="49" charset="0"/>
                <a:cs typeface="Courier New" pitchFamily="49" charset="0"/>
                <a:sym typeface="Wingdings" pitchFamily="2" charset="2"/>
              </a:rPr>
              <a:t>}</a:t>
            </a:r>
            <a:endParaRPr lang="en-SG" dirty="0">
              <a:latin typeface="Lucida Console"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Alternating List (5/6)</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9</a:t>
            </a:fld>
            <a:endParaRPr lang="en-SG" dirty="0"/>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7</a:t>
            </a:r>
            <a:endParaRPr lang="en-SG" dirty="0"/>
          </a:p>
        </p:txBody>
      </p:sp>
      <p:sp>
        <p:nvSpPr>
          <p:cNvPr id="9" name="标题 1"/>
          <p:cNvSpPr txBox="1">
            <a:spLocks/>
          </p:cNvSpPr>
          <p:nvPr/>
        </p:nvSpPr>
        <p:spPr>
          <a:xfrm>
            <a:off x="457200" y="1268760"/>
            <a:ext cx="3250704" cy="566936"/>
          </a:xfrm>
          <a:prstGeom prst="rect">
            <a:avLst/>
          </a:prstGeom>
        </p:spPr>
        <p:txBody>
          <a:bodyPr vert="horz"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Operations</a:t>
            </a:r>
            <a:endParaRPr kumimoji="0" lang="en-SG"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内容占位符 2"/>
          <p:cNvSpPr>
            <a:spLocks noGrp="1"/>
          </p:cNvSpPr>
          <p:nvPr>
            <p:ph sz="quarter" idx="1"/>
          </p:nvPr>
        </p:nvSpPr>
        <p:spPr>
          <a:xfrm>
            <a:off x="457200" y="1844824"/>
            <a:ext cx="7467600" cy="1728192"/>
          </a:xfrm>
        </p:spPr>
        <p:txBody>
          <a:bodyPr>
            <a:normAutofit/>
          </a:bodyPr>
          <a:lstStyle/>
          <a:p>
            <a:r>
              <a:rPr lang="en-US" dirty="0" smtClean="0">
                <a:latin typeface="Calibri" pitchFamily="34" charset="0"/>
              </a:rPr>
              <a:t>A &lt;index&gt; &lt;size&gt; &lt;value&gt;</a:t>
            </a:r>
          </a:p>
          <a:p>
            <a:pPr lvl="1"/>
            <a:r>
              <a:rPr lang="en-US" dirty="0" smtClean="0">
                <a:latin typeface="Calibri" pitchFamily="34" charset="0"/>
              </a:rPr>
              <a:t>Add the elements between &lt;index&gt; and &lt;index + size – 1&gt; (inclusive) with &lt;value&gt;</a:t>
            </a:r>
          </a:p>
          <a:p>
            <a:r>
              <a:rPr lang="en-US" dirty="0" smtClean="0">
                <a:latin typeface="Calibri" pitchFamily="34" charset="0"/>
              </a:rPr>
              <a:t>Pseudo-code:</a:t>
            </a:r>
          </a:p>
        </p:txBody>
      </p:sp>
      <p:sp>
        <p:nvSpPr>
          <p:cNvPr id="11" name="内容占位符 2"/>
          <p:cNvSpPr txBox="1">
            <a:spLocks/>
          </p:cNvSpPr>
          <p:nvPr/>
        </p:nvSpPr>
        <p:spPr>
          <a:xfrm>
            <a:off x="457200" y="5517232"/>
            <a:ext cx="7571184" cy="64807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Calibri" pitchFamily="34" charset="0"/>
              </a:rPr>
              <a:t>How do we get the (index + i –</a:t>
            </a:r>
            <a:r>
              <a:rPr kumimoji="0" lang="en-US" sz="2600" b="0" i="0" u="none" strike="noStrike" kern="1200" cap="none" spc="0" normalizeH="0" noProof="0" dirty="0" smtClean="0">
                <a:ln>
                  <a:noFill/>
                </a:ln>
                <a:solidFill>
                  <a:schemeClr val="tx1"/>
                </a:solidFill>
                <a:effectLst/>
                <a:uLnTx/>
                <a:uFillTx/>
                <a:latin typeface="Calibri" pitchFamily="34" charset="0"/>
              </a:rPr>
              <a:t> 1)?</a:t>
            </a:r>
            <a:endParaRPr kumimoji="0" lang="en-US" sz="2600" b="0" i="0" u="none" strike="noStrike" kern="1200" cap="none" spc="0" normalizeH="0" baseline="0" noProof="0" dirty="0" smtClean="0">
              <a:ln>
                <a:noFill/>
              </a:ln>
              <a:solidFill>
                <a:schemeClr val="tx1"/>
              </a:solidFill>
              <a:effectLst/>
              <a:uLnTx/>
              <a:uFillTx/>
              <a:latin typeface="Calibri" pitchFamily="34" charset="0"/>
            </a:endParaRPr>
          </a:p>
        </p:txBody>
      </p:sp>
      <p:sp>
        <p:nvSpPr>
          <p:cNvPr id="13" name="TextBox 12"/>
          <p:cNvSpPr txBox="1"/>
          <p:nvPr/>
        </p:nvSpPr>
        <p:spPr>
          <a:xfrm>
            <a:off x="1547664" y="3645024"/>
            <a:ext cx="6120680" cy="1754326"/>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buNone/>
              <a:tabLst>
                <a:tab pos="280988" algn="l"/>
                <a:tab pos="573088" algn="l"/>
                <a:tab pos="854075" algn="l"/>
              </a:tabLst>
            </a:pPr>
            <a:r>
              <a:rPr lang="en-US" dirty="0" smtClean="0">
                <a:latin typeface="Lucida Console" pitchFamily="49" charset="0"/>
                <a:cs typeface="Courier New" pitchFamily="49" charset="0"/>
              </a:rPr>
              <a:t>doAdd (index, size, value)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for i=1 to size {</a:t>
            </a:r>
            <a:br>
              <a:rPr lang="en-US" dirty="0" smtClean="0">
                <a:latin typeface="Lucida Console" pitchFamily="49" charset="0"/>
                <a:cs typeface="Courier New" pitchFamily="49" charset="0"/>
              </a:rPr>
            </a:br>
            <a:r>
              <a:rPr lang="en-US" dirty="0" smtClean="0">
                <a:latin typeface="Lucida Console" pitchFamily="49" charset="0"/>
                <a:cs typeface="Courier New" pitchFamily="49" charset="0"/>
              </a:rPr>
              <a:t>    temp </a:t>
            </a:r>
            <a:r>
              <a:rPr lang="en-US" dirty="0" smtClean="0">
                <a:latin typeface="Lucida Console" pitchFamily="49" charset="0"/>
                <a:cs typeface="Courier New" pitchFamily="49" charset="0"/>
                <a:sym typeface="Wingdings" pitchFamily="2" charset="2"/>
              </a:rPr>
              <a:t> </a:t>
            </a:r>
            <a:r>
              <a:rPr lang="en-US" i="1" dirty="0" smtClean="0">
                <a:latin typeface="Lucida Console" pitchFamily="49" charset="0"/>
                <a:cs typeface="Courier New" pitchFamily="49" charset="0"/>
                <a:sym typeface="Wingdings" pitchFamily="2" charset="2"/>
              </a:rPr>
              <a:t>remove value at </a:t>
            </a:r>
            <a:r>
              <a:rPr lang="en-US" i="1" u="sng" dirty="0" smtClean="0">
                <a:latin typeface="Lucida Console" pitchFamily="49" charset="0"/>
                <a:cs typeface="Courier New" pitchFamily="49" charset="0"/>
                <a:sym typeface="Wingdings" pitchFamily="2" charset="2"/>
              </a:rPr>
              <a:t>index+i-1</a:t>
            </a:r>
            <a:r>
              <a:rPr lang="en-US" i="1" dirty="0" smtClean="0">
                <a:latin typeface="Lucida Console" pitchFamily="49" charset="0"/>
                <a:cs typeface="Courier New" pitchFamily="49" charset="0"/>
                <a:sym typeface="Wingdings" pitchFamily="2" charset="2"/>
              </a:rPr>
              <a:t/>
            </a:r>
            <a:br>
              <a:rPr lang="en-US" i="1" dirty="0" smtClean="0">
                <a:latin typeface="Lucida Console" pitchFamily="49" charset="0"/>
                <a:cs typeface="Courier New" pitchFamily="49" charset="0"/>
                <a:sym typeface="Wingdings" pitchFamily="2" charset="2"/>
              </a:rPr>
            </a:br>
            <a:r>
              <a:rPr lang="en-US" i="1" dirty="0" smtClean="0">
                <a:latin typeface="Lucida Console" pitchFamily="49" charset="0"/>
                <a:cs typeface="Courier New" pitchFamily="49" charset="0"/>
                <a:sym typeface="Wingdings" pitchFamily="2" charset="2"/>
              </a:rPr>
              <a:t>    insert (temp + value) to </a:t>
            </a:r>
            <a:r>
              <a:rPr lang="en-US" i="1" u="sng" dirty="0" smtClean="0">
                <a:latin typeface="Lucida Console" pitchFamily="49" charset="0"/>
                <a:cs typeface="Courier New" pitchFamily="49" charset="0"/>
                <a:sym typeface="Wingdings" pitchFamily="2" charset="2"/>
              </a:rPr>
              <a:t>index+i-1</a:t>
            </a:r>
            <a:r>
              <a:rPr lang="en-US" i="1" dirty="0" smtClean="0">
                <a:latin typeface="Lucida Console" pitchFamily="49" charset="0"/>
                <a:cs typeface="Courier New" pitchFamily="49" charset="0"/>
                <a:sym typeface="Wingdings" pitchFamily="2" charset="2"/>
              </a:rPr>
              <a:t/>
            </a:r>
            <a:br>
              <a:rPr lang="en-US" i="1" dirty="0" smtClean="0">
                <a:latin typeface="Lucida Console" pitchFamily="49" charset="0"/>
                <a:cs typeface="Courier New" pitchFamily="49" charset="0"/>
                <a:sym typeface="Wingdings" pitchFamily="2" charset="2"/>
              </a:rPr>
            </a:br>
            <a:r>
              <a:rPr lang="en-US" dirty="0" smtClean="0">
                <a:latin typeface="Lucida Console" pitchFamily="49" charset="0"/>
                <a:cs typeface="Courier New" pitchFamily="49" charset="0"/>
                <a:sym typeface="Wingdings" pitchFamily="2" charset="2"/>
              </a:rPr>
              <a:t>  }</a:t>
            </a:r>
            <a:r>
              <a:rPr lang="en-US" i="1" dirty="0" smtClean="0">
                <a:latin typeface="Lucida Console" pitchFamily="49" charset="0"/>
                <a:cs typeface="Courier New" pitchFamily="49" charset="0"/>
                <a:sym typeface="Wingdings" pitchFamily="2" charset="2"/>
              </a:rPr>
              <a:t/>
            </a:r>
            <a:br>
              <a:rPr lang="en-US" i="1" dirty="0" smtClean="0">
                <a:latin typeface="Lucida Console" pitchFamily="49" charset="0"/>
                <a:cs typeface="Courier New" pitchFamily="49" charset="0"/>
                <a:sym typeface="Wingdings" pitchFamily="2" charset="2"/>
              </a:rPr>
            </a:br>
            <a:r>
              <a:rPr lang="en-US" dirty="0" smtClean="0">
                <a:latin typeface="Lucida Console" pitchFamily="49" charset="0"/>
                <a:cs typeface="Courier New" pitchFamily="49" charset="0"/>
                <a:sym typeface="Wingdings" pitchFamily="2" charset="2"/>
              </a:rPr>
              <a:t>}</a:t>
            </a:r>
            <a:endParaRPr lang="en-SG" dirty="0">
              <a:latin typeface="Lucida Console"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541</TotalTime>
  <Words>2356</Words>
  <Application>Microsoft Office PowerPoint</Application>
  <PresentationFormat>On-screen Show (4:3)</PresentationFormat>
  <Paragraphs>499</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Origin</vt:lpstr>
      <vt:lpstr>CS1020</vt:lpstr>
      <vt:lpstr>Contents</vt:lpstr>
      <vt:lpstr>Part 1</vt:lpstr>
      <vt:lpstr>Exercise #1</vt:lpstr>
      <vt:lpstr>Ex 1: Alternating List (1/6)</vt:lpstr>
      <vt:lpstr>Ex 1: Alternating List (2/6)</vt:lpstr>
      <vt:lpstr>Ex 1: Alternating List (3/6)</vt:lpstr>
      <vt:lpstr>Ex 1: Alternating List (4/6)</vt:lpstr>
      <vt:lpstr>Ex 1: Alternating List (5/6)</vt:lpstr>
      <vt:lpstr>Ex 1: Alternating List (6/6)</vt:lpstr>
      <vt:lpstr>Exercise #2</vt:lpstr>
      <vt:lpstr>Ex 2: Big Numbers (1/3)</vt:lpstr>
      <vt:lpstr>Ex 2: Big Numbers (2/3)</vt:lpstr>
      <vt:lpstr>Ex 2: Big Numbers (3/3)</vt:lpstr>
      <vt:lpstr>Exercise #3</vt:lpstr>
      <vt:lpstr>Ex 3: Helicopter (1/6)</vt:lpstr>
      <vt:lpstr>Ex 3: Helicopter (2/6)</vt:lpstr>
      <vt:lpstr>Ex 3: Helicopter (3/6)</vt:lpstr>
      <vt:lpstr>Ex 3: Helicopter (4/6)</vt:lpstr>
      <vt:lpstr>Ex 3: Helicopter (5/6)</vt:lpstr>
      <vt:lpstr>Ex 3: Helicopter (6/6)</vt:lpstr>
      <vt:lpstr>Part 2</vt:lpstr>
      <vt:lpstr>Sit-in Lab #2</vt:lpstr>
      <vt:lpstr>Card Game</vt:lpstr>
      <vt:lpstr>Solution</vt:lpstr>
      <vt:lpstr>Store cards for each player in an ArrayList</vt:lpstr>
      <vt:lpstr>Determine winning card (1/2)</vt:lpstr>
      <vt:lpstr>Determine winning card (2/2)</vt:lpstr>
      <vt:lpstr>Placing card at back of the correct list and in correct order (1/2)</vt:lpstr>
      <vt:lpstr>Placing card at back of the correct list and in correct order (2/2)</vt:lpstr>
      <vt:lpstr>Sit-in Lab #2</vt:lpstr>
      <vt:lpstr>Card Game</vt:lpstr>
      <vt:lpstr>Solution</vt:lpstr>
      <vt:lpstr>Store cards for each player in an ArrayList</vt:lpstr>
      <vt:lpstr>Store players in ArrayList</vt:lpstr>
      <vt:lpstr>Determine winning card (1/7)</vt:lpstr>
      <vt:lpstr>Determine winning card (2/7)</vt:lpstr>
      <vt:lpstr>Determine winning card (3/7)</vt:lpstr>
      <vt:lpstr>Determine winning card (4/7)</vt:lpstr>
      <vt:lpstr>Determine winning card (5/7)</vt:lpstr>
      <vt:lpstr>Determine winning card (6/7)</vt:lpstr>
      <vt:lpstr>Determine winning card (7/7)</vt:lpstr>
      <vt:lpstr>Placing card at back of the correct list and in correct order (1/3)</vt:lpstr>
      <vt:lpstr>Placing card at back of the correct list and in correct order (2/3)</vt:lpstr>
      <vt:lpstr>Placing card at back of the correct list and in correct order (3/3)</vt:lpstr>
      <vt:lpstr>Repeat playing until termination condition</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dc:creator>
  <cp:lastModifiedBy>Aaron</cp:lastModifiedBy>
  <cp:revision>105</cp:revision>
  <dcterms:created xsi:type="dcterms:W3CDTF">2013-01-27T12:39:02Z</dcterms:created>
  <dcterms:modified xsi:type="dcterms:W3CDTF">2013-03-04T14:14:35Z</dcterms:modified>
</cp:coreProperties>
</file>