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258" r:id="rId3"/>
    <p:sldId id="274" r:id="rId4"/>
    <p:sldId id="327" r:id="rId5"/>
    <p:sldId id="275" r:id="rId6"/>
    <p:sldId id="319" r:id="rId7"/>
    <p:sldId id="320" r:id="rId8"/>
    <p:sldId id="366" r:id="rId9"/>
    <p:sldId id="321" r:id="rId10"/>
    <p:sldId id="367" r:id="rId11"/>
    <p:sldId id="328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29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291" r:id="rId35"/>
    <p:sldId id="389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390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26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624" autoAdjust="0"/>
  </p:normalViewPr>
  <p:slideViewPr>
    <p:cSldViewPr>
      <p:cViewPr varScale="1">
        <p:scale>
          <a:sx n="87" d="100"/>
          <a:sy n="87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A08BD-178C-4D9E-8CA0-DB8D89FC9B7A}" type="datetimeFigureOut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4A765-6640-4E40-95FD-7EE9ED1CB66D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</a:t>
            </a:fld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10</a:t>
            </a:fld>
            <a:endParaRPr lang="en-S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3622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13</a:t>
            </a:fld>
            <a:endParaRPr lang="en-SG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14</a:t>
            </a:fld>
            <a:endParaRPr lang="en-SG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3622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3622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17</a:t>
            </a:fld>
            <a:endParaRPr lang="en-S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36227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3622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</a:t>
            </a:fld>
            <a:endParaRPr lang="en-S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20</a:t>
            </a:fld>
            <a:endParaRPr lang="en-SG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34</a:t>
            </a:fld>
            <a:endParaRPr lang="en-SG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61</a:t>
            </a:fld>
            <a:endParaRPr lang="en-S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3</a:t>
            </a:fld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5</a:t>
            </a:fld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6</a:t>
            </a:fld>
            <a:endParaRPr lang="en-S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7</a:t>
            </a:fld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8</a:t>
            </a:fld>
            <a:endParaRPr lang="en-S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A765-6640-4E40-95FD-7EE9ED1CB66D}" type="slidenum">
              <a:rPr lang="en-SG" smtClean="0"/>
              <a:pPr/>
              <a:t>9</a:t>
            </a:fld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57A587-1B2A-4B43-96C7-05C4778AD945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51E4-5C87-4AED-8E0D-88908E4C44DB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0E00-0CC4-4A36-ADB3-E6AA04AEBB46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C1E-DDF6-4B40-975C-36C554F11C92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44321C-73B0-4158-AE7B-3658FA28BB38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6657-0BE7-4A6D-BBF2-B5D983506F12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399-C6A7-4D25-971E-CFEB66817E01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07C6-B44E-4F1B-91A1-45F68CF86A58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2BB9-FF75-45D3-931B-B804DAEEBA2B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8011-F70D-4199-9276-A48DBF005A36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B5D-6887-469B-8355-09B8EF8DDD16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C05788-A758-4A88-8143-162D188D7B76}" type="datetime1">
              <a:rPr lang="en-SG" smtClean="0"/>
              <a:pPr/>
              <a:t>3/19/2013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dirty="0" smtClean="0"/>
              <a:t>Week 3</a:t>
            </a:r>
            <a:endParaRPr lang="en-SG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D3DB89-D0B7-4267-995B-14163E14260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002060"/>
                </a:solidFill>
                <a:latin typeface="Lucida Sans Unicode" pitchFamily="34" charset="0"/>
                <a:cs typeface="Lucida Sans Unicode" pitchFamily="34" charset="0"/>
              </a:rPr>
              <a:t>CS1020</a:t>
            </a:r>
            <a:endParaRPr lang="en-SG" sz="6600" dirty="0">
              <a:solidFill>
                <a:srgbClr val="00206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Week 9: 21</a:t>
            </a:r>
            <a:r>
              <a:rPr lang="en-US" sz="3200" baseline="30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32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March 2013</a:t>
            </a:r>
            <a:endParaRPr lang="en-SG" sz="32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Swinging Monkeys (6/6)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Property of the sequence</a:t>
            </a:r>
          </a:p>
          <a:p>
            <a:pPr marL="731520" lvl="1" indent="-457200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Decreasing Order of Height</a:t>
            </a:r>
          </a:p>
          <a:p>
            <a:pPr marL="731520" lvl="1" indent="-457200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At the start of the processing of the next tree, the Monkey can jump from all trees in the sequence to the next tree</a:t>
            </a:r>
          </a:p>
          <a:p>
            <a:pPr marL="731520" lvl="1" indent="-457200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If the next tree is higher than some elements, these elements in the sequence cannot jump beyond the next tree</a:t>
            </a:r>
            <a:endParaRPr lang="en-US" sz="2100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700" dirty="0" smtClean="0">
                <a:latin typeface="Calibri" pitchFamily="34" charset="0"/>
              </a:rPr>
              <a:t>Discussion: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What Data Structure do we need to implement?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Stack (why?)</a:t>
            </a:r>
          </a:p>
          <a:p>
            <a:pPr lvl="1"/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Because we need to remember the previous elements in order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Exercise #2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Quick Eat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(1/9)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Problem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Customers order food and are served on a first-come-first-serve basis.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When the dish is ready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Case1: It is given to the first customer in the queue who ordered it.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Case2: It is thrown away if no one ordered it.</a:t>
            </a:r>
          </a:p>
          <a:p>
            <a:pPr lvl="1"/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SG" sz="2400" dirty="0" smtClean="0">
              <a:latin typeface="Calibri" pitchFamily="34" charset="0"/>
            </a:endParaRPr>
          </a:p>
          <a:p>
            <a:pPr>
              <a:buNone/>
            </a:pPr>
            <a:endParaRPr lang="en-SG" sz="28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(2/9)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Input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Number of food items N &gt; 0</a:t>
            </a: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3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Fish n Chips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Chicken Chop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Grilled </a:t>
            </a:r>
            <a:r>
              <a:rPr lang="en-SG" sz="2100" b="1" dirty="0" smtClean="0">
                <a:latin typeface="Calibri" pitchFamily="34" charset="0"/>
              </a:rPr>
              <a:t>salmon</a:t>
            </a:r>
          </a:p>
          <a:p>
            <a:pPr lvl="1"/>
            <a:r>
              <a:rPr lang="en-SG" sz="2400" dirty="0">
                <a:latin typeface="Calibri" pitchFamily="34" charset="0"/>
              </a:rPr>
              <a:t>Number of </a:t>
            </a:r>
            <a:r>
              <a:rPr lang="en-SG" sz="2400" dirty="0" smtClean="0">
                <a:latin typeface="Calibri" pitchFamily="34" charset="0"/>
              </a:rPr>
              <a:t>instructions K &gt; 0</a:t>
            </a:r>
            <a:endParaRPr lang="en-US" sz="24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4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Order 1 2 1 </a:t>
            </a:r>
            <a:r>
              <a:rPr lang="en-SG" sz="2100" b="1" dirty="0" smtClean="0">
                <a:latin typeface="Calibri" pitchFamily="34" charset="0"/>
              </a:rPr>
              <a:t>3</a:t>
            </a: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Order 2 1 </a:t>
            </a:r>
            <a:r>
              <a:rPr lang="en-SG" sz="2100" b="1" dirty="0" smtClean="0">
                <a:latin typeface="Calibri" pitchFamily="34" charset="0"/>
              </a:rPr>
              <a:t>3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Ready 3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 smtClean="0">
                <a:latin typeface="Calibri" pitchFamily="34" charset="0"/>
              </a:rPr>
              <a:t>Ready 2</a:t>
            </a:r>
            <a:endParaRPr lang="en-US" sz="2100" dirty="0">
              <a:latin typeface="Calibri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537688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(3/9)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Input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‘Order’ instruction: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Order + tag number + K ordered dishes + K selected items</a:t>
            </a:r>
          </a:p>
          <a:p>
            <a:pPr marL="274320" lvl="1" indent="0">
              <a:buNone/>
            </a:pPr>
            <a:r>
              <a:rPr lang="en-US" dirty="0" smtClean="0">
                <a:latin typeface="Calibri" pitchFamily="34" charset="0"/>
              </a:rPr>
              <a:t>Example: </a:t>
            </a:r>
            <a:r>
              <a:rPr lang="en-SG" sz="2100" b="1" dirty="0">
                <a:latin typeface="Calibri" pitchFamily="34" charset="0"/>
              </a:rPr>
              <a:t>Order 1 2 1 </a:t>
            </a:r>
            <a:r>
              <a:rPr lang="en-SG" sz="2100" b="1" dirty="0" smtClean="0">
                <a:latin typeface="Calibri" pitchFamily="34" charset="0"/>
              </a:rPr>
              <a:t>3</a:t>
            </a:r>
          </a:p>
          <a:p>
            <a:pPr marL="274320" lvl="1" indent="0">
              <a:buNone/>
            </a:pPr>
            <a:r>
              <a:rPr lang="en-SG" sz="2100" b="1" dirty="0" smtClean="0">
                <a:latin typeface="Calibri" pitchFamily="34" charset="0"/>
              </a:rPr>
              <a:t>	         Order </a:t>
            </a:r>
            <a:r>
              <a:rPr lang="en-SG" sz="2100" b="1" dirty="0">
                <a:latin typeface="Calibri" pitchFamily="34" charset="0"/>
              </a:rPr>
              <a:t>2 1 </a:t>
            </a:r>
            <a:r>
              <a:rPr lang="en-SG" sz="2100" b="1" dirty="0" smtClean="0">
                <a:latin typeface="Calibri" pitchFamily="34" charset="0"/>
              </a:rPr>
              <a:t>3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‘Ready’ instruction: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Ready + ready dish</a:t>
            </a:r>
          </a:p>
          <a:p>
            <a:pPr marL="274320" lvl="1" indent="0">
              <a:buNone/>
            </a:pPr>
            <a:r>
              <a:rPr lang="en-US" dirty="0" smtClean="0">
                <a:latin typeface="Calibri" pitchFamily="34" charset="0"/>
              </a:rPr>
              <a:t>Example: </a:t>
            </a:r>
            <a:r>
              <a:rPr lang="en-SG" b="1" dirty="0">
                <a:latin typeface="Calibri" pitchFamily="34" charset="0"/>
              </a:rPr>
              <a:t>Ready </a:t>
            </a:r>
            <a:r>
              <a:rPr lang="en-SG" b="1" dirty="0" smtClean="0">
                <a:latin typeface="Calibri" pitchFamily="34" charset="0"/>
              </a:rPr>
              <a:t>3</a:t>
            </a:r>
          </a:p>
          <a:p>
            <a:pPr marL="274320" lvl="1" indent="0">
              <a:buNone/>
            </a:pPr>
            <a:r>
              <a:rPr lang="en-SG" b="1" dirty="0" smtClean="0">
                <a:latin typeface="Calibri" pitchFamily="34" charset="0"/>
              </a:rPr>
              <a:t>	        Ready 2</a:t>
            </a:r>
            <a:endParaRPr lang="en-US" dirty="0">
              <a:latin typeface="Calibri" pitchFamily="34" charset="0"/>
            </a:endParaRPr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65056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2: Quick Eat (4/6)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435280" cy="481619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Output:</a:t>
            </a:r>
            <a:endParaRPr lang="en-US" sz="2900" dirty="0" smtClean="0">
              <a:latin typeface="Calibri" pitchFamily="34" charset="0"/>
            </a:endParaRPr>
          </a:p>
          <a:p>
            <a:pPr lvl="1"/>
            <a:r>
              <a:rPr lang="en-US" sz="2900" dirty="0" smtClean="0">
                <a:latin typeface="Calibri" pitchFamily="34" charset="0"/>
              </a:rPr>
              <a:t>If the dish is ready, print out:</a:t>
            </a:r>
          </a:p>
          <a:p>
            <a:pPr lvl="2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Case 1:</a:t>
            </a:r>
          </a:p>
          <a:p>
            <a:pPr marL="594360" lvl="2" indent="0">
              <a:buNone/>
            </a:pPr>
            <a:r>
              <a:rPr lang="en-SG" sz="2400" dirty="0">
                <a:latin typeface="Calibri" pitchFamily="34" charset="0"/>
              </a:rPr>
              <a:t>[Dish name] ready to be served to Tag [Tag number</a:t>
            </a:r>
            <a:r>
              <a:rPr lang="en-SG" sz="2400" dirty="0" smtClean="0">
                <a:latin typeface="Calibri" pitchFamily="34" charset="0"/>
              </a:rPr>
              <a:t>].</a:t>
            </a:r>
          </a:p>
          <a:p>
            <a:pPr lvl="2"/>
            <a:r>
              <a:rPr lang="en-SG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Case 2:</a:t>
            </a:r>
          </a:p>
          <a:p>
            <a:pPr marL="594360" lvl="2" indent="0">
              <a:buNone/>
            </a:pPr>
            <a:r>
              <a:rPr lang="en-SG" sz="2400" dirty="0">
                <a:latin typeface="Calibri" pitchFamily="34" charset="0"/>
              </a:rPr>
              <a:t>Throw away [Dish </a:t>
            </a:r>
            <a:r>
              <a:rPr lang="en-SG" sz="2400" dirty="0" smtClean="0">
                <a:latin typeface="Calibri" pitchFamily="34" charset="0"/>
              </a:rPr>
              <a:t>name].</a:t>
            </a:r>
          </a:p>
          <a:p>
            <a:pPr marL="594360" lvl="2" indent="0">
              <a:buNone/>
            </a:pPr>
            <a:r>
              <a:rPr lang="en-SG" sz="2300" dirty="0">
                <a:latin typeface="Calibri" pitchFamily="34" charset="0"/>
              </a:rPr>
              <a:t>Example:</a:t>
            </a:r>
            <a:r>
              <a:rPr lang="en-SG" sz="3200" dirty="0">
                <a:latin typeface="Calibri" pitchFamily="34" charset="0"/>
              </a:rPr>
              <a:t> </a:t>
            </a:r>
          </a:p>
          <a:p>
            <a:pPr marL="274320" lvl="1" indent="0">
              <a:buNone/>
            </a:pPr>
            <a:r>
              <a:rPr lang="en-SG" b="1" dirty="0">
                <a:latin typeface="Calibri" pitchFamily="34" charset="0"/>
              </a:rPr>
              <a:t>Grilled salmon ready to be served to Tag 1</a:t>
            </a:r>
          </a:p>
          <a:p>
            <a:pPr marL="274320" lvl="1" indent="0">
              <a:buNone/>
            </a:pPr>
            <a:r>
              <a:rPr lang="en-SG" b="1" dirty="0">
                <a:latin typeface="Calibri" pitchFamily="34" charset="0"/>
              </a:rPr>
              <a:t>Throw away Chicken Chop.</a:t>
            </a:r>
            <a:endParaRPr lang="en-US" b="1" dirty="0">
              <a:latin typeface="Calibri" pitchFamily="34" charset="0"/>
            </a:endParaRPr>
          </a:p>
          <a:p>
            <a:pPr marL="594360" lvl="2" indent="0">
              <a:buNone/>
            </a:pPr>
            <a:endParaRPr lang="en-S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(5/9)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108012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Calibri" pitchFamily="34" charset="0"/>
              </a:rPr>
              <a:t>Hint:</a:t>
            </a:r>
          </a:p>
          <a:p>
            <a:pPr lvl="1"/>
            <a:r>
              <a:rPr lang="en-US" sz="2900" dirty="0" smtClean="0">
                <a:latin typeface="Calibri" pitchFamily="34" charset="0"/>
              </a:rPr>
              <a:t>Class </a:t>
            </a:r>
            <a:r>
              <a:rPr lang="en-US" sz="2900" dirty="0" err="1" smtClean="0">
                <a:latin typeface="Calibri" pitchFamily="34" charset="0"/>
              </a:rPr>
              <a:t>ListOrder</a:t>
            </a:r>
            <a:r>
              <a:rPr lang="en-US" sz="2900" dirty="0" smtClean="0">
                <a:latin typeface="Calibri" pitchFamily="34" charset="0"/>
              </a:rPr>
              <a:t> to store all orders of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708920"/>
            <a:ext cx="8064896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class </a:t>
            </a:r>
            <a:r>
              <a:rPr lang="en-US" sz="2400" dirty="0" err="1" smtClean="0">
                <a:latin typeface="Calibri" pitchFamily="34" charset="0"/>
              </a:rPr>
              <a:t>ListOrder</a:t>
            </a:r>
            <a:r>
              <a:rPr lang="en-US" sz="2400" dirty="0" smtClean="0">
                <a:latin typeface="Calibri" pitchFamily="34" charset="0"/>
              </a:rPr>
              <a:t>  {</a:t>
            </a:r>
          </a:p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    </a:t>
            </a:r>
          </a:p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numDishes</a:t>
            </a:r>
            <a:r>
              <a:rPr lang="en-US" sz="2400" dirty="0" smtClean="0">
                <a:latin typeface="Calibri" pitchFamily="34" charset="0"/>
              </a:rPr>
              <a:t>;</a:t>
            </a:r>
          </a:p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    //each dish has a queue of customers who ordered this dish</a:t>
            </a:r>
          </a:p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  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private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ArrayList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&lt;Queue&lt;Integer&gt;&gt;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listQueue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;</a:t>
            </a:r>
          </a:p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	…</a:t>
            </a:r>
          </a:p>
          <a:p>
            <a:pPr marL="4763" lvl="1">
              <a:buNone/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2400" dirty="0" smtClean="0">
                <a:latin typeface="Calibri" pitchFamily="34" charset="0"/>
              </a:rPr>
              <a:t>}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(6/9)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17</a:t>
            </a:fld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Hint: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ArrayList</a:t>
            </a:r>
            <a:r>
              <a:rPr lang="en-US" dirty="0" smtClean="0">
                <a:latin typeface="Calibri" pitchFamily="34" charset="0"/>
              </a:rPr>
              <a:t> of all dishes, each list is a queue:</a:t>
            </a:r>
          </a:p>
          <a:p>
            <a:endParaRPr lang="en-US" dirty="0" smtClean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Order 1 2 1 3</a:t>
            </a: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Order 2 1 </a:t>
            </a:r>
            <a:r>
              <a:rPr lang="en-SG" sz="2100" b="1" dirty="0" smtClean="0">
                <a:latin typeface="Calibri" pitchFamily="34" charset="0"/>
              </a:rPr>
              <a:t>3</a:t>
            </a:r>
          </a:p>
          <a:p>
            <a:pPr marL="274320" lvl="1" indent="0"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Dish 1		Dish 2		Dish 3</a:t>
            </a:r>
          </a:p>
          <a:p>
            <a:pPr marL="274320" lvl="1" indent="0">
              <a:buNone/>
            </a:pPr>
            <a:r>
              <a:rPr lang="en-US" dirty="0" smtClean="0">
                <a:latin typeface="Calibri" pitchFamily="34" charset="0"/>
              </a:rPr>
              <a:t>Customer 1	 &lt;-top of queue		Customer 1</a:t>
            </a:r>
            <a:endParaRPr lang="en-US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alibri" pitchFamily="34" charset="0"/>
              </a:rPr>
              <a:t>						Customer 2</a:t>
            </a:r>
            <a:endParaRPr lang="en-US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alibri" pitchFamily="34" charset="0"/>
              </a:rPr>
              <a:t>	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406939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(7/9)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507288" cy="481619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Hint</a:t>
            </a:r>
          </a:p>
          <a:p>
            <a:pPr lvl="1"/>
            <a:r>
              <a:rPr lang="en-US" sz="2900" dirty="0" smtClean="0">
                <a:latin typeface="Calibri" pitchFamily="34" charset="0"/>
              </a:rPr>
              <a:t>In Java API, Queue is interface and thus cannot be instantiated, </a:t>
            </a:r>
            <a:r>
              <a:rPr lang="en-US" sz="2900" dirty="0" err="1" smtClean="0">
                <a:latin typeface="Calibri" pitchFamily="34" charset="0"/>
              </a:rPr>
              <a:t>i.e</a:t>
            </a:r>
            <a:r>
              <a:rPr lang="en-US" sz="2900" dirty="0" smtClean="0">
                <a:latin typeface="Calibri" pitchFamily="34" charset="0"/>
              </a:rPr>
              <a:t> Queue&lt;Integer&gt; queue = </a:t>
            </a:r>
            <a:r>
              <a:rPr lang="en-US" sz="2900" dirty="0">
                <a:latin typeface="Calibri" pitchFamily="34" charset="0"/>
              </a:rPr>
              <a:t>new </a:t>
            </a:r>
            <a:r>
              <a:rPr lang="en-US" sz="2900" dirty="0" smtClean="0">
                <a:latin typeface="Calibri" pitchFamily="34" charset="0"/>
              </a:rPr>
              <a:t>Queue&lt;Integer&gt; produces compile-error.</a:t>
            </a:r>
          </a:p>
          <a:p>
            <a:pPr lvl="1"/>
            <a:r>
              <a:rPr lang="en-US" sz="2900" dirty="0" smtClean="0">
                <a:latin typeface="Calibri" pitchFamily="34" charset="0"/>
              </a:rPr>
              <a:t>Implements Queue class by your own</a:t>
            </a:r>
          </a:p>
          <a:p>
            <a:pPr marL="274320" lvl="1" indent="0">
              <a:buNone/>
            </a:pPr>
            <a:r>
              <a:rPr lang="en-US" sz="2900" dirty="0" smtClean="0">
                <a:latin typeface="Calibri" pitchFamily="34" charset="0"/>
              </a:rPr>
              <a:t>	</a:t>
            </a:r>
            <a:r>
              <a:rPr lang="en-US" sz="2900" dirty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lang="en-US" sz="2900" dirty="0" smtClean="0">
                <a:solidFill>
                  <a:schemeClr val="tx1"/>
                </a:solidFill>
                <a:latin typeface="Calibri" pitchFamily="34" charset="0"/>
              </a:rPr>
              <a:t>lass Queue&lt;E&gt; {</a:t>
            </a:r>
          </a:p>
          <a:p>
            <a:pPr marL="274320" lvl="1" indent="0">
              <a:buNone/>
            </a:pPr>
            <a:r>
              <a:rPr lang="en-US" sz="2900" dirty="0" smtClean="0">
                <a:solidFill>
                  <a:schemeClr val="tx1"/>
                </a:solidFill>
                <a:latin typeface="Calibri" pitchFamily="34" charset="0"/>
              </a:rPr>
              <a:t>	…</a:t>
            </a:r>
          </a:p>
          <a:p>
            <a:pPr marL="274320" lvl="1" indent="0">
              <a:buNone/>
            </a:pPr>
            <a:r>
              <a:rPr lang="en-US" sz="2900" dirty="0" smtClean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(8/9)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Hint:</a:t>
            </a:r>
          </a:p>
          <a:p>
            <a:pPr lvl="1"/>
            <a:r>
              <a:rPr lang="en-US" sz="2900" dirty="0">
                <a:latin typeface="Calibri" pitchFamily="34" charset="0"/>
              </a:rPr>
              <a:t>Use </a:t>
            </a:r>
            <a:r>
              <a:rPr lang="en-US" sz="2900" dirty="0" err="1">
                <a:latin typeface="Calibri" pitchFamily="34" charset="0"/>
              </a:rPr>
              <a:t>LinkedList</a:t>
            </a:r>
            <a:r>
              <a:rPr lang="en-US" sz="2900" dirty="0">
                <a:latin typeface="Calibri" pitchFamily="34" charset="0"/>
              </a:rPr>
              <a:t> API which implements </a:t>
            </a:r>
            <a:r>
              <a:rPr lang="en-US" sz="2900" dirty="0" smtClean="0">
                <a:latin typeface="Calibri" pitchFamily="34" charset="0"/>
              </a:rPr>
              <a:t>Queue</a:t>
            </a:r>
          </a:p>
          <a:p>
            <a:pPr marL="274320" lvl="1" indent="0">
              <a:buNone/>
            </a:pPr>
            <a:r>
              <a:rPr lang="en-US" sz="2900" dirty="0" smtClean="0">
                <a:latin typeface="Calibri" pitchFamily="34" charset="0"/>
              </a:rPr>
              <a:t>Queue&lt;Integer&gt; queue= new </a:t>
            </a:r>
            <a:r>
              <a:rPr lang="en-US" sz="2900" dirty="0" err="1" smtClean="0">
                <a:latin typeface="Calibri" pitchFamily="34" charset="0"/>
              </a:rPr>
              <a:t>LinkedList</a:t>
            </a:r>
            <a:r>
              <a:rPr lang="en-US" sz="2900" dirty="0" smtClean="0">
                <a:latin typeface="Calibri" pitchFamily="34" charset="0"/>
              </a:rPr>
              <a:t>&lt;Integer&gt;</a:t>
            </a:r>
          </a:p>
          <a:p>
            <a:pPr lvl="1"/>
            <a:r>
              <a:rPr lang="en-US" sz="2900" dirty="0" smtClean="0">
                <a:latin typeface="Calibri" pitchFamily="34" charset="0"/>
              </a:rPr>
              <a:t>After that, we can use methods from the API:</a:t>
            </a:r>
          </a:p>
          <a:p>
            <a:pPr marL="274320" lvl="1" indent="0">
              <a:buNone/>
            </a:pPr>
            <a:r>
              <a:rPr lang="en-US" sz="2900" dirty="0" err="1">
                <a:solidFill>
                  <a:schemeClr val="tx1"/>
                </a:solidFill>
                <a:latin typeface="Calibri" pitchFamily="34" charset="0"/>
              </a:rPr>
              <a:t>q</a:t>
            </a:r>
            <a:r>
              <a:rPr lang="en-US" sz="2900" dirty="0" err="1" smtClean="0">
                <a:solidFill>
                  <a:schemeClr val="tx1"/>
                </a:solidFill>
                <a:latin typeface="Calibri" pitchFamily="34" charset="0"/>
              </a:rPr>
              <a:t>ueue.offer</a:t>
            </a:r>
            <a:r>
              <a:rPr lang="en-US" sz="2900" dirty="0" smtClean="0">
                <a:solidFill>
                  <a:schemeClr val="tx1"/>
                </a:solidFill>
                <a:latin typeface="Calibri" pitchFamily="34" charset="0"/>
              </a:rPr>
              <a:t>()</a:t>
            </a:r>
          </a:p>
          <a:p>
            <a:pPr marL="274320" lvl="1" indent="0">
              <a:buNone/>
            </a:pPr>
            <a:r>
              <a:rPr lang="en-US" sz="2900" dirty="0" err="1">
                <a:solidFill>
                  <a:schemeClr val="tx1"/>
                </a:solidFill>
                <a:latin typeface="Calibri" pitchFamily="34" charset="0"/>
              </a:rPr>
              <a:t>q</a:t>
            </a:r>
            <a:r>
              <a:rPr lang="en-US" sz="2900" dirty="0" err="1" smtClean="0">
                <a:solidFill>
                  <a:schemeClr val="tx1"/>
                </a:solidFill>
                <a:latin typeface="Calibri" pitchFamily="34" charset="0"/>
              </a:rPr>
              <a:t>ueue.peek</a:t>
            </a:r>
            <a:r>
              <a:rPr lang="en-US" sz="2900" dirty="0" smtClean="0">
                <a:solidFill>
                  <a:schemeClr val="tx1"/>
                </a:solidFill>
                <a:latin typeface="Calibri" pitchFamily="34" charset="0"/>
              </a:rPr>
              <a:t>()</a:t>
            </a:r>
          </a:p>
          <a:p>
            <a:pPr marL="274320" lvl="1" indent="0">
              <a:buNone/>
            </a:pPr>
            <a:r>
              <a:rPr lang="en-US" sz="2900" dirty="0" err="1">
                <a:solidFill>
                  <a:schemeClr val="tx1"/>
                </a:solidFill>
                <a:latin typeface="Calibri" pitchFamily="34" charset="0"/>
              </a:rPr>
              <a:t>q</a:t>
            </a:r>
            <a:r>
              <a:rPr lang="en-US" sz="2900" dirty="0" err="1" smtClean="0">
                <a:solidFill>
                  <a:schemeClr val="tx1"/>
                </a:solidFill>
                <a:latin typeface="Calibri" pitchFamily="34" charset="0"/>
              </a:rPr>
              <a:t>ueue.poll</a:t>
            </a:r>
            <a:r>
              <a:rPr lang="en-US" sz="2900" dirty="0" smtClean="0">
                <a:solidFill>
                  <a:schemeClr val="tx1"/>
                </a:solidFill>
                <a:latin typeface="Calibri" pitchFamily="34" charset="0"/>
              </a:rPr>
              <a:t>()</a:t>
            </a:r>
            <a:endParaRPr lang="en-US" sz="2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Contents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Part 1: Discussion on Lab #4 Exercises</a:t>
            </a:r>
          </a:p>
          <a:p>
            <a:r>
              <a:rPr lang="en-US" sz="2800" dirty="0" smtClean="0">
                <a:latin typeface="Calibri" pitchFamily="34" charset="0"/>
              </a:rPr>
              <a:t>Part 2: Discussion on Sit-in Lab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 2: Quick </a:t>
            </a:r>
            <a:r>
              <a:rPr lang="en-US" sz="4000" dirty="0" smtClean="0"/>
              <a:t>Eat (9/9)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20</a:t>
            </a:fld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Hint: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Be careful of reading input</a:t>
            </a: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4</a:t>
            </a:r>
            <a:endParaRPr lang="en-US" sz="2100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sz="2100" b="1" dirty="0">
                <a:latin typeface="Calibri" pitchFamily="34" charset="0"/>
              </a:rPr>
              <a:t>Order 1 2 1 </a:t>
            </a:r>
            <a:r>
              <a:rPr lang="en-SG" sz="2100" b="1" dirty="0" smtClean="0">
                <a:latin typeface="Calibri" pitchFamily="34" charset="0"/>
              </a:rPr>
              <a:t>3</a:t>
            </a:r>
          </a:p>
          <a:p>
            <a:pPr marL="274320" lvl="1" indent="0">
              <a:buNone/>
            </a:pPr>
            <a:r>
              <a:rPr lang="en-SG" sz="2100" b="1" dirty="0" smtClean="0">
                <a:latin typeface="Calibri" pitchFamily="34" charset="0"/>
              </a:rPr>
              <a:t>…</a:t>
            </a:r>
          </a:p>
          <a:p>
            <a:pPr marL="274320" lvl="1" indent="0">
              <a:buNone/>
            </a:pPr>
            <a:endParaRPr lang="en-SG" sz="2100" b="1" dirty="0" smtClean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dirty="0" err="1">
                <a:latin typeface="Calibri" pitchFamily="34" charset="0"/>
              </a:rPr>
              <a:t>int</a:t>
            </a:r>
            <a:r>
              <a:rPr lang="en-SG" dirty="0">
                <a:latin typeface="Calibri" pitchFamily="34" charset="0"/>
              </a:rPr>
              <a:t> </a:t>
            </a:r>
            <a:r>
              <a:rPr lang="en-SG" dirty="0" err="1">
                <a:latin typeface="Calibri" pitchFamily="34" charset="0"/>
              </a:rPr>
              <a:t>numOfInstructions</a:t>
            </a:r>
            <a:r>
              <a:rPr lang="en-SG" dirty="0">
                <a:latin typeface="Calibri" pitchFamily="34" charset="0"/>
              </a:rPr>
              <a:t> = </a:t>
            </a:r>
            <a:r>
              <a:rPr lang="en-SG" dirty="0" err="1">
                <a:latin typeface="Calibri" pitchFamily="34" charset="0"/>
              </a:rPr>
              <a:t>sc.nextInt</a:t>
            </a:r>
            <a:r>
              <a:rPr lang="en-SG" dirty="0">
                <a:latin typeface="Calibri" pitchFamily="34" charset="0"/>
              </a:rPr>
              <a:t>();</a:t>
            </a:r>
          </a:p>
          <a:p>
            <a:pPr marL="274320" lvl="1" indent="0">
              <a:buNone/>
            </a:pPr>
            <a:r>
              <a:rPr lang="en-SG" dirty="0" err="1">
                <a:solidFill>
                  <a:srgbClr val="FF0000"/>
                </a:solidFill>
                <a:latin typeface="Calibri" pitchFamily="34" charset="0"/>
              </a:rPr>
              <a:t>sc.nextLine</a:t>
            </a:r>
            <a:r>
              <a:rPr lang="en-SG" dirty="0" smtClean="0">
                <a:solidFill>
                  <a:srgbClr val="FF0000"/>
                </a:solidFill>
                <a:latin typeface="Calibri" pitchFamily="34" charset="0"/>
              </a:rPr>
              <a:t>();  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// to capture /n character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SG" dirty="0">
                <a:latin typeface="Calibri" pitchFamily="34" charset="0"/>
              </a:rPr>
              <a:t>String instruction = </a:t>
            </a:r>
            <a:r>
              <a:rPr lang="en-SG" dirty="0" err="1">
                <a:latin typeface="Calibri" pitchFamily="34" charset="0"/>
              </a:rPr>
              <a:t>sc.next</a:t>
            </a:r>
            <a:r>
              <a:rPr lang="en-SG" dirty="0" smtClean="0">
                <a:latin typeface="Calibri" pitchFamily="34" charset="0"/>
              </a:rPr>
              <a:t>()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964220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Exercise #3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Railway Station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Problem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pitchFamily="34" charset="0"/>
              </a:rPr>
              <a:t>Use a dead-end station to reorder a series of numbered coaches from direction A to direction B and to check whether the orders given is possible.</a:t>
            </a:r>
          </a:p>
          <a:p>
            <a:r>
              <a:rPr kumimoji="1" lang="en-US" altLang="zh-CN" dirty="0" smtClean="0">
                <a:latin typeface="Calibri" pitchFamily="34" charset="0"/>
              </a:rPr>
              <a:t>Question: </a:t>
            </a:r>
          </a:p>
          <a:p>
            <a:pPr lvl="1"/>
            <a:r>
              <a:rPr kumimoji="1" lang="en-US" altLang="zh-CN" dirty="0" smtClean="0">
                <a:latin typeface="Calibri" pitchFamily="34" charset="0"/>
              </a:rPr>
              <a:t>What is the suitable data structure for the station?</a:t>
            </a:r>
          </a:p>
          <a:p>
            <a:pPr lvl="1"/>
            <a:r>
              <a:rPr kumimoji="1" lang="en-US" altLang="zh-CN" dirty="0" smtClean="0">
                <a:latin typeface="Calibri" pitchFamily="34" charset="0"/>
              </a:rPr>
              <a:t>What are the suitable data structures for 2 directions?</a:t>
            </a:r>
          </a:p>
          <a:p>
            <a:r>
              <a:rPr kumimoji="1" lang="en-US" altLang="zh-CN" dirty="0" err="1" smtClean="0">
                <a:latin typeface="Calibri" pitchFamily="34" charset="0"/>
              </a:rPr>
              <a:t>Egs</a:t>
            </a:r>
            <a:r>
              <a:rPr kumimoji="1" lang="en-US" altLang="zh-CN" dirty="0" smtClean="0">
                <a:latin typeface="Calibri" pitchFamily="34" charset="0"/>
              </a:rPr>
              <a:t>: to reorder 5 coaches into </a:t>
            </a:r>
          </a:p>
          <a:p>
            <a:pPr lvl="1"/>
            <a:r>
              <a:rPr kumimoji="1" lang="en-US" altLang="zh-CN" dirty="0" smtClean="0">
                <a:latin typeface="Calibri" pitchFamily="34" charset="0"/>
              </a:rPr>
              <a:t>2, 3, 1, 5, 4 </a:t>
            </a:r>
            <a:endParaRPr kumimoji="1" lang="zh-CN" altLang="en-US" dirty="0">
              <a:latin typeface="Calibri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756376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(1/11)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23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056867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552" y="1484784"/>
            <a:ext cx="217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The initial state: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523148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(2/11)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24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75462995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552" y="1484784"/>
            <a:ext cx="6289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libri" pitchFamily="34" charset="0"/>
              </a:rPr>
              <a:t>The first coach goes into the </a:t>
            </a:r>
            <a:r>
              <a:rPr kumimoji="1" lang="en-US" altLang="zh-CN" sz="2400" dirty="0" smtClean="0">
                <a:latin typeface="Calibri" pitchFamily="34" charset="0"/>
              </a:rPr>
              <a:t>station.</a:t>
            </a:r>
            <a:endParaRPr kumimoji="1" lang="en-US" altLang="zh-CN" sz="2400" dirty="0">
              <a:latin typeface="Calibri" pitchFamily="34" charset="0"/>
            </a:endParaRPr>
          </a:p>
          <a:p>
            <a:r>
              <a:rPr kumimoji="1" lang="en-US" altLang="zh-CN" sz="2400" dirty="0" smtClean="0">
                <a:latin typeface="Calibri" pitchFamily="34" charset="0"/>
              </a:rPr>
              <a:t>Compare </a:t>
            </a:r>
            <a:r>
              <a:rPr kumimoji="1" lang="en-US" altLang="zh-CN" sz="2400" dirty="0">
                <a:latin typeface="Calibri" pitchFamily="34" charset="0"/>
              </a:rPr>
              <a:t>it with the first coach in the direction </a:t>
            </a:r>
            <a:r>
              <a:rPr kumimoji="1" lang="en-US" altLang="zh-CN" sz="2400" dirty="0" smtClean="0">
                <a:latin typeface="Calibri" pitchFamily="34" charset="0"/>
              </a:rPr>
              <a:t>B.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60446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(3/11)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25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6454964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552" y="1484784"/>
            <a:ext cx="6363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The second </a:t>
            </a:r>
            <a:r>
              <a:rPr kumimoji="1" lang="en-US" altLang="zh-CN" sz="2400" dirty="0">
                <a:latin typeface="Calibri" pitchFamily="34" charset="0"/>
              </a:rPr>
              <a:t>coach goes into the </a:t>
            </a:r>
            <a:r>
              <a:rPr kumimoji="1" lang="en-US" altLang="zh-CN" sz="2400" dirty="0" smtClean="0">
                <a:latin typeface="Calibri" pitchFamily="34" charset="0"/>
              </a:rPr>
              <a:t>station.</a:t>
            </a:r>
            <a:endParaRPr kumimoji="1" lang="en-US" altLang="zh-CN" sz="2400" dirty="0">
              <a:latin typeface="Calibri" pitchFamily="34" charset="0"/>
            </a:endParaRPr>
          </a:p>
          <a:p>
            <a:r>
              <a:rPr kumimoji="1" lang="en-US" altLang="zh-CN" sz="2400" dirty="0" smtClean="0">
                <a:latin typeface="Calibri" pitchFamily="34" charset="0"/>
              </a:rPr>
              <a:t>Compare </a:t>
            </a:r>
            <a:r>
              <a:rPr kumimoji="1" lang="en-US" altLang="zh-CN" sz="2400" dirty="0">
                <a:latin typeface="Calibri" pitchFamily="34" charset="0"/>
              </a:rPr>
              <a:t>it with the first coach in the direction </a:t>
            </a:r>
            <a:r>
              <a:rPr kumimoji="1" lang="en-US" altLang="zh-CN" sz="2400" dirty="0" smtClean="0">
                <a:latin typeface="Calibri" pitchFamily="34" charset="0"/>
              </a:rPr>
              <a:t>B.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437416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(4/11)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26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79542381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552" y="1484784"/>
            <a:ext cx="727840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Compare the first coach in station with </a:t>
            </a:r>
            <a:r>
              <a:rPr kumimoji="1" lang="en-US" altLang="zh-CN" sz="2400" dirty="0">
                <a:latin typeface="Calibri" pitchFamily="34" charset="0"/>
              </a:rPr>
              <a:t>the first coach </a:t>
            </a:r>
            <a:r>
              <a:rPr kumimoji="1" lang="en-US" altLang="zh-CN" sz="2400" dirty="0" smtClean="0">
                <a:latin typeface="Calibri" pitchFamily="34" charset="0"/>
              </a:rPr>
              <a:t>in </a:t>
            </a:r>
          </a:p>
          <a:p>
            <a:r>
              <a:rPr kumimoji="1" lang="en-US" altLang="zh-CN" sz="2400" dirty="0" smtClean="0">
                <a:latin typeface="Calibri" pitchFamily="34" charset="0"/>
              </a:rPr>
              <a:t>direction B again.</a:t>
            </a:r>
            <a:endParaRPr kumimoji="1" lang="zh-CN" altLang="en-US" sz="2400" dirty="0">
              <a:latin typeface="Calibri" pitchFamily="34" charset="0"/>
            </a:endParaRPr>
          </a:p>
          <a:p>
            <a:r>
              <a:rPr kumimoji="1" lang="en-US" altLang="zh-CN" sz="2400" dirty="0" smtClean="0"/>
              <a:t> 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4046221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(5/11)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27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8997803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552" y="1484784"/>
            <a:ext cx="6906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The next coach from direction a goes into the station. </a:t>
            </a:r>
          </a:p>
          <a:p>
            <a:r>
              <a:rPr kumimoji="1" lang="en-US" altLang="zh-CN" sz="2400" dirty="0" smtClean="0">
                <a:latin typeface="Calibri" pitchFamily="34" charset="0"/>
              </a:rPr>
              <a:t>Compare again.</a:t>
            </a:r>
            <a:endParaRPr kumimoji="1" lang="en-US" altLang="zh-CN" sz="2400" dirty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380094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(6/11)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9402082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552" y="1484784"/>
            <a:ext cx="212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Compare again.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763257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(7/11)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29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8535892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9552" y="1484784"/>
            <a:ext cx="505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What to de when the station is empty?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371710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Discussion on Lab #4 Exercises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9552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(8/11)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30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4826541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1484784"/>
            <a:ext cx="143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Compare.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1767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(9/11)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31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3849448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5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1484784"/>
            <a:ext cx="143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Compare.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1767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(10/11)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32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06782481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4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99992" y="2852936"/>
            <a:ext cx="57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+mj-lt"/>
              </a:rPr>
              <a:t>=?</a:t>
            </a:r>
            <a:endParaRPr kumimoji="1" lang="zh-CN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1484784"/>
            <a:ext cx="143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Compare.</a:t>
            </a:r>
            <a:endParaRPr kumimoji="1" lang="zh-CN" altLang="en-US" sz="2400" dirty="0">
              <a:latin typeface="Calibri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92707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2, 3, 1, 5, 4 (11/11)</a:t>
            </a:r>
            <a:endParaRPr kumimoji="1" lang="zh-CN" altLang="en-US" sz="4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33</a:t>
            </a:fld>
            <a:endParaRPr lang="en-SG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4640532"/>
              </p:ext>
            </p:extLst>
          </p:nvPr>
        </p:nvGraphicFramePr>
        <p:xfrm>
          <a:off x="611560" y="2420890"/>
          <a:ext cx="7920879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 A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Station 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Direction</a:t>
                      </a:r>
                      <a:r>
                        <a:rPr lang="en-US" altLang="zh-CN" baseline="0" dirty="0" smtClean="0">
                          <a:latin typeface="Calibri" pitchFamily="34" charset="0"/>
                        </a:rPr>
                        <a:t> B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/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552" y="1196752"/>
            <a:ext cx="748263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Calibri" pitchFamily="34" charset="0"/>
              </a:rPr>
              <a:t>1. What is condition to ensure the order given is possible?</a:t>
            </a:r>
          </a:p>
          <a:p>
            <a:r>
              <a:rPr kumimoji="1" lang="en-US" altLang="zh-CN" sz="2400" dirty="0" smtClean="0">
                <a:latin typeface="Calibri" pitchFamily="34" charset="0"/>
              </a:rPr>
              <a:t>2. Do we need to compare until the last coach every time?</a:t>
            </a:r>
          </a:p>
          <a:p>
            <a:r>
              <a:rPr kumimoji="1" lang="en-US" altLang="zh-CN" sz="2400" dirty="0" smtClean="0">
                <a:latin typeface="Calibri" pitchFamily="34" charset="0"/>
              </a:rPr>
              <a:t>	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Calibri" pitchFamily="34" charset="0"/>
              </a:rPr>
              <a:t>(No. Think about the order 2,4,1,3,5)</a:t>
            </a:r>
            <a:endParaRPr kumimoji="1" lang="zh-CN" altLang="en-US" sz="24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92707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Discussion on Sit-in Lab #3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1560" y="6355080"/>
            <a:ext cx="1520952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34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Sit-in Lab </a:t>
            </a:r>
            <a:r>
              <a:rPr lang="en-US" dirty="0" smtClean="0"/>
              <a:t>#3</a:t>
            </a:r>
            <a:endParaRPr lang="en-US" dirty="0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Morning session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Web Browser History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Calibri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itchFamily="34" charset="0"/>
              </a:rPr>
              <a:t>Simulate </a:t>
            </a:r>
            <a:r>
              <a:rPr lang="en-US" sz="2400" dirty="0" smtClean="0">
                <a:latin typeface="Calibri" pitchFamily="34" charset="0"/>
              </a:rPr>
              <a:t>navigating the web using browsing history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Browsing history stores the list of web pages the user has navigated to in the past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Navigation rules</a:t>
            </a:r>
          </a:p>
          <a:p>
            <a:pPr lvl="2"/>
            <a:r>
              <a:rPr lang="en-US" sz="2200" dirty="0" smtClean="0">
                <a:latin typeface="Calibri" pitchFamily="34" charset="0"/>
              </a:rPr>
              <a:t>User can go backwards and forwards along the browsing history to revisit past pages</a:t>
            </a:r>
          </a:p>
          <a:p>
            <a:pPr lvl="2"/>
            <a:r>
              <a:rPr lang="en-US" sz="2200" dirty="0" smtClean="0">
                <a:latin typeface="Calibri" pitchFamily="34" charset="0"/>
              </a:rPr>
              <a:t>Once user navigates to a new URL, all pages in front of the new page are cleared from the browsing history so that the new page becomes the current last page.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Print out the browsing history at the end and also the current page the user is on.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5815769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– Linked List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Use a Linked List to store the pages browsed.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Represent the webpages as a String</a:t>
            </a:r>
          </a:p>
          <a:p>
            <a:pPr lvl="1"/>
            <a:r>
              <a:rPr lang="en-US" sz="2200" dirty="0" err="1" smtClean="0">
                <a:latin typeface="Calibri" pitchFamily="34" charset="0"/>
              </a:rPr>
              <a:t>ListNode</a:t>
            </a:r>
            <a:r>
              <a:rPr lang="en-US" sz="2200" dirty="0" smtClean="0">
                <a:latin typeface="Calibri" pitchFamily="34" charset="0"/>
              </a:rPr>
              <a:t>&lt;E&gt; </a:t>
            </a:r>
            <a:r>
              <a:rPr lang="en-US" sz="22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200" dirty="0" err="1" smtClean="0">
                <a:latin typeface="Calibri" pitchFamily="34" charset="0"/>
                <a:sym typeface="Wingdings" pitchFamily="2" charset="2"/>
              </a:rPr>
              <a:t>ListNode</a:t>
            </a:r>
            <a:r>
              <a:rPr lang="en-US" sz="2200" dirty="0" smtClean="0">
                <a:latin typeface="Calibri" pitchFamily="34" charset="0"/>
                <a:sym typeface="Wingdings" pitchFamily="2" charset="2"/>
              </a:rPr>
              <a:t>&lt;String&gt;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Calibri" pitchFamily="34" charset="0"/>
                <a:cs typeface="Courier New" pitchFamily="49" charset="0"/>
                <a:sym typeface="Wingdings" pitchFamily="2" charset="2"/>
              </a:rPr>
              <a:t>Variable to </a:t>
            </a:r>
            <a:r>
              <a:rPr lang="en-US" sz="2600" dirty="0" smtClean="0">
                <a:latin typeface="Calibri" pitchFamily="34" charset="0"/>
                <a:cs typeface="Courier New" pitchFamily="49" charset="0"/>
                <a:sym typeface="Wingdings" pitchFamily="2" charset="2"/>
              </a:rPr>
              <a:t>track starting </a:t>
            </a:r>
            <a:r>
              <a:rPr lang="en-US" sz="2600" dirty="0">
                <a:latin typeface="Calibri" pitchFamily="34" charset="0"/>
                <a:cs typeface="Courier New" pitchFamily="49" charset="0"/>
                <a:sym typeface="Wingdings" pitchFamily="2" charset="2"/>
              </a:rPr>
              <a:t>node, 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head</a:t>
            </a:r>
            <a:r>
              <a:rPr lang="en-US" sz="2600" dirty="0">
                <a:latin typeface="Calibri" pitchFamily="34" charset="0"/>
                <a:cs typeface="Courier New" pitchFamily="49" charset="0"/>
                <a:sym typeface="Wingdings" pitchFamily="2" charset="2"/>
              </a:rPr>
              <a:t> ,</a:t>
            </a:r>
            <a:r>
              <a:rPr lang="en-US" sz="2600" dirty="0" smtClean="0">
                <a:latin typeface="Calibri" pitchFamily="34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600" dirty="0">
                <a:latin typeface="Calibri" pitchFamily="34" charset="0"/>
                <a:cs typeface="Courier New" pitchFamily="49" charset="0"/>
                <a:sym typeface="Wingdings" pitchFamily="2" charset="2"/>
              </a:rPr>
              <a:t>already </a:t>
            </a:r>
            <a:r>
              <a:rPr lang="en-US" sz="2600" dirty="0" smtClean="0">
                <a:latin typeface="Calibri" pitchFamily="34" charset="0"/>
                <a:cs typeface="Courier New" pitchFamily="49" charset="0"/>
                <a:sym typeface="Wingdings" pitchFamily="2" charset="2"/>
              </a:rPr>
              <a:t>given</a:t>
            </a:r>
            <a:endParaRPr lang="en-US" sz="2600" dirty="0" smtClean="0">
              <a:latin typeface="Calibri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Need a variable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curpage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to track node representing the current page user is at.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  <a:sym typeface="Wingdings" pitchFamily="2" charset="2"/>
              </a:rPr>
              <a:t>Initialize – 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curpage = head = null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9764505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Navigating to a new page (</a:t>
            </a:r>
            <a:r>
              <a:rPr lang="en-US" sz="4000" dirty="0" smtClean="0"/>
              <a:t>1/3)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Insert a new node (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800" dirty="0" smtClean="0">
                <a:latin typeface="Calibri" pitchFamily="34" charset="0"/>
              </a:rPr>
              <a:t>) containing the new page into the Linked List.</a:t>
            </a: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Calibri" pitchFamily="34" charset="0"/>
              </a:rPr>
              <a:t>LinkedList</a:t>
            </a:r>
            <a:r>
              <a:rPr lang="en-US" sz="2800" dirty="0" smtClean="0">
                <a:latin typeface="Calibri" pitchFamily="34" charset="0"/>
              </a:rPr>
              <a:t> class given does not have a method to insert a node, so create one </a:t>
            </a:r>
          </a:p>
          <a:p>
            <a:pPr lvl="1"/>
            <a:r>
              <a:rPr lang="en-US" sz="2200" dirty="0">
                <a:latin typeface="Calibri" pitchFamily="34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ublic </a:t>
            </a:r>
            <a:r>
              <a:rPr lang="en-US" sz="2200" dirty="0" err="1" smtClean="0">
                <a:latin typeface="Calibri" pitchFamily="34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&lt;E&gt; </a:t>
            </a:r>
            <a:r>
              <a:rPr lang="en-US" sz="2200" dirty="0" err="1" smtClean="0">
                <a:latin typeface="Calibri" pitchFamily="34" charset="0"/>
                <a:cs typeface="Courier New" pitchFamily="49" charset="0"/>
              </a:rPr>
              <a:t>addAfter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(</a:t>
            </a:r>
            <a:r>
              <a:rPr lang="pt-BR" sz="2200" dirty="0">
                <a:latin typeface="Calibri" pitchFamily="34" charset="0"/>
                <a:cs typeface="Courier New" pitchFamily="49" charset="0"/>
              </a:rPr>
              <a:t>ListNode &lt;E&gt; </a:t>
            </a:r>
            <a:r>
              <a:rPr lang="pt-BR" sz="2200" dirty="0" smtClean="0">
                <a:latin typeface="Calibri" pitchFamily="34" charset="0"/>
                <a:cs typeface="Courier New" pitchFamily="49" charset="0"/>
              </a:rPr>
              <a:t>current, </a:t>
            </a:r>
            <a:r>
              <a:rPr lang="pt-BR" sz="2200" dirty="0">
                <a:latin typeface="Calibri" pitchFamily="34" charset="0"/>
                <a:cs typeface="Courier New" pitchFamily="49" charset="0"/>
              </a:rPr>
              <a:t>E item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 smtClean="0">
                <a:latin typeface="Calibri" pitchFamily="34" charset="0"/>
              </a:rPr>
              <a:t>Insert new page 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item</a:t>
            </a:r>
            <a:r>
              <a:rPr lang="en-US" sz="2200" dirty="0" smtClean="0">
                <a:latin typeface="Calibri" pitchFamily="34" charset="0"/>
              </a:rPr>
              <a:t> after current page 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current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and return the new node inserted.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37754022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Navigating to a new page </a:t>
            </a:r>
            <a:r>
              <a:rPr lang="en-US" sz="4000" dirty="0" smtClean="0"/>
              <a:t>(</a:t>
            </a:r>
            <a:r>
              <a:rPr lang="en-US" sz="4000" dirty="0" smtClean="0"/>
              <a:t>2/3)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Insert new node after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and delete all pages/nodes after new node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8" name="Group 83"/>
          <p:cNvGrpSpPr/>
          <p:nvPr/>
        </p:nvGrpSpPr>
        <p:grpSpPr>
          <a:xfrm>
            <a:off x="179512" y="2564904"/>
            <a:ext cx="8334418" cy="3231580"/>
            <a:chOff x="179512" y="2978803"/>
            <a:chExt cx="8334418" cy="3231580"/>
          </a:xfrm>
        </p:grpSpPr>
        <p:sp>
          <p:nvSpPr>
            <p:cNvPr id="4" name="Rectangle 3"/>
            <p:cNvSpPr/>
            <p:nvPr/>
          </p:nvSpPr>
          <p:spPr>
            <a:xfrm>
              <a:off x="755576" y="4221088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1680" y="4221088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9872" y="4221088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95836" y="516969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curpage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7" idx="0"/>
              <a:endCxn id="6" idx="2"/>
            </p:cNvCxnSpPr>
            <p:nvPr/>
          </p:nvCxnSpPr>
          <p:spPr>
            <a:xfrm flipV="1">
              <a:off x="3671900" y="4653136"/>
              <a:ext cx="0" cy="516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5" idx="1"/>
            </p:cNvCxnSpPr>
            <p:nvPr/>
          </p:nvCxnSpPr>
          <p:spPr>
            <a:xfrm>
              <a:off x="1259632" y="443711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9512" y="334813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2"/>
              <a:endCxn id="4" idx="0"/>
            </p:cNvCxnSpPr>
            <p:nvPr/>
          </p:nvCxnSpPr>
          <p:spPr>
            <a:xfrm>
              <a:off x="755576" y="3717467"/>
              <a:ext cx="252028" cy="50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23728" y="428380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7984" y="3645024"/>
              <a:ext cx="504056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 dirty="0"/>
            </a:p>
          </p:txBody>
        </p:sp>
        <p:cxnSp>
          <p:nvCxnSpPr>
            <p:cNvPr id="19" name="Straight Arrow Connector 18"/>
            <p:cNvCxnSpPr>
              <a:stCxn id="6" idx="3"/>
              <a:endCxn id="18" idx="1"/>
            </p:cNvCxnSpPr>
            <p:nvPr/>
          </p:nvCxnSpPr>
          <p:spPr>
            <a:xfrm flipV="1">
              <a:off x="3923928" y="3861048"/>
              <a:ext cx="504056" cy="5760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195736" y="443711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987824" y="443711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92080" y="4221088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/>
            <p:cNvCxnSpPr>
              <a:stCxn id="6" idx="3"/>
              <a:endCxn id="33" idx="1"/>
            </p:cNvCxnSpPr>
            <p:nvPr/>
          </p:nvCxnSpPr>
          <p:spPr>
            <a:xfrm>
              <a:off x="3923928" y="4437112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96136" y="443711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24128" y="428380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48264" y="4221088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16216" y="4437112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7452320" y="4429435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883860" y="4252446"/>
              <a:ext cx="63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ourier New" pitchFamily="49" charset="0"/>
                </a:rPr>
                <a:t>null</a:t>
              </a:r>
              <a:endParaRPr lang="en-SG" dirty="0">
                <a:cs typeface="Courier New" pitchFamily="49" charset="0"/>
              </a:endParaRPr>
            </a:p>
          </p:txBody>
        </p:sp>
        <p:cxnSp>
          <p:nvCxnSpPr>
            <p:cNvPr id="59" name="Straight Arrow Connector 58"/>
            <p:cNvCxnSpPr>
              <a:endCxn id="47" idx="0"/>
            </p:cNvCxnSpPr>
            <p:nvPr/>
          </p:nvCxnSpPr>
          <p:spPr>
            <a:xfrm>
              <a:off x="8198895" y="3861048"/>
              <a:ext cx="0" cy="3913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8" idx="3"/>
            </p:cNvCxnSpPr>
            <p:nvPr/>
          </p:nvCxnSpPr>
          <p:spPr>
            <a:xfrm>
              <a:off x="4932040" y="3861048"/>
              <a:ext cx="326685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076056" y="4005064"/>
              <a:ext cx="2520280" cy="899883"/>
            </a:xfrm>
            <a:prstGeom prst="rect">
              <a:avLst/>
            </a:prstGeom>
            <a:solidFill>
              <a:srgbClr val="00B05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 flipV="1">
              <a:off x="6516216" y="5048963"/>
              <a:ext cx="360040" cy="79208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345705" y="5841051"/>
              <a:ext cx="1106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Deleted</a:t>
              </a:r>
              <a:endParaRPr lang="en-S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95736" y="5589240"/>
              <a:ext cx="2880320" cy="3077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urpage.setNext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newnode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84068" y="2978803"/>
              <a:ext cx="2880320" cy="3077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newnode.setNext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(null)</a:t>
              </a:r>
              <a:endParaRPr lang="en-SG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31940" y="297880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newnode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9" name="Straight Arrow Connector 78"/>
            <p:cNvCxnSpPr>
              <a:stCxn id="77" idx="2"/>
              <a:endCxn id="18" idx="0"/>
            </p:cNvCxnSpPr>
            <p:nvPr/>
          </p:nvCxnSpPr>
          <p:spPr>
            <a:xfrm>
              <a:off x="4608004" y="3348135"/>
              <a:ext cx="72008" cy="296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39</a:t>
            </a:fld>
            <a:endParaRPr lang="en-SG" dirty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0698728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Exercise #1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Swinging Monkeys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Navigating to a new page </a:t>
            </a:r>
            <a:r>
              <a:rPr lang="en-US" sz="4000" dirty="0" smtClean="0"/>
              <a:t>(3/3)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 startAt="2"/>
            </a:pPr>
            <a:r>
              <a:rPr lang="en-US" dirty="0" smtClean="0">
                <a:latin typeface="Calibri" pitchFamily="34" charset="0"/>
              </a:rPr>
              <a:t>Point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  <a:r>
              <a:rPr lang="en-US" dirty="0" smtClean="0">
                <a:latin typeface="Calibri" pitchFamily="34" charset="0"/>
              </a:rPr>
              <a:t> to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 startAt="2"/>
            </a:pPr>
            <a:r>
              <a:rPr lang="en-US" dirty="0" smtClean="0">
                <a:latin typeface="Calibri" pitchFamily="34" charset="0"/>
              </a:rPr>
              <a:t>If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head == null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head = curpage</a:t>
            </a:r>
            <a:r>
              <a:rPr lang="en-US" dirty="0" smtClean="0">
                <a:latin typeface="Brush Script Std" pitchFamily="50" charset="0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/* 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head is never changed after adding the 1</a:t>
            </a:r>
            <a:r>
              <a:rPr lang="en-US" i="1" baseline="3000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st</a:t>
            </a:r>
            <a:r>
              <a:rPr lang="en-US" i="1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page .. Why?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7584" y="422108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763688" y="422108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491880" y="422108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3167844" y="52292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curpage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18" idx="2"/>
          </p:cNvCxnSpPr>
          <p:nvPr/>
        </p:nvCxnSpPr>
        <p:spPr>
          <a:xfrm flipV="1">
            <a:off x="3743908" y="4653136"/>
            <a:ext cx="1368152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331640" y="44371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3348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827584" y="3717467"/>
            <a:ext cx="252028" cy="503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95736" y="42838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4860032" y="4221088"/>
            <a:ext cx="50405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>
          <a:xfrm>
            <a:off x="3995936" y="443711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67744" y="44371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9832" y="44371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3"/>
          </p:cNvCxnSpPr>
          <p:nvPr/>
        </p:nvCxnSpPr>
        <p:spPr>
          <a:xfrm>
            <a:off x="5364088" y="443711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28184" y="425244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null</a:t>
            </a:r>
            <a:endParaRPr lang="en-SG" dirty="0">
              <a:cs typeface="Courier New" pitchFamily="49" charset="0"/>
            </a:endParaRPr>
          </a:p>
        </p:txBody>
      </p:sp>
      <p:cxnSp>
        <p:nvCxnSpPr>
          <p:cNvPr id="26" name="Straight Arrow Connector 25"/>
          <p:cNvCxnSpPr>
            <a:stCxn id="7" idx="0"/>
            <a:endCxn id="6" idx="2"/>
          </p:cNvCxnSpPr>
          <p:nvPr/>
        </p:nvCxnSpPr>
        <p:spPr>
          <a:xfrm flipV="1">
            <a:off x="3743908" y="4653136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748" y="5661248"/>
            <a:ext cx="288032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curpage.setNext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SG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6056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49" idx="2"/>
            <a:endCxn id="18" idx="0"/>
          </p:cNvCxnSpPr>
          <p:nvPr/>
        </p:nvCxnSpPr>
        <p:spPr>
          <a:xfrm flipH="1">
            <a:off x="5112060" y="3366284"/>
            <a:ext cx="540060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40</a:t>
            </a:fld>
            <a:endParaRPr lang="en-SG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76606392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Forwards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</a:rPr>
              <a:t>If 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curpage.getNext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600" dirty="0" smtClean="0">
                <a:latin typeface="Calibri" pitchFamily="34" charset="0"/>
              </a:rPr>
              <a:t> is not null, point 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  <a:r>
              <a:rPr lang="en-US" sz="26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alibri" pitchFamily="34" charset="0"/>
                <a:cs typeface="Courier New" pitchFamily="49" charset="0"/>
              </a:rPr>
              <a:t>to 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curpage.getNext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Calibri" pitchFamily="34" charset="0"/>
                <a:cs typeface="Courier New" pitchFamily="49" charset="0"/>
              </a:rPr>
              <a:t>Otherwise don’t do anything since </a:t>
            </a:r>
            <a:r>
              <a:rPr lang="en-US" sz="2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  <a:r>
              <a:rPr lang="en-US" sz="26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alibri" pitchFamily="34" charset="0"/>
                <a:cs typeface="Courier New" pitchFamily="49" charset="0"/>
              </a:rPr>
              <a:t>is at the latest </a:t>
            </a:r>
            <a:r>
              <a:rPr lang="en-US" sz="2600" dirty="0" smtClean="0">
                <a:latin typeface="Calibri" pitchFamily="34" charset="0"/>
                <a:cs typeface="Courier New" pitchFamily="49" charset="0"/>
              </a:rPr>
              <a:t>page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297827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Backwards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If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 == head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that is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is earliest page in the browsing history, don’t do anything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Otherwise use 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a temporary reference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&lt;String&gt; temp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 to find the new current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page</a:t>
            </a:r>
            <a:endParaRPr lang="en-US" dirty="0">
              <a:latin typeface="Calibri" pitchFamily="34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1"/>
          <p:cNvGrpSpPr/>
          <p:nvPr/>
        </p:nvGrpSpPr>
        <p:grpSpPr>
          <a:xfrm>
            <a:off x="989602" y="3779748"/>
            <a:ext cx="7470830" cy="1305436"/>
            <a:chOff x="989602" y="3779748"/>
            <a:chExt cx="7470830" cy="1305436"/>
          </a:xfrm>
        </p:grpSpPr>
        <p:sp>
          <p:nvSpPr>
            <p:cNvPr id="5" name="Rectangle 4"/>
            <p:cNvSpPr/>
            <p:nvPr/>
          </p:nvSpPr>
          <p:spPr>
            <a:xfrm>
              <a:off x="1565666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0177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94058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6026" y="37797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curpage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069722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9602" y="378018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5" idx="0"/>
            </p:cNvCxnSpPr>
            <p:nvPr/>
          </p:nvCxnSpPr>
          <p:spPr>
            <a:xfrm>
              <a:off x="1565666" y="4149515"/>
              <a:ext cx="252028" cy="50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33818" y="471585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SG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6221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 dirty="0"/>
            </a:p>
          </p:txBody>
        </p: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>
              <a:off x="5598114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05826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662010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>
              <a:off x="6966266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0362" y="4684494"/>
              <a:ext cx="63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ourier New" pitchFamily="49" charset="0"/>
                </a:rPr>
                <a:t>null</a:t>
              </a:r>
              <a:endParaRPr lang="en-SG" dirty="0"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9682" y="37890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temp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1" idx="2"/>
            </p:cNvCxnSpPr>
            <p:nvPr/>
          </p:nvCxnSpPr>
          <p:spPr>
            <a:xfrm flipH="1">
              <a:off x="1817694" y="4158372"/>
              <a:ext cx="468052" cy="4947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7" idx="0"/>
            </p:cNvCxnSpPr>
            <p:nvPr/>
          </p:nvCxnSpPr>
          <p:spPr>
            <a:xfrm flipH="1">
              <a:off x="5346086" y="4149080"/>
              <a:ext cx="3600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9952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707904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42</a:t>
            </a:fld>
            <a:endParaRPr lang="en-SG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3524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Backwards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Move temp forwards –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temp.getNext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1"/>
          <p:cNvGrpSpPr/>
          <p:nvPr/>
        </p:nvGrpSpPr>
        <p:grpSpPr>
          <a:xfrm>
            <a:off x="989602" y="3284984"/>
            <a:ext cx="7470830" cy="1305436"/>
            <a:chOff x="989602" y="3779748"/>
            <a:chExt cx="7470830" cy="1305436"/>
          </a:xfrm>
        </p:grpSpPr>
        <p:sp>
          <p:nvSpPr>
            <p:cNvPr id="5" name="Rectangle 4"/>
            <p:cNvSpPr/>
            <p:nvPr/>
          </p:nvSpPr>
          <p:spPr>
            <a:xfrm>
              <a:off x="1565666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0177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94058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6026" y="37797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curpage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069722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9602" y="378018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5" idx="0"/>
            </p:cNvCxnSpPr>
            <p:nvPr/>
          </p:nvCxnSpPr>
          <p:spPr>
            <a:xfrm>
              <a:off x="1565666" y="4149515"/>
              <a:ext cx="252028" cy="50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33818" y="471585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SG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6221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 dirty="0"/>
            </a:p>
          </p:txBody>
        </p: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>
              <a:off x="5598114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05826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662010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>
              <a:off x="6966266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0362" y="4684494"/>
              <a:ext cx="63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ourier New" pitchFamily="49" charset="0"/>
                </a:rPr>
                <a:t>null</a:t>
              </a:r>
              <a:endParaRPr lang="en-SG" dirty="0"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9682" y="37890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temp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1" idx="2"/>
              <a:endCxn id="6" idx="0"/>
            </p:cNvCxnSpPr>
            <p:nvPr/>
          </p:nvCxnSpPr>
          <p:spPr>
            <a:xfrm>
              <a:off x="2285746" y="4158372"/>
              <a:ext cx="468052" cy="4947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7" idx="0"/>
            </p:cNvCxnSpPr>
            <p:nvPr/>
          </p:nvCxnSpPr>
          <p:spPr>
            <a:xfrm flipH="1">
              <a:off x="5346086" y="4149080"/>
              <a:ext cx="3600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9952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707904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43</a:t>
            </a:fld>
            <a:endParaRPr lang="en-SG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97423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Backwards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ourier New" pitchFamily="49" charset="0"/>
              </a:rPr>
              <a:t>Until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temp.getNext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89602" y="3284984"/>
            <a:ext cx="7470830" cy="1305436"/>
            <a:chOff x="989602" y="3779748"/>
            <a:chExt cx="7470830" cy="1305436"/>
          </a:xfrm>
        </p:grpSpPr>
        <p:sp>
          <p:nvSpPr>
            <p:cNvPr id="5" name="Rectangle 4"/>
            <p:cNvSpPr/>
            <p:nvPr/>
          </p:nvSpPr>
          <p:spPr>
            <a:xfrm>
              <a:off x="1565666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0177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94058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6026" y="37797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curpage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069722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9602" y="378018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5" idx="0"/>
            </p:cNvCxnSpPr>
            <p:nvPr/>
          </p:nvCxnSpPr>
          <p:spPr>
            <a:xfrm>
              <a:off x="1565666" y="4149515"/>
              <a:ext cx="252028" cy="50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33818" y="471585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SG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6221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 dirty="0"/>
            </a:p>
          </p:txBody>
        </p: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>
              <a:off x="5598114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05826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662010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>
              <a:off x="6966266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0362" y="4684494"/>
              <a:ext cx="63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ourier New" pitchFamily="49" charset="0"/>
                </a:rPr>
                <a:t>null</a:t>
              </a:r>
              <a:endParaRPr lang="en-SG" dirty="0"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47864" y="37890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temp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1" idx="2"/>
              <a:endCxn id="30" idx="0"/>
            </p:cNvCxnSpPr>
            <p:nvPr/>
          </p:nvCxnSpPr>
          <p:spPr>
            <a:xfrm>
              <a:off x="3923928" y="4158372"/>
              <a:ext cx="468052" cy="4947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  <a:endCxn id="7" idx="0"/>
            </p:cNvCxnSpPr>
            <p:nvPr/>
          </p:nvCxnSpPr>
          <p:spPr>
            <a:xfrm flipH="1">
              <a:off x="5346086" y="4149080"/>
              <a:ext cx="3600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9952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707904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44</a:t>
            </a:fld>
            <a:endParaRPr lang="en-SG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0551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Backwards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urpage = temp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82880" lvl="1">
              <a:buFont typeface="Wingdings" pitchFamily="2" charset="2"/>
              <a:buChar char="Ø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 this be made easier using a variant of the linked list?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89602" y="3284984"/>
            <a:ext cx="7470830" cy="1305436"/>
            <a:chOff x="989602" y="3779748"/>
            <a:chExt cx="7470830" cy="1305436"/>
          </a:xfrm>
        </p:grpSpPr>
        <p:sp>
          <p:nvSpPr>
            <p:cNvPr id="5" name="Rectangle 4"/>
            <p:cNvSpPr/>
            <p:nvPr/>
          </p:nvSpPr>
          <p:spPr>
            <a:xfrm>
              <a:off x="1565666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0177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94058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6026" y="37797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curpage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069722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9602" y="3780183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head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  <a:endCxn id="5" idx="0"/>
            </p:cNvCxnSpPr>
            <p:nvPr/>
          </p:nvCxnSpPr>
          <p:spPr>
            <a:xfrm>
              <a:off x="1565666" y="4149515"/>
              <a:ext cx="252028" cy="503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33818" y="471585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SG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62210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 dirty="0"/>
            </a:p>
          </p:txBody>
        </p: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>
              <a:off x="5598114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05826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662010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>
              <a:off x="6966266" y="486916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0362" y="4684494"/>
              <a:ext cx="63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Courier New" pitchFamily="49" charset="0"/>
                </a:rPr>
                <a:t>null</a:t>
              </a:r>
              <a:endParaRPr lang="en-SG" dirty="0"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47864" y="37890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temp</a:t>
              </a:r>
              <a:endParaRPr lang="en-SG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8" idx="2"/>
            </p:cNvCxnSpPr>
            <p:nvPr/>
          </p:nvCxnSpPr>
          <p:spPr>
            <a:xfrm flipH="1">
              <a:off x="4391980" y="4149080"/>
              <a:ext cx="990110" cy="504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9952" y="4653136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707904" y="486916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1" idx="2"/>
              <a:endCxn id="30" idx="0"/>
            </p:cNvCxnSpPr>
            <p:nvPr/>
          </p:nvCxnSpPr>
          <p:spPr>
            <a:xfrm>
              <a:off x="3923928" y="4158372"/>
              <a:ext cx="468052" cy="494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7" idx="0"/>
            </p:cNvCxnSpPr>
            <p:nvPr/>
          </p:nvCxnSpPr>
          <p:spPr>
            <a:xfrm flipH="1">
              <a:off x="5346086" y="4149080"/>
              <a:ext cx="36004" cy="50405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45</a:t>
            </a:fld>
            <a:endParaRPr lang="en-SG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159160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Printing Browsing history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Point temporary variable to head and move forward while printing out the String in node pointed to. Stop when hit null.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P</a:t>
            </a:r>
            <a:r>
              <a:rPr lang="en-US" sz="2800" dirty="0" smtClean="0">
                <a:latin typeface="Calibri" pitchFamily="34" charset="0"/>
              </a:rPr>
              <a:t>rint out String in node that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curpage</a:t>
            </a:r>
            <a:r>
              <a:rPr lang="en-US" sz="2800" dirty="0" smtClean="0">
                <a:latin typeface="Calibri" pitchFamily="34" charset="0"/>
              </a:rPr>
              <a:t> is pointing to.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175338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Stack implementation - overview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</a:rPr>
              <a:t>Use 2 </a:t>
            </a:r>
            <a:r>
              <a:rPr lang="en-US" dirty="0" smtClean="0">
                <a:latin typeface="Calibri" pitchFamily="34" charset="0"/>
              </a:rPr>
              <a:t>stacks,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Backward stack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Forward stack, </a:t>
            </a:r>
            <a:r>
              <a:rPr lang="en-US" dirty="0">
                <a:latin typeface="Calibri" pitchFamily="34" charset="0"/>
              </a:rPr>
              <a:t>and a reference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curpage </a:t>
            </a:r>
            <a:r>
              <a:rPr lang="en-US" dirty="0">
                <a:latin typeface="Calibri" pitchFamily="34" charset="0"/>
              </a:rPr>
              <a:t>to current  page being browsed</a:t>
            </a:r>
          </a:p>
          <a:p>
            <a:r>
              <a:rPr lang="en-US" b="1" dirty="0" smtClean="0">
                <a:latin typeface="Calibri" pitchFamily="34" charset="0"/>
              </a:rPr>
              <a:t>Algorithm </a:t>
            </a:r>
            <a:r>
              <a:rPr lang="en-US" i="1" dirty="0" smtClean="0">
                <a:latin typeface="Calibri" pitchFamily="34" charset="0"/>
              </a:rPr>
              <a:t>-</a:t>
            </a:r>
          </a:p>
          <a:p>
            <a:pPr marL="576263" indent="-347663">
              <a:buFont typeface="+mj-lt"/>
              <a:buAutoNum type="arabicPeriod"/>
            </a:pPr>
            <a:r>
              <a:rPr lang="en-US" b="1" i="1" dirty="0" smtClean="0">
                <a:latin typeface="Calibri" pitchFamily="34" charset="0"/>
              </a:rPr>
              <a:t>If browse backward, and Backward stack not empty</a:t>
            </a:r>
          </a:p>
          <a:p>
            <a:pPr marL="914400" lvl="1" indent="-338138"/>
            <a:r>
              <a:rPr lang="en-US" dirty="0" smtClean="0">
                <a:latin typeface="Calibri" pitchFamily="34" charset="0"/>
              </a:rPr>
              <a:t>Push curpage onto Forward stack</a:t>
            </a:r>
          </a:p>
          <a:p>
            <a:pPr marL="914400" lvl="1" indent="-338138"/>
            <a:r>
              <a:rPr lang="en-US" dirty="0" smtClean="0">
                <a:latin typeface="Calibri" pitchFamily="34" charset="0"/>
              </a:rPr>
              <a:t>Pop top of Backward stack and point </a:t>
            </a:r>
            <a:r>
              <a:rPr lang="en-US" dirty="0" err="1" smtClean="0">
                <a:latin typeface="Calibri" pitchFamily="34" charset="0"/>
              </a:rPr>
              <a:t>curpage</a:t>
            </a:r>
            <a:r>
              <a:rPr lang="en-US" dirty="0" smtClean="0">
                <a:latin typeface="Calibri" pitchFamily="34" charset="0"/>
              </a:rPr>
              <a:t> to it.</a:t>
            </a:r>
          </a:p>
          <a:p>
            <a:pPr marL="576263" indent="-347663">
              <a:buFont typeface="+mj-lt"/>
              <a:buAutoNum type="arabicPeriod"/>
            </a:pPr>
            <a:r>
              <a:rPr lang="en-US" b="1" i="1" dirty="0" smtClean="0">
                <a:latin typeface="Calibri" pitchFamily="34" charset="0"/>
              </a:rPr>
              <a:t>If browse forward, and Forward stack not empty</a:t>
            </a:r>
          </a:p>
          <a:p>
            <a:pPr marL="914400" lvl="1" indent="-338138"/>
            <a:r>
              <a:rPr lang="en-US" dirty="0" smtClean="0">
                <a:latin typeface="Calibri" pitchFamily="34" charset="0"/>
              </a:rPr>
              <a:t>Push curpage onto Backward stack</a:t>
            </a:r>
          </a:p>
          <a:p>
            <a:pPr marL="914400" lvl="1" indent="-338138"/>
            <a:r>
              <a:rPr lang="en-US" dirty="0" smtClean="0">
                <a:latin typeface="Calibri" pitchFamily="34" charset="0"/>
              </a:rPr>
              <a:t>Pop top of Forward stack and point </a:t>
            </a:r>
            <a:r>
              <a:rPr lang="en-US" dirty="0" err="1" smtClean="0">
                <a:latin typeface="Calibri" pitchFamily="34" charset="0"/>
              </a:rPr>
              <a:t>curpage</a:t>
            </a:r>
            <a:r>
              <a:rPr lang="en-US" dirty="0" smtClean="0">
                <a:latin typeface="Calibri" pitchFamily="34" charset="0"/>
              </a:rPr>
              <a:t> to it.</a:t>
            </a:r>
          </a:p>
          <a:p>
            <a:pPr marL="576263" indent="-347663">
              <a:buFont typeface="+mj-lt"/>
              <a:buAutoNum type="arabicPeriod"/>
            </a:pPr>
            <a:r>
              <a:rPr lang="en-US" b="1" i="1" dirty="0" smtClean="0">
                <a:latin typeface="Calibri" pitchFamily="34" charset="0"/>
              </a:rPr>
              <a:t>Navigate to a new page</a:t>
            </a:r>
          </a:p>
          <a:p>
            <a:pPr marL="914400" lvl="1" indent="-338138"/>
            <a:r>
              <a:rPr lang="en-US" dirty="0" smtClean="0">
                <a:latin typeface="Calibri" pitchFamily="34" charset="0"/>
              </a:rPr>
              <a:t>Push curpage onto Backward stack if curpage is not null</a:t>
            </a:r>
          </a:p>
          <a:p>
            <a:pPr marL="914400" lvl="1" indent="-338138"/>
            <a:r>
              <a:rPr lang="en-US" dirty="0" smtClean="0">
                <a:latin typeface="Calibri" pitchFamily="34" charset="0"/>
              </a:rPr>
              <a:t>Point </a:t>
            </a:r>
            <a:r>
              <a:rPr lang="en-US" dirty="0" err="1" smtClean="0">
                <a:latin typeface="Calibri" pitchFamily="34" charset="0"/>
              </a:rPr>
              <a:t>curpage</a:t>
            </a:r>
            <a:r>
              <a:rPr lang="en-US" dirty="0" smtClean="0">
                <a:latin typeface="Calibri" pitchFamily="34" charset="0"/>
              </a:rPr>
              <a:t> to new page</a:t>
            </a:r>
          </a:p>
          <a:p>
            <a:pPr marL="914400" lvl="1" indent="-338138"/>
            <a:r>
              <a:rPr lang="en-US" dirty="0"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lear </a:t>
            </a:r>
            <a:r>
              <a:rPr lang="en-US" dirty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orward stack</a:t>
            </a:r>
            <a:endParaRPr lang="en-SG" dirty="0">
              <a:latin typeface="Calibri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0875856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Stack implementation - overview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At the end, how do you print out the browsing history from earliest page to latest page?</a:t>
            </a:r>
            <a:endParaRPr lang="en-SG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48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68582248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Sit-in Lab </a:t>
            </a:r>
            <a:r>
              <a:rPr lang="en-US" dirty="0" smtClean="0"/>
              <a:t>#3</a:t>
            </a:r>
            <a:endParaRPr lang="en-US" dirty="0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Afternoon session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Swinging Monkeys (1/6)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Problem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Monkey can swing from one tree to another directly as long as there is no tree in between that is </a:t>
            </a:r>
            <a:r>
              <a:rPr lang="en-US" sz="2400" u="sng" dirty="0" smtClean="0">
                <a:solidFill>
                  <a:schemeClr val="tx1"/>
                </a:solidFill>
                <a:latin typeface="Calibri" pitchFamily="34" charset="0"/>
              </a:rPr>
              <a:t>taller than or have the same height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as either one of the two trees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Given the sequence of tree heights, determine the number of pair of trees that the Monkey can swing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Input</a:t>
            </a:r>
          </a:p>
          <a:p>
            <a:pPr lvl="1"/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</a:rPr>
              <a:t>First line contains integer 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</a:rPr>
              <a:t>: number of trees</a:t>
            </a:r>
          </a:p>
          <a:p>
            <a:pPr lvl="1"/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</a:rPr>
              <a:t>Second line contains 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</a:rPr>
              <a:t> integers: heights of the 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</a:rPr>
              <a:t> trees</a:t>
            </a:r>
          </a:p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Output</a:t>
            </a:r>
          </a:p>
          <a:p>
            <a:pPr lvl="1"/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</a:rPr>
              <a:t>Single line containing one integer: number of pairs of trees the monkey can swing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Simple Parser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Objective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Implement a simple parser for a markup language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Markup language rules</a:t>
            </a:r>
          </a:p>
          <a:p>
            <a:pPr lvl="2"/>
            <a:r>
              <a:rPr lang="en-SG" sz="2200" dirty="0">
                <a:latin typeface="Calibri" pitchFamily="34" charset="0"/>
              </a:rPr>
              <a:t>An empty source </a:t>
            </a:r>
            <a:r>
              <a:rPr lang="en-SG" sz="2200" dirty="0" smtClean="0">
                <a:latin typeface="Calibri" pitchFamily="34" charset="0"/>
              </a:rPr>
              <a:t>file </a:t>
            </a:r>
            <a:r>
              <a:rPr lang="en-SG" sz="2200" dirty="0">
                <a:latin typeface="Calibri" pitchFamily="34" charset="0"/>
              </a:rPr>
              <a:t>is syntactically correct.</a:t>
            </a:r>
            <a:endParaRPr lang="en-US" sz="2200" dirty="0" smtClean="0">
              <a:latin typeface="Calibri" pitchFamily="34" charset="0"/>
            </a:endParaRPr>
          </a:p>
          <a:p>
            <a:pPr lvl="2"/>
            <a:r>
              <a:rPr lang="en-SG" sz="2200" dirty="0">
                <a:latin typeface="Calibri" pitchFamily="34" charset="0"/>
              </a:rPr>
              <a:t>An opening tag must be closed. </a:t>
            </a:r>
          </a:p>
          <a:p>
            <a:pPr lvl="2"/>
            <a:r>
              <a:rPr lang="en-SG" sz="2200" dirty="0">
                <a:latin typeface="Calibri" pitchFamily="34" charset="0"/>
              </a:rPr>
              <a:t>There should not be any invalid tags in the source </a:t>
            </a:r>
            <a:r>
              <a:rPr lang="en-SG" sz="2200" dirty="0" smtClean="0">
                <a:latin typeface="Calibri" pitchFamily="34" charset="0"/>
              </a:rPr>
              <a:t>file.</a:t>
            </a:r>
            <a:endParaRPr lang="en-US" sz="2200" dirty="0" smtClean="0">
              <a:latin typeface="Calibri" pitchFamily="34" charset="0"/>
            </a:endParaRPr>
          </a:p>
          <a:p>
            <a:pPr lvl="2"/>
            <a:r>
              <a:rPr lang="en-SG" sz="2200" dirty="0">
                <a:latin typeface="Calibri" pitchFamily="34" charset="0"/>
              </a:rPr>
              <a:t>If an opening tag is embedded in the environment of another opening tag, the </a:t>
            </a:r>
            <a:r>
              <a:rPr lang="en-SG" sz="2200" dirty="0" smtClean="0">
                <a:latin typeface="Calibri" pitchFamily="34" charset="0"/>
              </a:rPr>
              <a:t>inner </a:t>
            </a:r>
            <a:r>
              <a:rPr lang="en-SG" sz="2200" dirty="0">
                <a:latin typeface="Calibri" pitchFamily="34" charset="0"/>
              </a:rPr>
              <a:t>opening tag must be closed before closing the outer opening tag.</a:t>
            </a:r>
            <a:endParaRPr lang="en-US" sz="22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Print out whether the given source file is syntactically correct or not.</a:t>
            </a:r>
          </a:p>
          <a:p>
            <a:pPr lvl="1"/>
            <a:endParaRPr lang="en-SG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58157699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check given input is correct – Linked List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4930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Notice that only need to check 2 things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</a:rPr>
              <a:t>Input tags are all valid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</a:rPr>
              <a:t>All open tags are closed properly (encounter their corresponding close tags before the close tags of outer open tags)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3844508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that input tag is valid (1/3)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19200"/>
            <a:ext cx="8640960" cy="493776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</a:rPr>
              <a:t>Need to create a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800" dirty="0" smtClean="0">
                <a:latin typeface="Calibri" pitchFamily="34" charset="0"/>
              </a:rPr>
              <a:t> class to represent tags</a:t>
            </a: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Member </a:t>
            </a:r>
            <a:r>
              <a:rPr lang="en-US" sz="2800" dirty="0" smtClean="0">
                <a:latin typeface="Calibri" pitchFamily="34" charset="0"/>
              </a:rPr>
              <a:t>variables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String tag</a:t>
            </a:r>
            <a:r>
              <a:rPr lang="en-US" sz="2400" dirty="0"/>
              <a:t> </a:t>
            </a:r>
            <a:r>
              <a:rPr lang="en-US" sz="2400" dirty="0">
                <a:latin typeface="Calibri" pitchFamily="34" charset="0"/>
              </a:rPr>
              <a:t>– stores </a:t>
            </a:r>
            <a:r>
              <a:rPr lang="en-US" sz="2400" dirty="0" smtClean="0">
                <a:latin typeface="Calibri" pitchFamily="34" charset="0"/>
              </a:rPr>
              <a:t>string </a:t>
            </a:r>
            <a:r>
              <a:rPr lang="en-US" sz="2400" dirty="0">
                <a:latin typeface="Calibri" pitchFamily="34" charset="0"/>
              </a:rPr>
              <a:t>representation of </a:t>
            </a:r>
            <a:r>
              <a:rPr lang="en-US" sz="2400" dirty="0" smtClean="0">
                <a:latin typeface="Calibri" pitchFamily="34" charset="0"/>
              </a:rPr>
              <a:t>tag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id</a:t>
            </a:r>
            <a:r>
              <a:rPr lang="en-US" sz="2400" dirty="0"/>
              <a:t> </a:t>
            </a:r>
            <a:r>
              <a:rPr lang="en-US" sz="2400" dirty="0">
                <a:latin typeface="Calibri" pitchFamily="34" charset="0"/>
              </a:rPr>
              <a:t>– </a:t>
            </a:r>
            <a:r>
              <a:rPr lang="en-US" sz="2400" dirty="0" smtClean="0">
                <a:latin typeface="Calibri" pitchFamily="34" charset="0"/>
              </a:rPr>
              <a:t>stores id </a:t>
            </a:r>
            <a:r>
              <a:rPr lang="en-US" sz="2400" dirty="0">
                <a:latin typeface="Calibri" pitchFamily="34" charset="0"/>
              </a:rPr>
              <a:t>of </a:t>
            </a:r>
            <a:r>
              <a:rPr lang="en-US" sz="2400" dirty="0" smtClean="0">
                <a:latin typeface="Calibri" pitchFamily="34" charset="0"/>
              </a:rPr>
              <a:t>tag (open and close tag of paired tags have the same id)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rivate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" pitchFamily="34" charset="0"/>
              </a:rPr>
              <a:t>– store type of tag (</a:t>
            </a:r>
            <a:r>
              <a:rPr lang="en-US" sz="2400" dirty="0" err="1" smtClean="0">
                <a:latin typeface="Calibri" pitchFamily="34" charset="0"/>
              </a:rPr>
              <a:t>open,close,other</a:t>
            </a:r>
            <a:r>
              <a:rPr lang="en-US" sz="2400" dirty="0" smtClean="0">
                <a:latin typeface="Calibri" pitchFamily="34" charset="0"/>
              </a:rPr>
              <a:t> -&gt; use 3 distinct values to distinguish, </a:t>
            </a:r>
            <a:r>
              <a:rPr lang="en-US" sz="2400" dirty="0" err="1" smtClean="0">
                <a:latin typeface="Calibri" pitchFamily="34" charset="0"/>
              </a:rPr>
              <a:t>eg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0,1,2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Constructor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itag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identity,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tag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itag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id = identity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type =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sz="2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Other corresponding </a:t>
            </a:r>
            <a:r>
              <a:rPr lang="en-US" sz="2800" dirty="0">
                <a:latin typeface="Calibri" pitchFamily="34" charset="0"/>
              </a:rPr>
              <a:t>methods to access and set </a:t>
            </a:r>
            <a:r>
              <a:rPr lang="en-US" sz="2800" dirty="0" smtClean="0">
                <a:latin typeface="Calibri" pitchFamily="34" charset="0"/>
              </a:rPr>
              <a:t>member </a:t>
            </a:r>
            <a:r>
              <a:rPr lang="en-US" sz="2800" dirty="0">
                <a:latin typeface="Calibri" pitchFamily="34" charset="0"/>
              </a:rPr>
              <a:t>variables</a:t>
            </a:r>
          </a:p>
          <a:p>
            <a:pPr lvl="1"/>
            <a:endParaRPr lang="en-US" dirty="0"/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59096480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that input tag is valid (2/3)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>
                <a:latin typeface="Calibri" pitchFamily="34" charset="0"/>
              </a:rPr>
              <a:t>Create </a:t>
            </a:r>
            <a:r>
              <a:rPr lang="en-US" sz="3000" dirty="0" smtClean="0">
                <a:latin typeface="Calibri" pitchFamily="34" charset="0"/>
              </a:rPr>
              <a:t>a </a:t>
            </a:r>
            <a:r>
              <a:rPr lang="en-US" sz="3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 smtClean="0">
                <a:latin typeface="Calibri" pitchFamily="34" charset="0"/>
                <a:cs typeface="Courier New" pitchFamily="49" charset="0"/>
              </a:rPr>
              <a:t>array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in </a:t>
            </a:r>
            <a:r>
              <a:rPr lang="en-US" sz="3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Parser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3000" dirty="0" smtClean="0">
                <a:latin typeface="Calibri" pitchFamily="34" charset="0"/>
                <a:cs typeface="Courier New" pitchFamily="49" charset="0"/>
              </a:rPr>
              <a:t>class to contain information on all valid tags.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static final Token[] 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ValidTags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0,0),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1,0),</a:t>
            </a:r>
          </a:p>
          <a:p>
            <a:pPr marL="274320" lvl="1" indent="0">
              <a:buNone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2,0),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3,0),</a:t>
            </a:r>
          </a:p>
          <a:p>
            <a:pPr marL="274320" lvl="1" indent="0">
              <a:buNone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Tag("&lt;/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0,1),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Tag("&lt;/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1,1),</a:t>
            </a:r>
          </a:p>
          <a:p>
            <a:pPr marL="274320" lvl="1" indent="0">
              <a:buNone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Tag("&lt;/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2,1),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Tag("&lt;/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I&gt;",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3,1)</a:t>
            </a:r>
          </a:p>
          <a:p>
            <a:pPr marL="274320" lvl="1" indent="0">
              <a:buNone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&gt;",4,2),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&gt;",5,2),</a:t>
            </a:r>
          </a:p>
          <a:p>
            <a:pPr marL="274320" lvl="1" indent="0">
              <a:buNone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Tag("&lt;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&gt;",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,2)};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Note that open and close tags of paired tags have the same id, and all paired tags and non-paired tags have distinct ids.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2568495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that input tag is valid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When reading in a tag, check if it is a valid tag by comparing with string representation of each tag in 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ValidTags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If it cannot be found in </a:t>
            </a:r>
            <a:r>
              <a:rPr lang="en-US" sz="2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ValidTags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, then tag is invalid, and input is not syntactically correct.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54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53867358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that all open tags are closed properly (Linked List solution) (1/2)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If tag is valid, and it is an open tag (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check its type</a:t>
            </a:r>
            <a:r>
              <a:rPr lang="en-US" sz="2800" dirty="0" smtClean="0">
                <a:latin typeface="Calibri" pitchFamily="34" charset="0"/>
              </a:rPr>
              <a:t>), create a new node and add to front of Linked List.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In the skeleton program, adding to front of Linked List is not given. Need to implement this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addFront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(E item)</a:t>
            </a:r>
            <a:endParaRPr lang="en-SG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10031095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front of Linked List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419872" y="314096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662518" y="314096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390710" y="314096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23928" y="3356992"/>
            <a:ext cx="738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22680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115616" y="2637347"/>
            <a:ext cx="2304256" cy="71964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4566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66574" y="33569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8662" y="33569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94766" y="334931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26306" y="317232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null</a:t>
            </a:r>
            <a:endParaRPr lang="en-SG" dirty="0"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69909" y="1957482"/>
            <a:ext cx="441779" cy="297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7728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tag read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4293096"/>
            <a:ext cx="5544616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addFront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(item E) {</a:t>
            </a:r>
            <a:endParaRPr lang="en-SG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head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&lt;E&gt; (item, head); 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num_nodes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++; /* increment number of nodes */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1836" y="2254706"/>
            <a:ext cx="50405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&lt;S&gt;</a:t>
            </a:r>
            <a:endParaRPr lang="en-SG" sz="1200" dirty="0"/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1115616" y="2470730"/>
            <a:ext cx="706220" cy="16661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4" idx="1"/>
          </p:cNvCxnSpPr>
          <p:nvPr/>
        </p:nvCxnSpPr>
        <p:spPr>
          <a:xfrm>
            <a:off x="2325893" y="2470730"/>
            <a:ext cx="1093979" cy="88626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56</a:t>
            </a:fld>
            <a:endParaRPr lang="en-SG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6059153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that all open tags are closed properly (Linked List solution) (2/2)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If tag is valid, and it is a close tag (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check its type</a:t>
            </a:r>
            <a:r>
              <a:rPr lang="en-US" sz="2800" dirty="0" smtClean="0">
                <a:latin typeface="Calibri" pitchFamily="34" charset="0"/>
              </a:rPr>
              <a:t>), check if node that head is pointing to is corresponding open tag (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check that id is the same</a:t>
            </a:r>
            <a:r>
              <a:rPr lang="en-US" sz="2800" dirty="0" smtClean="0">
                <a:latin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Is not corresponding open tag, then </a:t>
            </a:r>
            <a:r>
              <a:rPr lang="en-US" sz="2800" dirty="0">
                <a:latin typeface="Calibri" pitchFamily="34" charset="0"/>
                <a:cs typeface="Courier New" pitchFamily="49" charset="0"/>
              </a:rPr>
              <a:t>input is not syntactically 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correct</a:t>
            </a:r>
            <a:r>
              <a:rPr lang="en-US" sz="28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- incorrectly placed close tag.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Is </a:t>
            </a:r>
            <a:r>
              <a:rPr lang="en-US" sz="2800" dirty="0">
                <a:latin typeface="Calibri" pitchFamily="34" charset="0"/>
              </a:rPr>
              <a:t>corresponding open </a:t>
            </a:r>
            <a:r>
              <a:rPr lang="en-US" sz="2800" dirty="0" smtClean="0">
                <a:latin typeface="Calibri" pitchFamily="34" charset="0"/>
              </a:rPr>
              <a:t>tag; remove node that head is pointing to.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Implement remove front node function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removeFront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S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36071132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front node of Linked List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491880" y="301911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734526" y="301911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462718" y="3019118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95936" y="3235142"/>
            <a:ext cx="738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28658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1259632" y="3019118"/>
            <a:ext cx="2232248" cy="216024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6574" y="30818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S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38582" y="323514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30670" y="323514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66774" y="322746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8314" y="305047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null</a:t>
            </a:r>
            <a:endParaRPr lang="en-SG" dirty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4005064"/>
            <a:ext cx="5203086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removeFront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&lt;E&gt;  temp;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temp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= head;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head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head.getNext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temp.setNext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(null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err="1" smtClean="0">
                <a:latin typeface="Courier New" pitchFamily="49" charset="0"/>
                <a:cs typeface="Courier New" pitchFamily="49" charset="0"/>
              </a:rPr>
              <a:t>num_nodes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--; /* decrement number of nodes */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3844" y="2132856"/>
            <a:ext cx="50405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1259632" y="2348880"/>
            <a:ext cx="634212" cy="67023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4" idx="1"/>
          </p:cNvCxnSpPr>
          <p:nvPr/>
        </p:nvCxnSpPr>
        <p:spPr>
          <a:xfrm>
            <a:off x="2397901" y="2348880"/>
            <a:ext cx="1093979" cy="88626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25939" y="2348880"/>
            <a:ext cx="715156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76845" y="213285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null</a:t>
            </a:r>
            <a:endParaRPr lang="en-SG" dirty="0">
              <a:cs typeface="Courier New" pitchFamily="49" charset="0"/>
            </a:endParaRPr>
          </a:p>
        </p:txBody>
      </p:sp>
      <p:sp>
        <p:nvSpPr>
          <p:cNvPr id="21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58</a:t>
            </a:fld>
            <a:endParaRPr lang="en-SG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66556814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reading all input 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If Linked List still has some nodes (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</a:rPr>
              <a:t>num_nodes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 &gt; 0</a:t>
            </a:r>
            <a:r>
              <a:rPr lang="en-US" sz="2800" dirty="0" smtClean="0">
                <a:latin typeface="Calibri" pitchFamily="34" charset="0"/>
              </a:rPr>
              <a:t>), then input is not syntactically correct – some open tags are not closed.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59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651054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Swinging Monkeys (2/6)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1224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Illustration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5 trees: 19 – 17 – 20 – 20 –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  <p:sp>
        <p:nvSpPr>
          <p:cNvPr id="6" name="Isosceles Triangle 5"/>
          <p:cNvSpPr/>
          <p:nvPr/>
        </p:nvSpPr>
        <p:spPr>
          <a:xfrm>
            <a:off x="1295400" y="3429000"/>
            <a:ext cx="533400" cy="266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209800" y="3784600"/>
            <a:ext cx="533400" cy="2311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3124200" y="2717800"/>
            <a:ext cx="533400" cy="337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038600" y="2717800"/>
            <a:ext cx="533400" cy="337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953000" y="2717800"/>
            <a:ext cx="533400" cy="337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0"/>
            <a:endCxn id="8" idx="0"/>
          </p:cNvCxnSpPr>
          <p:nvPr/>
        </p:nvCxnSpPr>
        <p:spPr>
          <a:xfrm>
            <a:off x="1562100" y="3429000"/>
            <a:ext cx="914400" cy="3556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9" idx="0"/>
          </p:cNvCxnSpPr>
          <p:nvPr/>
        </p:nvCxnSpPr>
        <p:spPr>
          <a:xfrm flipV="1">
            <a:off x="1562100" y="2717800"/>
            <a:ext cx="1828800" cy="7112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0" idx="0"/>
          </p:cNvCxnSpPr>
          <p:nvPr/>
        </p:nvCxnSpPr>
        <p:spPr>
          <a:xfrm flipV="1">
            <a:off x="1562100" y="2717800"/>
            <a:ext cx="2743200" cy="711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1" idx="0"/>
          </p:cNvCxnSpPr>
          <p:nvPr/>
        </p:nvCxnSpPr>
        <p:spPr>
          <a:xfrm flipV="1">
            <a:off x="1562100" y="2717800"/>
            <a:ext cx="3657600" cy="711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9" idx="0"/>
          </p:cNvCxnSpPr>
          <p:nvPr/>
        </p:nvCxnSpPr>
        <p:spPr>
          <a:xfrm flipV="1">
            <a:off x="2476500" y="2717800"/>
            <a:ext cx="914400" cy="10668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0" idx="0"/>
          </p:cNvCxnSpPr>
          <p:nvPr/>
        </p:nvCxnSpPr>
        <p:spPr>
          <a:xfrm flipV="1">
            <a:off x="2476500" y="2717800"/>
            <a:ext cx="1828800" cy="1066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1" idx="0"/>
          </p:cNvCxnSpPr>
          <p:nvPr/>
        </p:nvCxnSpPr>
        <p:spPr>
          <a:xfrm flipV="1">
            <a:off x="2476500" y="2717800"/>
            <a:ext cx="2743200" cy="1066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0"/>
          </p:cNvCxnSpPr>
          <p:nvPr/>
        </p:nvCxnSpPr>
        <p:spPr>
          <a:xfrm>
            <a:off x="3390900" y="2717800"/>
            <a:ext cx="914400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11" idx="0"/>
          </p:cNvCxnSpPr>
          <p:nvPr/>
        </p:nvCxnSpPr>
        <p:spPr>
          <a:xfrm>
            <a:off x="4305300" y="2717800"/>
            <a:ext cx="914400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67400" y="5334000"/>
            <a:ext cx="17526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Output:</a:t>
            </a:r>
          </a:p>
          <a:p>
            <a:pPr algn="ctr"/>
            <a:r>
              <a:rPr lang="en-US" sz="2400" dirty="0"/>
              <a:t>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-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Check if all input tags are valid</a:t>
            </a:r>
            <a:r>
              <a:rPr lang="en-SG" sz="2800" dirty="0" smtClean="0">
                <a:latin typeface="Calibri" pitchFamily="34" charset="0"/>
              </a:rPr>
              <a:t> – as described previously</a:t>
            </a:r>
          </a:p>
          <a:p>
            <a:r>
              <a:rPr lang="en-US" sz="2800" dirty="0" smtClean="0">
                <a:latin typeface="Calibri" pitchFamily="34" charset="0"/>
              </a:rPr>
              <a:t>Put valid open tags into stack</a:t>
            </a:r>
          </a:p>
          <a:p>
            <a:r>
              <a:rPr lang="en-US" sz="2800" dirty="0" smtClean="0">
                <a:latin typeface="Calibri" pitchFamily="34" charset="0"/>
              </a:rPr>
              <a:t>If encounter valid close tag check if top of stack is corresponding open tag.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Pop it off the stack if it is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Input is syntactically incorrect if it is not.</a:t>
            </a:r>
          </a:p>
          <a:p>
            <a:r>
              <a:rPr lang="en-US" sz="2800" dirty="0" smtClean="0">
                <a:latin typeface="Calibri" pitchFamily="34" charset="0"/>
              </a:rPr>
              <a:t>If stack is not empty after reading in all input tags, then input is syntactically incorrect, otherwise it is correct.</a:t>
            </a:r>
          </a:p>
          <a:p>
            <a:endParaRPr lang="en-SG" dirty="0" smtClean="0"/>
          </a:p>
          <a:p>
            <a:endParaRPr 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60D3DB89-D0B7-4267-995B-14163E14260F}" type="slidenum">
              <a:rPr lang="en-SG" smtClean="0"/>
              <a:pPr/>
              <a:t>60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126158395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270892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END OF FILE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Swinging Monkeys (3/6)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25922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Discussion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What is the simplest algorithm to solve this?</a:t>
            </a:r>
          </a:p>
          <a:p>
            <a:pPr lvl="2"/>
            <a:r>
              <a:rPr lang="en-US" sz="2100" dirty="0" smtClean="0">
                <a:latin typeface="Calibri" pitchFamily="34" charset="0"/>
              </a:rPr>
              <a:t>Given 2 trees: check if the monkey can jump</a:t>
            </a:r>
          </a:p>
          <a:p>
            <a:pPr lvl="2"/>
            <a:r>
              <a:rPr lang="en-US" sz="2100" dirty="0" smtClean="0">
                <a:solidFill>
                  <a:schemeClr val="tx1"/>
                </a:solidFill>
                <a:latin typeface="Calibri" pitchFamily="34" charset="0"/>
              </a:rPr>
              <a:t>i.e. Check if there are taller trees in between them</a:t>
            </a:r>
          </a:p>
          <a:p>
            <a:pPr lvl="2"/>
            <a:r>
              <a:rPr lang="en-US" sz="2100" dirty="0" smtClean="0">
                <a:latin typeface="Calibri" pitchFamily="34" charset="0"/>
              </a:rPr>
              <a:t>Loop for all pairs of trees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3861048"/>
            <a:ext cx="684076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canSwing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j)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 (k=i+1 to j-1) do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(height[k] ≥ min(height[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height[j])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return false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true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Swinging Monkeys (4/6)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1224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Observation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5 trees: 19 – 17 – 20 – 20 –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  <p:sp>
        <p:nvSpPr>
          <p:cNvPr id="22" name="Isosceles Triangle 21"/>
          <p:cNvSpPr/>
          <p:nvPr/>
        </p:nvSpPr>
        <p:spPr>
          <a:xfrm>
            <a:off x="1295400" y="3429000"/>
            <a:ext cx="533400" cy="266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209800" y="3784600"/>
            <a:ext cx="533400" cy="2311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3124200" y="2717800"/>
            <a:ext cx="533400" cy="337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4038600" y="2717800"/>
            <a:ext cx="533400" cy="337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953000" y="3657600"/>
            <a:ext cx="533400" cy="2438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2" idx="0"/>
            <a:endCxn id="25" idx="0"/>
          </p:cNvCxnSpPr>
          <p:nvPr/>
        </p:nvCxnSpPr>
        <p:spPr>
          <a:xfrm flipV="1">
            <a:off x="1562100" y="2717800"/>
            <a:ext cx="2743200" cy="711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  <a:endCxn id="26" idx="0"/>
          </p:cNvCxnSpPr>
          <p:nvPr/>
        </p:nvCxnSpPr>
        <p:spPr>
          <a:xfrm>
            <a:off x="1562100" y="3429000"/>
            <a:ext cx="36576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  <a:endCxn id="25" idx="0"/>
          </p:cNvCxnSpPr>
          <p:nvPr/>
        </p:nvCxnSpPr>
        <p:spPr>
          <a:xfrm flipV="1">
            <a:off x="2476500" y="2717800"/>
            <a:ext cx="1828800" cy="1066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26" idx="0"/>
          </p:cNvCxnSpPr>
          <p:nvPr/>
        </p:nvCxnSpPr>
        <p:spPr>
          <a:xfrm flipV="1">
            <a:off x="2476500" y="3657600"/>
            <a:ext cx="2743200" cy="127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38800" y="2667000"/>
            <a:ext cx="2605608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Observe:</a:t>
            </a:r>
          </a:p>
          <a:p>
            <a:pPr algn="ctr"/>
            <a:r>
              <a:rPr lang="en-US" sz="2400" dirty="0" smtClean="0"/>
              <a:t>from the tree before the orange tree, the Monkey cannot jump to the tree after the orange tree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22" idx="0"/>
            <a:endCxn id="23" idx="0"/>
          </p:cNvCxnSpPr>
          <p:nvPr/>
        </p:nvCxnSpPr>
        <p:spPr>
          <a:xfrm>
            <a:off x="1562100" y="3429000"/>
            <a:ext cx="914400" cy="3556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  <a:endCxn id="24" idx="0"/>
          </p:cNvCxnSpPr>
          <p:nvPr/>
        </p:nvCxnSpPr>
        <p:spPr>
          <a:xfrm flipV="1">
            <a:off x="1562100" y="2717800"/>
            <a:ext cx="1828800" cy="7112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0"/>
            <a:endCxn id="24" idx="0"/>
          </p:cNvCxnSpPr>
          <p:nvPr/>
        </p:nvCxnSpPr>
        <p:spPr>
          <a:xfrm flipV="1">
            <a:off x="2476500" y="2717800"/>
            <a:ext cx="914400" cy="10668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25" idx="0"/>
          </p:cNvCxnSpPr>
          <p:nvPr/>
        </p:nvCxnSpPr>
        <p:spPr>
          <a:xfrm>
            <a:off x="3390900" y="2717800"/>
            <a:ext cx="914400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  <a:endCxn id="26" idx="0"/>
          </p:cNvCxnSpPr>
          <p:nvPr/>
        </p:nvCxnSpPr>
        <p:spPr>
          <a:xfrm>
            <a:off x="4305300" y="2717800"/>
            <a:ext cx="914400" cy="93980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998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998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998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998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7D5E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 1: Swinging Monkeys (5/6)</a:t>
            </a:r>
            <a:endParaRPr lang="en-SG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3DB89-D0B7-4267-995B-14163E14260F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6356350"/>
            <a:ext cx="3505200" cy="365760"/>
          </a:xfrm>
        </p:spPr>
        <p:txBody>
          <a:bodyPr/>
          <a:lstStyle/>
          <a:p>
            <a:r>
              <a:rPr lang="en-SG" dirty="0" smtClean="0"/>
              <a:t>Week 9</a:t>
            </a:r>
            <a:endParaRPr lang="en-SG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 pitchFamily="34" charset="0"/>
              </a:rPr>
              <a:t>Idea</a:t>
            </a:r>
          </a:p>
          <a:p>
            <a:pPr lvl="1"/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After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we process tree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, we can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forget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all the trees before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that are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shorter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than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What will be the property of the sequence of trees that are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not forgotten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?</a:t>
            </a:r>
          </a:p>
          <a:p>
            <a:pPr lvl="2"/>
            <a:r>
              <a:rPr lang="en-US" sz="2100" dirty="0" smtClean="0">
                <a:solidFill>
                  <a:srgbClr val="0000FF"/>
                </a:solidFill>
                <a:latin typeface="Calibri" pitchFamily="34" charset="0"/>
              </a:rPr>
              <a:t>Decreasing order </a:t>
            </a:r>
            <a:r>
              <a:rPr lang="en-US" sz="2100" dirty="0" smtClean="0">
                <a:latin typeface="Calibri" pitchFamily="34" charset="0"/>
              </a:rPr>
              <a:t>from the tree with smallest index</a:t>
            </a:r>
          </a:p>
          <a:p>
            <a:pPr lvl="2"/>
            <a:r>
              <a:rPr lang="en-US" sz="2100" dirty="0" smtClean="0">
                <a:solidFill>
                  <a:schemeClr val="tx1"/>
                </a:solidFill>
                <a:latin typeface="Calibri" pitchFamily="34" charset="0"/>
              </a:rPr>
              <a:t>Why?</a:t>
            </a:r>
          </a:p>
          <a:p>
            <a:pPr lvl="2"/>
            <a:r>
              <a:rPr lang="en-US" sz="2100" dirty="0" smtClean="0">
                <a:latin typeface="Calibri" pitchFamily="34" charset="0"/>
              </a:rPr>
              <a:t>Suppose it is not in decreasing sequence</a:t>
            </a:r>
          </a:p>
          <a:p>
            <a:pPr lvl="3"/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</a:rPr>
              <a:t>After we process Red, we can </a:t>
            </a:r>
            <a:br>
              <a:rPr lang="en-US" sz="19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1900" dirty="0" smtClean="0">
                <a:solidFill>
                  <a:schemeClr val="tx1"/>
                </a:solidFill>
                <a:latin typeface="Calibri" pitchFamily="34" charset="0"/>
              </a:rPr>
              <a:t>forget Yellow</a:t>
            </a:r>
          </a:p>
          <a:p>
            <a:pPr lvl="3"/>
            <a:r>
              <a:rPr lang="en-US" sz="1900" dirty="0" smtClean="0">
                <a:latin typeface="Calibri" pitchFamily="34" charset="0"/>
              </a:rPr>
              <a:t>Yellow would have been removed</a:t>
            </a:r>
            <a:br>
              <a:rPr lang="en-US" sz="1900" dirty="0" smtClean="0">
                <a:latin typeface="Calibri" pitchFamily="34" charset="0"/>
              </a:rPr>
            </a:br>
            <a:r>
              <a:rPr lang="en-US" sz="1900" dirty="0" smtClean="0">
                <a:latin typeface="Calibri" pitchFamily="34" charset="0"/>
              </a:rPr>
              <a:t>from the sequence</a:t>
            </a:r>
            <a:endParaRPr lang="en-US" sz="19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/>
            <a:endParaRPr lang="en-US" sz="21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5983560" y="4495800"/>
            <a:ext cx="304800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40760" y="4907279"/>
            <a:ext cx="304800" cy="118872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897960" y="4724400"/>
            <a:ext cx="304800" cy="1371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355160" y="4495800"/>
            <a:ext cx="304800" cy="160020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812360" y="4940967"/>
            <a:ext cx="304800" cy="1155032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620</TotalTime>
  <Words>2907</Words>
  <Application>Microsoft Office PowerPoint</Application>
  <PresentationFormat>On-screen Show (4:3)</PresentationFormat>
  <Paragraphs>760</Paragraphs>
  <Slides>61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Origin</vt:lpstr>
      <vt:lpstr>CS1020</vt:lpstr>
      <vt:lpstr>Contents</vt:lpstr>
      <vt:lpstr>Part 1</vt:lpstr>
      <vt:lpstr>Exercise #1</vt:lpstr>
      <vt:lpstr>Ex 1: Swinging Monkeys (1/6)</vt:lpstr>
      <vt:lpstr>Ex 1: Swinging Monkeys (2/6)</vt:lpstr>
      <vt:lpstr>Ex 1: Swinging Monkeys (3/6)</vt:lpstr>
      <vt:lpstr>Ex 1: Swinging Monkeys (4/6)</vt:lpstr>
      <vt:lpstr>Ex 1: Swinging Monkeys (5/6)</vt:lpstr>
      <vt:lpstr>Ex 1: Swinging Monkeys (6/6)</vt:lpstr>
      <vt:lpstr>Exercise #2</vt:lpstr>
      <vt:lpstr>Ex 2: Quick Eat (1/9)</vt:lpstr>
      <vt:lpstr>Ex 2: Quick Eat (2/9)</vt:lpstr>
      <vt:lpstr>Ex 2: Quick Eat (3/9)</vt:lpstr>
      <vt:lpstr>Ex 2: Quick Eat (4/6)</vt:lpstr>
      <vt:lpstr>Ex 2: Quick Eat (5/9)</vt:lpstr>
      <vt:lpstr>Ex 2: Quick Eat (6/9)</vt:lpstr>
      <vt:lpstr>Ex 2: Quick Eat (7/9)</vt:lpstr>
      <vt:lpstr>Ex 2: Quick Eat (8/9)</vt:lpstr>
      <vt:lpstr>Ex 2: Quick Eat (9/9)</vt:lpstr>
      <vt:lpstr>Exercise #3</vt:lpstr>
      <vt:lpstr>Problem</vt:lpstr>
      <vt:lpstr>2, 3, 1, 5, 4 (1/11)</vt:lpstr>
      <vt:lpstr>2, 3, 1, 5, 4 (2/11)</vt:lpstr>
      <vt:lpstr>2, 3, 1, 5, 4 (3/11)</vt:lpstr>
      <vt:lpstr>2, 3, 1, 5, 4 (4/11)</vt:lpstr>
      <vt:lpstr>2, 3, 1, 5, 4 (5/11)</vt:lpstr>
      <vt:lpstr>2, 3, 1, 5, 4 (6/11)</vt:lpstr>
      <vt:lpstr>2, 3, 1, 5, 4 (7/11)</vt:lpstr>
      <vt:lpstr>2, 3, 1, 5, 4 (8/11)</vt:lpstr>
      <vt:lpstr>2, 3, 1, 5, 4 (9/11)</vt:lpstr>
      <vt:lpstr>2, 3, 1, 5, 4 (10/11)</vt:lpstr>
      <vt:lpstr>2, 3, 1, 5, 4 (11/11)</vt:lpstr>
      <vt:lpstr>Part 2</vt:lpstr>
      <vt:lpstr>Sit-in Lab #3</vt:lpstr>
      <vt:lpstr>Web Browser History</vt:lpstr>
      <vt:lpstr>Solution – Linked List</vt:lpstr>
      <vt:lpstr>Navigating to a new page (1/3)</vt:lpstr>
      <vt:lpstr>Navigating to a new page (2/3)</vt:lpstr>
      <vt:lpstr>Navigating to a new page (3/3)</vt:lpstr>
      <vt:lpstr>Moving Forwards</vt:lpstr>
      <vt:lpstr>Moving Backwards</vt:lpstr>
      <vt:lpstr>Moving Backwards</vt:lpstr>
      <vt:lpstr>Moving Backwards</vt:lpstr>
      <vt:lpstr>Moving Backwards</vt:lpstr>
      <vt:lpstr>Printing Browsing history</vt:lpstr>
      <vt:lpstr>Stack implementation - overview</vt:lpstr>
      <vt:lpstr>Stack implementation - overview</vt:lpstr>
      <vt:lpstr>Sit-in Lab #3</vt:lpstr>
      <vt:lpstr>Simple Parser</vt:lpstr>
      <vt:lpstr>How to check given input is correct – Linked List solution</vt:lpstr>
      <vt:lpstr>Checking that input tag is valid (1/3)</vt:lpstr>
      <vt:lpstr>Checking that input tag is valid (2/3)</vt:lpstr>
      <vt:lpstr>Checking that input tag is valid (3/3)</vt:lpstr>
      <vt:lpstr>Checking that all open tags are closed properly (Linked List solution) (1/2)</vt:lpstr>
      <vt:lpstr>Adding to front of Linked List</vt:lpstr>
      <vt:lpstr>Checking that all open tags are closed properly (Linked List solution) (2/2)</vt:lpstr>
      <vt:lpstr>Remove front node of Linked List</vt:lpstr>
      <vt:lpstr>After reading all input tags</vt:lpstr>
      <vt:lpstr>Stack implementation - overview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</dc:creator>
  <cp:lastModifiedBy>dcstantc</cp:lastModifiedBy>
  <cp:revision>146</cp:revision>
  <dcterms:created xsi:type="dcterms:W3CDTF">2013-01-27T12:39:02Z</dcterms:created>
  <dcterms:modified xsi:type="dcterms:W3CDTF">2013-03-19T08:25:59Z</dcterms:modified>
</cp:coreProperties>
</file>