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sldIdLst>
    <p:sldId id="256" r:id="rId2"/>
    <p:sldId id="258" r:id="rId3"/>
    <p:sldId id="274" r:id="rId4"/>
    <p:sldId id="327" r:id="rId5"/>
    <p:sldId id="377" r:id="rId6"/>
    <p:sldId id="378" r:id="rId7"/>
    <p:sldId id="379" r:id="rId8"/>
    <p:sldId id="380" r:id="rId9"/>
    <p:sldId id="381" r:id="rId10"/>
    <p:sldId id="328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2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3" r:id="rId34"/>
    <p:sldId id="404" r:id="rId35"/>
    <p:sldId id="405" r:id="rId36"/>
    <p:sldId id="406" r:id="rId37"/>
    <p:sldId id="407" r:id="rId38"/>
    <p:sldId id="408" r:id="rId39"/>
    <p:sldId id="409" r:id="rId40"/>
    <p:sldId id="26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0000"/>
    <a:srgbClr val="00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1048" autoAdjust="0"/>
  </p:normalViewPr>
  <p:slideViewPr>
    <p:cSldViewPr>
      <p:cViewPr varScale="1">
        <p:scale>
          <a:sx n="107" d="100"/>
          <a:sy n="107" d="100"/>
        </p:scale>
        <p:origin x="-11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A08BD-178C-4D9E-8CA0-DB8D89FC9B7A}" type="datetimeFigureOut">
              <a:rPr lang="en-SG" smtClean="0"/>
              <a:pPr/>
              <a:t>9/4/2013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4A765-6640-4E40-95FD-7EE9ED1CB66D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1</a:t>
            </a:fld>
            <a:endParaRPr lang="en-SG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11</a:t>
            </a:fld>
            <a:endParaRPr lang="en-S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12</a:t>
            </a:fld>
            <a:endParaRPr lang="en-S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13</a:t>
            </a:fld>
            <a:endParaRPr lang="en-S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14</a:t>
            </a:fld>
            <a:endParaRPr lang="en-S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15</a:t>
            </a:fld>
            <a:endParaRPr lang="en-S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16</a:t>
            </a:fld>
            <a:endParaRPr lang="en-S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17</a:t>
            </a:fld>
            <a:endParaRPr lang="en-S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18</a:t>
            </a:fld>
            <a:endParaRPr lang="en-S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19</a:t>
            </a:fld>
            <a:endParaRPr lang="en-S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2</a:t>
            </a:fld>
            <a:endParaRPr lang="en-SG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20</a:t>
            </a:fld>
            <a:endParaRPr lang="en-S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21</a:t>
            </a:fld>
            <a:endParaRPr lang="en-SG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F3684-EB4C-41FA-BBF1-791ABC2B7209}" type="slidenum">
              <a:rPr lang="en-SG" smtClean="0"/>
              <a:pPr/>
              <a:t>22</a:t>
            </a:fld>
            <a:endParaRPr lang="en-S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F3684-EB4C-41FA-BBF1-791ABC2B7209}" type="slidenum">
              <a:rPr lang="en-SG" smtClean="0"/>
              <a:pPr/>
              <a:t>23</a:t>
            </a:fld>
            <a:endParaRPr lang="en-S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F3684-EB4C-41FA-BBF1-791ABC2B7209}" type="slidenum">
              <a:rPr lang="en-SG" smtClean="0"/>
              <a:pPr/>
              <a:t>24</a:t>
            </a:fld>
            <a:endParaRPr lang="en-S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F3684-EB4C-41FA-BBF1-791ABC2B7209}" type="slidenum">
              <a:rPr lang="en-SG" smtClean="0"/>
              <a:pPr/>
              <a:t>25</a:t>
            </a:fld>
            <a:endParaRPr lang="en-SG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F3684-EB4C-41FA-BBF1-791ABC2B7209}" type="slidenum">
              <a:rPr lang="en-SG" smtClean="0"/>
              <a:pPr/>
              <a:t>26</a:t>
            </a:fld>
            <a:endParaRPr lang="en-SG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F3684-EB4C-41FA-BBF1-791ABC2B7209}" type="slidenum">
              <a:rPr lang="en-SG" smtClean="0"/>
              <a:pPr/>
              <a:t>27</a:t>
            </a:fld>
            <a:endParaRPr lang="en-SG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F3684-EB4C-41FA-BBF1-791ABC2B7209}" type="slidenum">
              <a:rPr lang="en-SG" smtClean="0"/>
              <a:pPr/>
              <a:t>28</a:t>
            </a:fld>
            <a:endParaRPr lang="en-SG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F3684-EB4C-41FA-BBF1-791ABC2B7209}" type="slidenum">
              <a:rPr lang="en-SG" smtClean="0"/>
              <a:pPr/>
              <a:t>29</a:t>
            </a:fld>
            <a:endParaRPr lang="en-S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3</a:t>
            </a:fld>
            <a:endParaRPr lang="en-SG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F3684-EB4C-41FA-BBF1-791ABC2B7209}" type="slidenum">
              <a:rPr lang="en-SG" smtClean="0"/>
              <a:pPr/>
              <a:t>30</a:t>
            </a:fld>
            <a:endParaRPr lang="en-SG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F3684-EB4C-41FA-BBF1-791ABC2B7209}" type="slidenum">
              <a:rPr lang="en-SG" smtClean="0"/>
              <a:pPr/>
              <a:t>31</a:t>
            </a:fld>
            <a:endParaRPr lang="en-SG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F3684-EB4C-41FA-BBF1-791ABC2B7209}" type="slidenum">
              <a:rPr lang="en-SG" smtClean="0"/>
              <a:pPr/>
              <a:t>32</a:t>
            </a:fld>
            <a:endParaRPr lang="en-SG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91921-60E9-4CE1-B4D4-CDDACD0F1CDD}" type="slidenum">
              <a:rPr lang="en-SG" smtClean="0"/>
              <a:pPr/>
              <a:t>33</a:t>
            </a:fld>
            <a:endParaRPr lang="en-SG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91921-60E9-4CE1-B4D4-CDDACD0F1CDD}" type="slidenum">
              <a:rPr lang="en-SG" smtClean="0"/>
              <a:pPr/>
              <a:t>34</a:t>
            </a:fld>
            <a:endParaRPr lang="en-SG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91921-60E9-4CE1-B4D4-CDDACD0F1CDD}" type="slidenum">
              <a:rPr lang="en-SG" smtClean="0"/>
              <a:pPr/>
              <a:t>35</a:t>
            </a:fld>
            <a:endParaRPr lang="en-SG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91921-60E9-4CE1-B4D4-CDDACD0F1CDD}" type="slidenum">
              <a:rPr lang="en-SG" smtClean="0"/>
              <a:pPr/>
              <a:t>36</a:t>
            </a:fld>
            <a:endParaRPr lang="en-SG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91921-60E9-4CE1-B4D4-CDDACD0F1CDD}" type="slidenum">
              <a:rPr lang="en-SG" smtClean="0"/>
              <a:pPr/>
              <a:t>37</a:t>
            </a:fld>
            <a:endParaRPr lang="en-SG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91921-60E9-4CE1-B4D4-CDDACD0F1CDD}" type="slidenum">
              <a:rPr lang="en-SG" smtClean="0"/>
              <a:pPr/>
              <a:t>38</a:t>
            </a:fld>
            <a:endParaRPr lang="en-SG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91921-60E9-4CE1-B4D4-CDDACD0F1CDD}" type="slidenum">
              <a:rPr lang="en-SG" smtClean="0"/>
              <a:pPr/>
              <a:t>39</a:t>
            </a:fld>
            <a:endParaRPr lang="en-S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40</a:t>
            </a:fld>
            <a:endParaRPr lang="en-SG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5</a:t>
            </a:fld>
            <a:endParaRPr lang="en-S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6</a:t>
            </a:fld>
            <a:endParaRPr lang="en-S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7</a:t>
            </a:fld>
            <a:endParaRPr lang="en-SG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8</a:t>
            </a:fld>
            <a:endParaRPr lang="en-SG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9</a:t>
            </a:fld>
            <a:endParaRPr lang="en-SG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457A587-1B2A-4B43-96C7-05C4778AD945}" type="datetime1">
              <a:rPr lang="en-SG" smtClean="0"/>
              <a:pPr/>
              <a:t>9/4/2013</a:t>
            </a:fld>
            <a:endParaRPr lang="en-SG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SG" dirty="0" smtClean="0"/>
              <a:t>Week 3</a:t>
            </a:r>
            <a:endParaRPr lang="en-SG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51E4-5C87-4AED-8E0D-88908E4C44DB}" type="datetime1">
              <a:rPr lang="en-SG" smtClean="0"/>
              <a:pPr/>
              <a:t>9/4/2013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Week 3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0E00-0CC4-4A36-ADB3-E6AA04AEBB46}" type="datetime1">
              <a:rPr lang="en-SG" smtClean="0"/>
              <a:pPr/>
              <a:t>9/4/2013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Week 3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8C1E-DDF6-4B40-975C-36C554F11C92}" type="datetime1">
              <a:rPr lang="en-SG" smtClean="0"/>
              <a:pPr/>
              <a:t>9/4/2013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Week 3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644321C-73B0-4158-AE7B-3658FA28BB38}" type="datetime1">
              <a:rPr lang="en-SG" smtClean="0"/>
              <a:pPr/>
              <a:t>9/4/2013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SG" dirty="0" smtClean="0"/>
              <a:t>Week 3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A6657-0BE7-4A6D-BBF2-B5D983506F12}" type="datetime1">
              <a:rPr lang="en-SG" smtClean="0"/>
              <a:pPr/>
              <a:t>9/4/2013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Week 3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1399-C6A7-4D25-971E-CFEB66817E01}" type="datetime1">
              <a:rPr lang="en-SG" smtClean="0"/>
              <a:pPr/>
              <a:t>9/4/2013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Week 3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07C6-B44E-4F1B-91A1-45F68CF86A58}" type="datetime1">
              <a:rPr lang="en-SG" smtClean="0"/>
              <a:pPr/>
              <a:t>9/4/2013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Week 3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2BB9-FF75-45D3-931B-B804DAEEBA2B}" type="datetime1">
              <a:rPr lang="en-SG" smtClean="0"/>
              <a:pPr/>
              <a:t>9/4/2013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Week 3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8011-F70D-4199-9276-A48DBF005A36}" type="datetime1">
              <a:rPr lang="en-SG" smtClean="0"/>
              <a:pPr/>
              <a:t>9/4/2013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Week 3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B5D-6887-469B-8355-09B8EF8DDD16}" type="datetime1">
              <a:rPr lang="en-SG" smtClean="0"/>
              <a:pPr/>
              <a:t>9/4/2013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Week 3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C05788-A758-4A88-8143-162D188D7B76}" type="datetime1">
              <a:rPr lang="en-SG" smtClean="0"/>
              <a:pPr/>
              <a:t>9/4/2013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SG" dirty="0" smtClean="0"/>
              <a:t>Week 3</a:t>
            </a:r>
            <a:endParaRPr lang="en-SG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0D3DB89-D0B7-4267-995B-14163E14260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>
                <a:solidFill>
                  <a:srgbClr val="002060"/>
                </a:solidFill>
                <a:latin typeface="Lucida Sans Unicode" pitchFamily="34" charset="0"/>
                <a:cs typeface="Lucida Sans Unicode" pitchFamily="34" charset="0"/>
              </a:rPr>
              <a:t>CS1020</a:t>
            </a:r>
            <a:endParaRPr lang="en-SG" sz="6600" dirty="0">
              <a:solidFill>
                <a:srgbClr val="00206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Week 12: 11</a:t>
            </a:r>
            <a:r>
              <a:rPr lang="en-US" sz="3200" baseline="300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st</a:t>
            </a:r>
            <a:r>
              <a:rPr lang="en-US" sz="32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April 2013</a:t>
            </a:r>
            <a:endParaRPr lang="en-SG" sz="3200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Exercise #2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Candy Crush</a:t>
            </a:r>
          </a:p>
        </p:txBody>
      </p:sp>
      <p:pic>
        <p:nvPicPr>
          <p:cNvPr id="4" name="Picture 3" descr="sag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764704"/>
            <a:ext cx="3240360" cy="276356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856984" cy="990600"/>
          </a:xfrm>
        </p:spPr>
        <p:txBody>
          <a:bodyPr>
            <a:noAutofit/>
          </a:bodyPr>
          <a:lstStyle/>
          <a:p>
            <a:r>
              <a:rPr lang="en-US" sz="4000" dirty="0" smtClean="0"/>
              <a:t>Exercise #2: Candy Crush (1/10)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Marking candies in different directions</a:t>
            </a:r>
          </a:p>
          <a:p>
            <a:endParaRPr lang="en-US" sz="2800" dirty="0" smtClean="0"/>
          </a:p>
          <a:p>
            <a:r>
              <a:rPr lang="en-US" sz="2800" dirty="0" smtClean="0"/>
              <a:t>Step 1: Identify base case and other conditions</a:t>
            </a:r>
          </a:p>
          <a:p>
            <a:r>
              <a:rPr lang="en-US" sz="2800" dirty="0" smtClean="0"/>
              <a:t>Step 2: Implement your algorithm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135790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856984" cy="990600"/>
          </a:xfrm>
        </p:spPr>
        <p:txBody>
          <a:bodyPr>
            <a:noAutofit/>
          </a:bodyPr>
          <a:lstStyle/>
          <a:p>
            <a:r>
              <a:rPr lang="en-US" sz="4000" dirty="0" smtClean="0"/>
              <a:t>Exercise #2: Candy Crush (2/10)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965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sz="2800" dirty="0" smtClean="0"/>
              <a:t>Step 1: Identify base case</a:t>
            </a:r>
          </a:p>
          <a:p>
            <a:endParaRPr lang="en-US" sz="2800" dirty="0"/>
          </a:p>
          <a:p>
            <a:r>
              <a:rPr lang="en-US" sz="2800" dirty="0" smtClean="0"/>
              <a:t>What is the base condition(s)?</a:t>
            </a:r>
            <a:endParaRPr lang="en-US" sz="2800" dirty="0"/>
          </a:p>
          <a:p>
            <a:pPr marL="719138" indent="173038">
              <a:buFont typeface="Arial" pitchFamily="34" charset="0"/>
              <a:buChar char="•"/>
            </a:pPr>
            <a:r>
              <a:rPr lang="en-US" sz="2800" dirty="0" smtClean="0"/>
              <a:t>When it’s the edge of the map</a:t>
            </a:r>
          </a:p>
          <a:p>
            <a:pPr marL="719138" indent="173038">
              <a:buFont typeface="Arial" pitchFamily="34" charset="0"/>
              <a:buChar char="•"/>
            </a:pPr>
            <a:r>
              <a:rPr lang="en-US" sz="2800" dirty="0" smtClean="0"/>
              <a:t> When the next candy is no longer the same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Other condition(s</a:t>
            </a:r>
            <a:r>
              <a:rPr lang="en-US" sz="2800" dirty="0"/>
              <a:t>)?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12</a:t>
            </a:fld>
            <a:endParaRPr lang="en-SG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86927499"/>
              </p:ext>
            </p:extLst>
          </p:nvPr>
        </p:nvGraphicFramePr>
        <p:xfrm>
          <a:off x="2771800" y="3731436"/>
          <a:ext cx="2966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/>
                <a:gridCol w="370800"/>
                <a:gridCol w="370800"/>
                <a:gridCol w="370800"/>
                <a:gridCol w="370800"/>
                <a:gridCol w="370800"/>
                <a:gridCol w="370800"/>
                <a:gridCol w="370800"/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SG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SG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5148064" y="4077072"/>
            <a:ext cx="0" cy="7920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203848" y="4725144"/>
            <a:ext cx="7920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7588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856984" cy="990600"/>
          </a:xfrm>
        </p:spPr>
        <p:txBody>
          <a:bodyPr>
            <a:noAutofit/>
          </a:bodyPr>
          <a:lstStyle/>
          <a:p>
            <a:r>
              <a:rPr lang="en-US" sz="4000" dirty="0" smtClean="0"/>
              <a:t>Exercise #2: Candy Crush (3/10)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Step 2: Implement algorithm</a:t>
            </a:r>
          </a:p>
          <a:p>
            <a:endParaRPr lang="en-US" sz="2800" dirty="0" smtClean="0"/>
          </a:p>
          <a:p>
            <a:r>
              <a:rPr lang="en-US" sz="2800" dirty="0" smtClean="0"/>
              <a:t>Case 1: Candies are the same until the edge of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13</a:t>
            </a:fld>
            <a:endParaRPr lang="en-SG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52403677"/>
              </p:ext>
            </p:extLst>
          </p:nvPr>
        </p:nvGraphicFramePr>
        <p:xfrm>
          <a:off x="1475656" y="2847536"/>
          <a:ext cx="5543976" cy="324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976"/>
                <a:gridCol w="640000"/>
                <a:gridCol w="640000"/>
                <a:gridCol w="640000"/>
                <a:gridCol w="640000"/>
                <a:gridCol w="640000"/>
                <a:gridCol w="640000"/>
                <a:gridCol w="640000"/>
                <a:gridCol w="640000"/>
              </a:tblGrid>
              <a:tr h="359960">
                <a:tc>
                  <a:txBody>
                    <a:bodyPr/>
                    <a:lstStyle/>
                    <a:p>
                      <a:endParaRPr lang="en-SG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dis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en-SG" b="1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SG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6084168" y="3717032"/>
            <a:ext cx="0" cy="11521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7588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856984" cy="990600"/>
          </a:xfrm>
        </p:spPr>
        <p:txBody>
          <a:bodyPr>
            <a:noAutofit/>
          </a:bodyPr>
          <a:lstStyle/>
          <a:p>
            <a:r>
              <a:rPr lang="en-US" sz="4000" dirty="0" smtClean="0"/>
              <a:t>Exercise #2: Candy Crush (4/10)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Step 2: Implement algorithm</a:t>
            </a:r>
          </a:p>
          <a:p>
            <a:endParaRPr lang="en-US" sz="2800" dirty="0" smtClean="0"/>
          </a:p>
          <a:p>
            <a:r>
              <a:rPr lang="en-US" sz="2800" dirty="0" smtClean="0"/>
              <a:t>Case 1: Candies are the same until the edge of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14</a:t>
            </a:fld>
            <a:endParaRPr lang="en-SG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06152142"/>
              </p:ext>
            </p:extLst>
          </p:nvPr>
        </p:nvGraphicFramePr>
        <p:xfrm>
          <a:off x="1475656" y="2852936"/>
          <a:ext cx="5543976" cy="324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976"/>
                <a:gridCol w="640000"/>
                <a:gridCol w="640000"/>
                <a:gridCol w="640000"/>
                <a:gridCol w="640000"/>
                <a:gridCol w="640000"/>
                <a:gridCol w="640000"/>
                <a:gridCol w="640000"/>
                <a:gridCol w="640000"/>
              </a:tblGrid>
              <a:tr h="359960">
                <a:tc>
                  <a:txBody>
                    <a:bodyPr/>
                    <a:lstStyle/>
                    <a:p>
                      <a:endParaRPr lang="en-SG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dis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SG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SG" b="1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6084168" y="3717032"/>
            <a:ext cx="0" cy="11521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25392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856984" cy="990600"/>
          </a:xfrm>
        </p:spPr>
        <p:txBody>
          <a:bodyPr>
            <a:noAutofit/>
          </a:bodyPr>
          <a:lstStyle/>
          <a:p>
            <a:r>
              <a:rPr lang="en-US" sz="4000" dirty="0" smtClean="0"/>
              <a:t>Exercise #2: Candy Crush (5/10)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Step 2: Implement algorithm</a:t>
            </a:r>
          </a:p>
          <a:p>
            <a:endParaRPr lang="en-US" sz="2800" dirty="0" smtClean="0"/>
          </a:p>
          <a:p>
            <a:r>
              <a:rPr lang="en-US" sz="2800" dirty="0" smtClean="0"/>
              <a:t>Case 1: Candies are the same until the edge of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15</a:t>
            </a:fld>
            <a:endParaRPr lang="en-SG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43639671"/>
              </p:ext>
            </p:extLst>
          </p:nvPr>
        </p:nvGraphicFramePr>
        <p:xfrm>
          <a:off x="1475656" y="2852936"/>
          <a:ext cx="5543976" cy="324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976"/>
                <a:gridCol w="640000"/>
                <a:gridCol w="640000"/>
                <a:gridCol w="640000"/>
                <a:gridCol w="640000"/>
                <a:gridCol w="640000"/>
                <a:gridCol w="640000"/>
                <a:gridCol w="640000"/>
                <a:gridCol w="640000"/>
              </a:tblGrid>
              <a:tr h="359960">
                <a:tc>
                  <a:txBody>
                    <a:bodyPr/>
                    <a:lstStyle/>
                    <a:p>
                      <a:endParaRPr lang="en-SG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dis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SG" b="1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SG" b="1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6084168" y="3717032"/>
            <a:ext cx="0" cy="11521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25392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856984" cy="990600"/>
          </a:xfrm>
        </p:spPr>
        <p:txBody>
          <a:bodyPr>
            <a:noAutofit/>
          </a:bodyPr>
          <a:lstStyle/>
          <a:p>
            <a:r>
              <a:rPr lang="en-US" sz="4000" dirty="0" smtClean="0"/>
              <a:t>Exercise #2: Candy Crush (6/10)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Step 2: Implement algorithm</a:t>
            </a:r>
          </a:p>
          <a:p>
            <a:endParaRPr lang="en-US" sz="2800" dirty="0" smtClean="0"/>
          </a:p>
          <a:p>
            <a:r>
              <a:rPr lang="en-US" sz="2800" dirty="0" smtClean="0"/>
              <a:t>Case 1: Candies are the same until the edge of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16</a:t>
            </a:fld>
            <a:endParaRPr lang="en-SG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52068612"/>
              </p:ext>
            </p:extLst>
          </p:nvPr>
        </p:nvGraphicFramePr>
        <p:xfrm>
          <a:off x="1475656" y="2852936"/>
          <a:ext cx="5543976" cy="324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976"/>
                <a:gridCol w="640000"/>
                <a:gridCol w="640000"/>
                <a:gridCol w="640000"/>
                <a:gridCol w="640000"/>
                <a:gridCol w="640000"/>
                <a:gridCol w="640000"/>
                <a:gridCol w="640000"/>
                <a:gridCol w="640000"/>
              </a:tblGrid>
              <a:tr h="359960">
                <a:tc>
                  <a:txBody>
                    <a:bodyPr/>
                    <a:lstStyle/>
                    <a:p>
                      <a:endParaRPr lang="en-SG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dis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SG" b="1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SG" b="1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6084168" y="3717032"/>
            <a:ext cx="0" cy="11521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36722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69596883"/>
              </p:ext>
            </p:extLst>
          </p:nvPr>
        </p:nvGraphicFramePr>
        <p:xfrm>
          <a:off x="1475656" y="2852936"/>
          <a:ext cx="5543976" cy="324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976"/>
                <a:gridCol w="640000"/>
                <a:gridCol w="640000"/>
                <a:gridCol w="640000"/>
                <a:gridCol w="640000"/>
                <a:gridCol w="640000"/>
                <a:gridCol w="640000"/>
                <a:gridCol w="640000"/>
                <a:gridCol w="640000"/>
              </a:tblGrid>
              <a:tr h="359960">
                <a:tc>
                  <a:txBody>
                    <a:bodyPr/>
                    <a:lstStyle/>
                    <a:p>
                      <a:endParaRPr lang="en-SG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dis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en-SG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</a:t>
                      </a:r>
                      <a:endParaRPr lang="en-SG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</a:t>
                      </a:r>
                      <a:endParaRPr lang="en-SG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856984" cy="990600"/>
          </a:xfrm>
        </p:spPr>
        <p:txBody>
          <a:bodyPr>
            <a:noAutofit/>
          </a:bodyPr>
          <a:lstStyle/>
          <a:p>
            <a:r>
              <a:rPr lang="en-US" sz="4000" dirty="0" smtClean="0"/>
              <a:t>Exercise #2: Candy Crush (7/10)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Step 2: Implement algorithm</a:t>
            </a:r>
          </a:p>
          <a:p>
            <a:endParaRPr lang="en-US" sz="2800" dirty="0" smtClean="0"/>
          </a:p>
          <a:p>
            <a:r>
              <a:rPr lang="en-US" sz="2800" dirty="0" smtClean="0"/>
              <a:t>Case 2: Candies are not the same until edge of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17</a:t>
            </a:fld>
            <a:endParaRPr lang="en-SG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699792" y="5085184"/>
            <a:ext cx="144016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70595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08215532"/>
              </p:ext>
            </p:extLst>
          </p:nvPr>
        </p:nvGraphicFramePr>
        <p:xfrm>
          <a:off x="1475656" y="2852936"/>
          <a:ext cx="5543976" cy="324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976"/>
                <a:gridCol w="640000"/>
                <a:gridCol w="640000"/>
                <a:gridCol w="640000"/>
                <a:gridCol w="640000"/>
                <a:gridCol w="640000"/>
                <a:gridCol w="640000"/>
                <a:gridCol w="640000"/>
                <a:gridCol w="640000"/>
              </a:tblGrid>
              <a:tr h="359960">
                <a:tc>
                  <a:txBody>
                    <a:bodyPr/>
                    <a:lstStyle/>
                    <a:p>
                      <a:endParaRPr lang="en-SG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dis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en-SG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</a:t>
                      </a:r>
                      <a:endParaRPr lang="en-SG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856984" cy="990600"/>
          </a:xfrm>
        </p:spPr>
        <p:txBody>
          <a:bodyPr>
            <a:noAutofit/>
          </a:bodyPr>
          <a:lstStyle/>
          <a:p>
            <a:r>
              <a:rPr lang="en-US" sz="4000" dirty="0" smtClean="0"/>
              <a:t>Exercise #2: Candy Crush (8/10)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Step 2: Implement algorithm</a:t>
            </a:r>
          </a:p>
          <a:p>
            <a:endParaRPr lang="en-US" sz="2800" dirty="0" smtClean="0"/>
          </a:p>
          <a:p>
            <a:r>
              <a:rPr lang="en-US" sz="2800" dirty="0" smtClean="0"/>
              <a:t>Case 2: Candies are not the same until edge of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18</a:t>
            </a:fld>
            <a:endParaRPr lang="en-SG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699792" y="5085184"/>
            <a:ext cx="144016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40304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21408839"/>
              </p:ext>
            </p:extLst>
          </p:nvPr>
        </p:nvGraphicFramePr>
        <p:xfrm>
          <a:off x="1475656" y="2852936"/>
          <a:ext cx="5543976" cy="324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976"/>
                <a:gridCol w="640000"/>
                <a:gridCol w="640000"/>
                <a:gridCol w="640000"/>
                <a:gridCol w="640000"/>
                <a:gridCol w="640000"/>
                <a:gridCol w="640000"/>
                <a:gridCol w="640000"/>
                <a:gridCol w="640000"/>
              </a:tblGrid>
              <a:tr h="359960">
                <a:tc>
                  <a:txBody>
                    <a:bodyPr/>
                    <a:lstStyle/>
                    <a:p>
                      <a:endParaRPr lang="en-SG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dis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en-SG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856984" cy="990600"/>
          </a:xfrm>
        </p:spPr>
        <p:txBody>
          <a:bodyPr>
            <a:noAutofit/>
          </a:bodyPr>
          <a:lstStyle/>
          <a:p>
            <a:r>
              <a:rPr lang="en-US" sz="4000" dirty="0" smtClean="0"/>
              <a:t>Exercise #2: Candy Crush (9/10)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Step 2: Implement algorithm</a:t>
            </a:r>
          </a:p>
          <a:p>
            <a:endParaRPr lang="en-US" sz="2800" dirty="0" smtClean="0"/>
          </a:p>
          <a:p>
            <a:r>
              <a:rPr lang="en-US" sz="2800" dirty="0" smtClean="0"/>
              <a:t>Case 2: Candies are not the same until edge of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19</a:t>
            </a:fld>
            <a:endParaRPr lang="en-SG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699792" y="5085184"/>
            <a:ext cx="144016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40304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Contents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</a:rPr>
              <a:t>Part 1: Discussion on Lab #5 Exercises</a:t>
            </a:r>
          </a:p>
          <a:p>
            <a:r>
              <a:rPr lang="en-US" sz="2800" dirty="0" smtClean="0">
                <a:latin typeface="Calibri" pitchFamily="34" charset="0"/>
              </a:rPr>
              <a:t>Part 2: Discussion on Sit-in Lab #4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12</a:t>
            </a:r>
            <a:endParaRPr lang="en-SG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16500763"/>
              </p:ext>
            </p:extLst>
          </p:nvPr>
        </p:nvGraphicFramePr>
        <p:xfrm>
          <a:off x="1475656" y="2852936"/>
          <a:ext cx="5543976" cy="324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976"/>
                <a:gridCol w="640000"/>
                <a:gridCol w="640000"/>
                <a:gridCol w="640000"/>
                <a:gridCol w="640000"/>
                <a:gridCol w="640000"/>
                <a:gridCol w="640000"/>
                <a:gridCol w="640000"/>
                <a:gridCol w="640000"/>
              </a:tblGrid>
              <a:tr h="359960">
                <a:tc>
                  <a:txBody>
                    <a:bodyPr/>
                    <a:lstStyle/>
                    <a:p>
                      <a:endParaRPr lang="en-SG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dis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dis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en-SG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856984" cy="990600"/>
          </a:xfrm>
        </p:spPr>
        <p:txBody>
          <a:bodyPr>
            <a:noAutofit/>
          </a:bodyPr>
          <a:lstStyle/>
          <a:p>
            <a:r>
              <a:rPr lang="en-US" sz="4000" dirty="0" smtClean="0"/>
              <a:t>Exercise #2: Candy Crush (10/10)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Step 2: Implement algorithm</a:t>
            </a:r>
          </a:p>
          <a:p>
            <a:endParaRPr lang="en-US" sz="2800" dirty="0" smtClean="0"/>
          </a:p>
          <a:p>
            <a:r>
              <a:rPr lang="en-US" sz="2800" dirty="0" smtClean="0"/>
              <a:t>Case 2: Candies are not the same until edge of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20</a:t>
            </a:fld>
            <a:endParaRPr lang="en-SG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699792" y="5085184"/>
            <a:ext cx="144016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40304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Discussion on Sit-in Lab #4</a:t>
            </a:r>
            <a:endParaRPr lang="en-SG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1560" y="6355080"/>
            <a:ext cx="1520952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21</a:t>
            </a:fld>
            <a:endParaRPr lang="en-SG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12</a:t>
            </a:r>
            <a:endParaRPr lang="en-SG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#1: String Reversal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/>
              <a:t>Objective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Write a recursive function to output the reverse of a given string.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1576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String </a:t>
            </a:r>
            <a:r>
              <a:rPr lang="en-US" sz="4000" dirty="0" smtClean="0"/>
              <a:t>Reversal: </a:t>
            </a:r>
            <a:r>
              <a:rPr lang="en-US" sz="4000" dirty="0" smtClean="0"/>
              <a:t>Solution </a:t>
            </a:r>
            <a:r>
              <a:rPr lang="en-US" sz="4000" dirty="0" smtClean="0"/>
              <a:t>(1/3)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 smtClean="0">
                <a:cs typeface="Courier New" pitchFamily="49" charset="0"/>
                <a:sym typeface="Wingdings" pitchFamily="2" charset="2"/>
              </a:rPr>
              <a:t>Take character from the back of the string and concatenate it to the reversed string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cs typeface="Courier New" pitchFamily="49" charset="0"/>
                <a:sym typeface="Wingdings" pitchFamily="2" charset="2"/>
              </a:rPr>
              <a:t>Every time a character is removed from the back of the string, the string becomes smaller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cs typeface="Courier New" pitchFamily="49" charset="0"/>
                <a:sym typeface="Wingdings" pitchFamily="2" charset="2"/>
              </a:rPr>
              <a:t>Repeat until the original string is empty</a:t>
            </a:r>
          </a:p>
          <a:p>
            <a:pPr>
              <a:buFont typeface="Wingdings" pitchFamily="2" charset="2"/>
              <a:buChar char="Ø"/>
            </a:pPr>
            <a:endParaRPr lang="en-US" sz="2600" dirty="0" smtClean="0"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Can also take from front of string and add to back of reversed string</a:t>
            </a:r>
          </a:p>
          <a:p>
            <a:pPr>
              <a:buNone/>
            </a:pPr>
            <a:endParaRPr lang="en-US" sz="2600" dirty="0" smtClean="0">
              <a:cs typeface="Courier New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7645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String Reversal: Solution </a:t>
            </a:r>
            <a:r>
              <a:rPr lang="en-US" sz="4000" dirty="0" smtClean="0"/>
              <a:t>(2/3</a:t>
            </a:r>
            <a:r>
              <a:rPr lang="en-US" sz="4000" dirty="0" smtClean="0"/>
              <a:t>)</a:t>
            </a:r>
            <a:endParaRPr lang="en-SG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823224"/>
          <a:ext cx="39707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696"/>
                <a:gridCol w="992696"/>
                <a:gridCol w="992696"/>
                <a:gridCol w="9926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47664" y="13299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String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6156176" y="132996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Reversed String</a:t>
            </a:r>
            <a:endParaRPr lang="en-SG" dirty="0"/>
          </a:p>
        </p:txBody>
      </p:sp>
      <p:graphicFrame>
        <p:nvGraphicFramePr>
          <p:cNvPr id="9" name="Content Placeholder 5"/>
          <p:cNvGraphicFramePr>
            <a:graphicFrameLocks/>
          </p:cNvGraphicFramePr>
          <p:nvPr/>
        </p:nvGraphicFramePr>
        <p:xfrm>
          <a:off x="467544" y="2687320"/>
          <a:ext cx="29523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109"/>
                <a:gridCol w="984109"/>
                <a:gridCol w="9841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5"/>
          <p:cNvGraphicFramePr>
            <a:graphicFrameLocks/>
          </p:cNvGraphicFramePr>
          <p:nvPr/>
        </p:nvGraphicFramePr>
        <p:xfrm>
          <a:off x="467544" y="3551416"/>
          <a:ext cx="20162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Content Placeholder 5"/>
          <p:cNvGraphicFramePr>
            <a:graphicFrameLocks/>
          </p:cNvGraphicFramePr>
          <p:nvPr/>
        </p:nvGraphicFramePr>
        <p:xfrm>
          <a:off x="467544" y="4415512"/>
          <a:ext cx="10081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Content Placeholder 5"/>
          <p:cNvGraphicFramePr>
            <a:graphicFrameLocks/>
          </p:cNvGraphicFramePr>
          <p:nvPr/>
        </p:nvGraphicFramePr>
        <p:xfrm>
          <a:off x="4644008" y="2687320"/>
          <a:ext cx="10081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Content Placeholder 5"/>
          <p:cNvGraphicFramePr>
            <a:graphicFrameLocks/>
          </p:cNvGraphicFramePr>
          <p:nvPr/>
        </p:nvGraphicFramePr>
        <p:xfrm>
          <a:off x="4644008" y="3484488"/>
          <a:ext cx="20162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08112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Content Placeholder 5"/>
          <p:cNvGraphicFramePr>
            <a:graphicFrameLocks/>
          </p:cNvGraphicFramePr>
          <p:nvPr/>
        </p:nvGraphicFramePr>
        <p:xfrm>
          <a:off x="4644008" y="4343504"/>
          <a:ext cx="29523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109"/>
                <a:gridCol w="984109"/>
                <a:gridCol w="9841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Content Placeholder 5"/>
          <p:cNvGraphicFramePr>
            <a:graphicFrameLocks/>
          </p:cNvGraphicFramePr>
          <p:nvPr/>
        </p:nvGraphicFramePr>
        <p:xfrm>
          <a:off x="4633664" y="5218400"/>
          <a:ext cx="39707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696"/>
                <a:gridCol w="992696"/>
                <a:gridCol w="992696"/>
                <a:gridCol w="9926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23528" y="5661248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ReversedString</a:t>
            </a:r>
            <a:r>
              <a:rPr lang="en-US" dirty="0" smtClean="0"/>
              <a:t>(</a:t>
            </a:r>
            <a:r>
              <a:rPr lang="en-US" dirty="0" err="1" smtClean="0"/>
              <a:t>OriginalString</a:t>
            </a:r>
            <a:r>
              <a:rPr lang="en-US" dirty="0" smtClean="0"/>
              <a:t>) = </a:t>
            </a:r>
          </a:p>
          <a:p>
            <a:r>
              <a:rPr lang="en-US" dirty="0" err="1" smtClean="0"/>
              <a:t>lastchar</a:t>
            </a:r>
            <a:r>
              <a:rPr lang="en-US" dirty="0" smtClean="0"/>
              <a:t>(Original String)+</a:t>
            </a:r>
            <a:r>
              <a:rPr lang="en-US" dirty="0" err="1" smtClean="0"/>
              <a:t>ReversedString</a:t>
            </a:r>
            <a:r>
              <a:rPr lang="en-US" dirty="0" smtClean="0"/>
              <a:t>(Original String </a:t>
            </a:r>
            <a:r>
              <a:rPr lang="en-US" dirty="0" smtClean="0"/>
              <a:t>without its </a:t>
            </a:r>
            <a:r>
              <a:rPr lang="en-US" dirty="0" smtClean="0"/>
              <a:t>last character)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27976450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String Reversal: Solution </a:t>
            </a:r>
            <a:r>
              <a:rPr lang="en-US" sz="4000" dirty="0" smtClean="0"/>
              <a:t>(3/3</a:t>
            </a:r>
            <a:r>
              <a:rPr lang="en-US" sz="4000" dirty="0" smtClean="0"/>
              <a:t>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Base case: </a:t>
            </a:r>
            <a:r>
              <a:rPr lang="en-US" dirty="0" err="1" smtClean="0">
                <a:cs typeface="Courier New" pitchFamily="49" charset="0"/>
              </a:rPr>
              <a:t>OriginalString.length</a:t>
            </a:r>
            <a:r>
              <a:rPr lang="en-US" dirty="0" smtClean="0">
                <a:cs typeface="Courier New" pitchFamily="49" charset="0"/>
              </a:rPr>
              <a:t>() == 0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Return empty </a:t>
            </a:r>
            <a:r>
              <a:rPr lang="en-US" dirty="0" smtClean="0">
                <a:cs typeface="Courier New" pitchFamily="49" charset="0"/>
              </a:rPr>
              <a:t>string</a:t>
            </a:r>
            <a:endParaRPr lang="en-US" dirty="0" smtClean="0"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686800" cy="8640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AM Session Task #2:</a:t>
            </a:r>
            <a:br>
              <a:rPr lang="en-US" dirty="0" smtClean="0"/>
            </a:br>
            <a:r>
              <a:rPr lang="en-US" dirty="0" smtClean="0"/>
              <a:t>Length </a:t>
            </a:r>
            <a:r>
              <a:rPr lang="en-US" dirty="0" smtClean="0"/>
              <a:t>of Longest Common Subsequence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/>
              <a:t>Objective</a:t>
            </a:r>
          </a:p>
          <a:p>
            <a:pPr lvl="1"/>
            <a:r>
              <a:rPr lang="en-US" sz="2400" dirty="0" smtClean="0"/>
              <a:t>Write a recursive function to output length of the longest common subsequence between 2 strings.</a:t>
            </a:r>
          </a:p>
          <a:p>
            <a:pPr>
              <a:spcBef>
                <a:spcPts val="1200"/>
              </a:spcBef>
            </a:pPr>
            <a:r>
              <a:rPr lang="en-US" sz="3000" dirty="0" smtClean="0"/>
              <a:t>Input</a:t>
            </a:r>
          </a:p>
          <a:p>
            <a:pPr lvl="1"/>
            <a:r>
              <a:rPr lang="en-US" sz="2600" dirty="0" smtClean="0"/>
              <a:t>X[1..M] and Y[1..N]</a:t>
            </a:r>
          </a:p>
          <a:p>
            <a:pPr>
              <a:spcBef>
                <a:spcPts val="1200"/>
              </a:spcBef>
            </a:pPr>
            <a:r>
              <a:rPr lang="en-US" sz="3000" dirty="0" smtClean="0"/>
              <a:t>Output</a:t>
            </a:r>
          </a:p>
          <a:p>
            <a:pPr lvl="1"/>
            <a:r>
              <a:rPr lang="en-US" sz="2600" dirty="0" smtClean="0"/>
              <a:t>Length of Z[1..K] which is the LCS of X[1..M] and Y[1..N]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2581576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LCS: Solution </a:t>
            </a:r>
            <a:r>
              <a:rPr lang="en-US" sz="4000" dirty="0" smtClean="0"/>
              <a:t>(</a:t>
            </a:r>
            <a:r>
              <a:rPr lang="en-US" sz="4000" dirty="0" smtClean="0"/>
              <a:t>1/6) </a:t>
            </a:r>
            <a:r>
              <a:rPr lang="en-US" sz="4000" dirty="0" smtClean="0"/>
              <a:t>- Idea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Starting at the last characters of X and Y, we can see that if X</a:t>
            </a:r>
            <a:r>
              <a:rPr lang="en-US" baseline="-25000" dirty="0" smtClean="0"/>
              <a:t>M</a:t>
            </a:r>
            <a:r>
              <a:rPr lang="en-US" dirty="0" smtClean="0"/>
              <a:t> = Y</a:t>
            </a:r>
            <a:r>
              <a:rPr lang="en-US" baseline="-25000" dirty="0" smtClean="0"/>
              <a:t>N</a:t>
            </a:r>
            <a:r>
              <a:rPr lang="en-US" dirty="0" smtClean="0"/>
              <a:t> , then Z</a:t>
            </a:r>
            <a:r>
              <a:rPr lang="en-US" baseline="-25000" dirty="0" smtClean="0"/>
              <a:t>K</a:t>
            </a:r>
            <a:r>
              <a:rPr lang="en-US" dirty="0" smtClean="0"/>
              <a:t> = X</a:t>
            </a:r>
            <a:r>
              <a:rPr lang="en-US" baseline="-25000" dirty="0" smtClean="0"/>
              <a:t>M</a:t>
            </a:r>
            <a:r>
              <a:rPr lang="en-US" dirty="0" smtClean="0"/>
              <a:t> = Y</a:t>
            </a:r>
            <a:r>
              <a:rPr lang="en-US" baseline="-25000" dirty="0" smtClean="0"/>
              <a:t>N</a:t>
            </a:r>
            <a:r>
              <a:rPr lang="en-US" dirty="0" smtClean="0"/>
              <a:t>.</a:t>
            </a:r>
            <a:endParaRPr lang="en-SG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Remove the last characters of X and Y from consideration and Z[1..k-1] is now the LCS between X[1..M-1] and Y[1..N-1].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LCS: Solution </a:t>
            </a:r>
            <a:r>
              <a:rPr lang="en-US" sz="4000" dirty="0" smtClean="0"/>
              <a:t>(</a:t>
            </a:r>
            <a:r>
              <a:rPr lang="en-US" sz="4000" dirty="0" smtClean="0"/>
              <a:t>2/6)</a:t>
            </a:r>
            <a:endParaRPr lang="en-SG" sz="4000" dirty="0"/>
          </a:p>
        </p:txBody>
      </p:sp>
      <p:grpSp>
        <p:nvGrpSpPr>
          <p:cNvPr id="3" name="Group 46"/>
          <p:cNvGrpSpPr/>
          <p:nvPr/>
        </p:nvGrpSpPr>
        <p:grpSpPr>
          <a:xfrm>
            <a:off x="467544" y="1124744"/>
            <a:ext cx="5616624" cy="2404140"/>
            <a:chOff x="1907704" y="1312892"/>
            <a:chExt cx="5832648" cy="2620164"/>
          </a:xfrm>
        </p:grpSpPr>
        <p:sp>
          <p:nvSpPr>
            <p:cNvPr id="16" name="TextBox 15"/>
            <p:cNvSpPr txBox="1"/>
            <p:nvPr/>
          </p:nvSpPr>
          <p:spPr>
            <a:xfrm>
              <a:off x="5580112" y="132218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M</a:t>
              </a:r>
              <a:endParaRPr lang="en-S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95736" y="13128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S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69909" y="1331476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M-1</a:t>
              </a:r>
              <a:endParaRPr lang="en-SG" dirty="0"/>
            </a:p>
          </p:txBody>
        </p:sp>
        <p:grpSp>
          <p:nvGrpSpPr>
            <p:cNvPr id="5" name="Group 45"/>
            <p:cNvGrpSpPr/>
            <p:nvPr/>
          </p:nvGrpSpPr>
          <p:grpSpPr>
            <a:xfrm>
              <a:off x="1907704" y="1682224"/>
              <a:ext cx="5832648" cy="2250832"/>
              <a:chOff x="1907704" y="1682224"/>
              <a:chExt cx="5832648" cy="225083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339752" y="1682224"/>
                <a:ext cx="3168352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580112" y="1682224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339752" y="2546320"/>
                <a:ext cx="3888432" cy="43204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300192" y="2546320"/>
                <a:ext cx="432048" cy="43204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Arc 8"/>
              <p:cNvSpPr/>
              <p:nvPr/>
            </p:nvSpPr>
            <p:spPr>
              <a:xfrm>
                <a:off x="5436096" y="1754232"/>
                <a:ext cx="1224136" cy="1512168"/>
              </a:xfrm>
              <a:prstGeom prst="arc">
                <a:avLst>
                  <a:gd name="adj1" fmla="val 16200000"/>
                  <a:gd name="adj2" fmla="val 44664"/>
                </a:avLst>
              </a:prstGeom>
              <a:noFill/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339752" y="3491716"/>
                <a:ext cx="3888432" cy="432048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300192" y="3491716"/>
                <a:ext cx="432048" cy="432048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907704" y="174494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SG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07704" y="260903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SG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907704" y="356372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SG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444208" y="174494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</a:t>
                </a:r>
                <a:endParaRPr lang="en-SG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95736" y="21769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SG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195736" y="313167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SG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228184" y="2186280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N</a:t>
                </a:r>
                <a:endParaRPr lang="en-SG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00192" y="3059668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Z</a:t>
                </a:r>
                <a:r>
                  <a:rPr lang="en-US" baseline="-25000" dirty="0" smtClean="0"/>
                  <a:t>K </a:t>
                </a:r>
                <a:r>
                  <a:rPr lang="en-US" dirty="0" smtClean="0"/>
                  <a:t>= X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= Y</a:t>
                </a:r>
                <a:r>
                  <a:rPr lang="en-US" baseline="-25000" dirty="0" smtClean="0"/>
                  <a:t>N</a:t>
                </a:r>
                <a:endParaRPr lang="en-SG" baseline="-25000" dirty="0" smtClean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789989" y="2195572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N-1</a:t>
                </a:r>
                <a:endParaRPr lang="en-SG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789989" y="3131676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K-1</a:t>
                </a:r>
                <a:endParaRPr lang="en-SG" dirty="0"/>
              </a:p>
            </p:txBody>
          </p:sp>
        </p:grpSp>
      </p:grpSp>
      <p:grpSp>
        <p:nvGrpSpPr>
          <p:cNvPr id="22" name="Group 48"/>
          <p:cNvGrpSpPr/>
          <p:nvPr/>
        </p:nvGrpSpPr>
        <p:grpSpPr>
          <a:xfrm>
            <a:off x="467544" y="3933056"/>
            <a:ext cx="8352928" cy="2304256"/>
            <a:chOff x="467544" y="4193212"/>
            <a:chExt cx="8568952" cy="2620164"/>
          </a:xfrm>
        </p:grpSpPr>
        <p:sp>
          <p:nvSpPr>
            <p:cNvPr id="26" name="Rectangle 25"/>
            <p:cNvSpPr/>
            <p:nvPr/>
          </p:nvSpPr>
          <p:spPr>
            <a:xfrm>
              <a:off x="899592" y="4562544"/>
              <a:ext cx="316835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99592" y="5426640"/>
              <a:ext cx="3888432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99592" y="6372036"/>
              <a:ext cx="3888432" cy="43204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7544" y="462526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SG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7544" y="548935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SG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7544" y="644404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SG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5576" y="41932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SG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5576" y="50573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SG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5576" y="60119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SG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29749" y="4211796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M-1</a:t>
              </a:r>
              <a:endParaRPr lang="en-SG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49829" y="5075892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N-1</a:t>
              </a:r>
              <a:endParaRPr lang="en-SG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49829" y="6011996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K-1</a:t>
              </a:r>
              <a:endParaRPr lang="en-SG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04048" y="5301208"/>
              <a:ext cx="4032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Z[1..K-1] = LCS(X[1..M-1],Y[1..N-1])</a:t>
              </a:r>
              <a:endParaRPr lang="en-SG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LCS: Solution </a:t>
            </a:r>
            <a:r>
              <a:rPr lang="en-US" sz="4000" dirty="0" smtClean="0"/>
              <a:t>(</a:t>
            </a:r>
            <a:r>
              <a:rPr lang="en-US" sz="4000" dirty="0" smtClean="0"/>
              <a:t>3/6)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see that LCS between X[1..M] and Y[1..Y] is dependent on correctly getting LCS of prefix X[1..M-1] and Y[1..N-1] and so on and so forth – An inductive process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We also see that there are more cases to handle (what if X</a:t>
            </a:r>
            <a:r>
              <a:rPr lang="en-US" baseline="-25000" dirty="0" smtClean="0"/>
              <a:t>M</a:t>
            </a:r>
            <a:r>
              <a:rPr lang="en-US" dirty="0" smtClean="0"/>
              <a:t> != Y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Discussion on Lab #5 Exercises</a:t>
            </a:r>
            <a:endParaRPr lang="en-SG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9552" y="6355080"/>
            <a:ext cx="1520952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12</a:t>
            </a:r>
            <a:endParaRPr lang="en-SG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LCS: Solution (4/6)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we have algorithm to </a:t>
            </a:r>
            <a:r>
              <a:rPr lang="en-SG" dirty="0" smtClean="0"/>
              <a:t>compute length of LCS between any X[1..m] and Y[1..n]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Call it Length(</a:t>
            </a:r>
            <a:r>
              <a:rPr lang="en-US" dirty="0" err="1" smtClean="0"/>
              <a:t>m,n</a:t>
            </a:r>
            <a:r>
              <a:rPr lang="en-US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If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</a:t>
            </a:r>
            <a:r>
              <a:rPr lang="en-US" dirty="0" smtClean="0"/>
              <a:t> =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then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Length(</a:t>
            </a:r>
            <a:r>
              <a:rPr lang="en-US" dirty="0" err="1" smtClean="0"/>
              <a:t>m,n</a:t>
            </a:r>
            <a:r>
              <a:rPr lang="en-US" dirty="0" smtClean="0"/>
              <a:t>) is simply Length(m-1,n-1)+1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If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</a:t>
            </a:r>
            <a:r>
              <a:rPr lang="en-US" dirty="0" smtClean="0"/>
              <a:t> !=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, there are 2 cases</a:t>
            </a:r>
          </a:p>
          <a:p>
            <a:pPr lvl="1"/>
            <a:r>
              <a:rPr lang="en-US" dirty="0" err="1" smtClean="0"/>
              <a:t>X</a:t>
            </a:r>
            <a:r>
              <a:rPr lang="en-US" baseline="-25000" dirty="0" err="1" smtClean="0"/>
              <a:t>m</a:t>
            </a:r>
            <a:r>
              <a:rPr lang="en-US" dirty="0" smtClean="0"/>
              <a:t> can possibly match Y</a:t>
            </a:r>
            <a:r>
              <a:rPr lang="en-US" baseline="-25000" dirty="0" smtClean="0"/>
              <a:t>n-1</a:t>
            </a:r>
            <a:r>
              <a:rPr lang="en-US" dirty="0" smtClean="0"/>
              <a:t>, find Length(m,n-1)</a:t>
            </a:r>
          </a:p>
          <a:p>
            <a:pPr lvl="1"/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can possibly match X</a:t>
            </a:r>
            <a:r>
              <a:rPr lang="en-US" baseline="-25000" dirty="0" smtClean="0"/>
              <a:t>m-1</a:t>
            </a:r>
            <a:r>
              <a:rPr lang="en-US" dirty="0" smtClean="0"/>
              <a:t>, find Length(m-1,n)</a:t>
            </a:r>
          </a:p>
          <a:p>
            <a:pPr marL="457200" lvl="2"/>
            <a:r>
              <a:rPr lang="en-US" sz="2200" dirty="0" smtClean="0"/>
              <a:t>Length(</a:t>
            </a:r>
            <a:r>
              <a:rPr lang="en-US" sz="2200" dirty="0" err="1" smtClean="0"/>
              <a:t>m,n</a:t>
            </a:r>
            <a:r>
              <a:rPr lang="en-US" sz="2200" dirty="0" smtClean="0"/>
              <a:t>) is simply the longer of Length(m,n-1) and Length(m-1,n)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LCS: Solution (5/6)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 </a:t>
            </a:r>
            <a:r>
              <a:rPr lang="en-US" dirty="0" smtClean="0"/>
              <a:t>case: </a:t>
            </a:r>
            <a:r>
              <a:rPr lang="en-US" dirty="0" smtClean="0"/>
              <a:t>when either m or n = 0</a:t>
            </a:r>
          </a:p>
          <a:p>
            <a:pPr lvl="1"/>
            <a:r>
              <a:rPr lang="en-US" dirty="0" smtClean="0"/>
              <a:t>Return 0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Since we start the recursive function from Length(M,N) we get the length of the LCS between X[1..M] and Y[1..N].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1026" name="Equation" r:id="rId4" imgW="391303" imgH="739129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LCS: Solution (6/6)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recurrence can then be formally formulated as below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SG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87988372"/>
              </p:ext>
            </p:extLst>
          </p:nvPr>
        </p:nvGraphicFramePr>
        <p:xfrm>
          <a:off x="251520" y="2628900"/>
          <a:ext cx="8712968" cy="1282700"/>
        </p:xfrm>
        <a:graphic>
          <a:graphicData uri="http://schemas.openxmlformats.org/presentationml/2006/ole">
            <p:oleObj spid="_x0000_s2050" name="Equation" r:id="rId4" imgW="5054400" imgH="711000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892480" cy="8640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NN Session Task #2:</a:t>
            </a:r>
            <a:br>
              <a:rPr lang="en-US" dirty="0" smtClean="0"/>
            </a:br>
            <a:r>
              <a:rPr lang="en-US" dirty="0" smtClean="0"/>
              <a:t>Length </a:t>
            </a:r>
            <a:r>
              <a:rPr lang="en-US" dirty="0" smtClean="0"/>
              <a:t>of Longest </a:t>
            </a:r>
            <a:r>
              <a:rPr lang="en-US" dirty="0" err="1" smtClean="0"/>
              <a:t>Palindromic</a:t>
            </a:r>
            <a:r>
              <a:rPr lang="en-US" dirty="0" smtClean="0"/>
              <a:t> Subsequence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/>
              <a:t>Objective</a:t>
            </a:r>
          </a:p>
          <a:p>
            <a:pPr lvl="1"/>
            <a:r>
              <a:rPr lang="en-US" sz="2400" dirty="0" smtClean="0"/>
              <a:t>Write a recursive function to output length of the longest </a:t>
            </a:r>
            <a:r>
              <a:rPr lang="en-US" sz="2400" dirty="0" err="1" smtClean="0"/>
              <a:t>palindromic</a:t>
            </a:r>
            <a:r>
              <a:rPr lang="en-US" sz="2400" dirty="0" smtClean="0"/>
              <a:t> subsequence in a string.</a:t>
            </a:r>
          </a:p>
          <a:p>
            <a:pPr>
              <a:spcBef>
                <a:spcPts val="1200"/>
              </a:spcBef>
            </a:pPr>
            <a:r>
              <a:rPr lang="en-US" sz="3000" dirty="0" smtClean="0"/>
              <a:t>Input</a:t>
            </a:r>
          </a:p>
          <a:p>
            <a:pPr lvl="1"/>
            <a:r>
              <a:rPr lang="en-US" sz="2600" dirty="0" smtClean="0"/>
              <a:t>X[1..M] </a:t>
            </a:r>
          </a:p>
          <a:p>
            <a:pPr>
              <a:spcBef>
                <a:spcPts val="1200"/>
              </a:spcBef>
            </a:pPr>
            <a:r>
              <a:rPr lang="en-US" sz="3400" dirty="0" smtClean="0"/>
              <a:t>Output</a:t>
            </a:r>
          </a:p>
          <a:p>
            <a:pPr lvl="1"/>
            <a:r>
              <a:rPr lang="en-US" sz="2600" dirty="0" smtClean="0"/>
              <a:t>Length of Z[1..K] which is the LPS of X[1..M]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2581576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LPS: Solution </a:t>
            </a:r>
            <a:r>
              <a:rPr lang="en-US" sz="4000" dirty="0" smtClean="0"/>
              <a:t>(1/6)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check if a string X[1..M] is a palindrome, we check if </a:t>
            </a:r>
            <a:r>
              <a:rPr lang="en-US" dirty="0" smtClean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= X</a:t>
            </a:r>
            <a:r>
              <a:rPr lang="en-US" baseline="-25000" dirty="0" smtClean="0"/>
              <a:t>M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=X</a:t>
            </a:r>
            <a:r>
              <a:rPr lang="en-US" baseline="-25000" dirty="0" smtClean="0"/>
              <a:t>M-1</a:t>
            </a:r>
            <a:r>
              <a:rPr lang="en-US" dirty="0" smtClean="0"/>
              <a:t> … etc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Apply similar strategy to find the length of the longest </a:t>
            </a:r>
            <a:r>
              <a:rPr lang="en-US" dirty="0" err="1" smtClean="0"/>
              <a:t>palindromic</a:t>
            </a:r>
            <a:r>
              <a:rPr lang="en-US" dirty="0" smtClean="0"/>
              <a:t> subsequence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If X</a:t>
            </a:r>
            <a:r>
              <a:rPr lang="en-US" baseline="-25000" dirty="0" smtClean="0"/>
              <a:t>1</a:t>
            </a:r>
            <a:r>
              <a:rPr lang="en-US" dirty="0" smtClean="0"/>
              <a:t> = X</a:t>
            </a:r>
            <a:r>
              <a:rPr lang="en-US" baseline="-25000" dirty="0" smtClean="0"/>
              <a:t>M</a:t>
            </a:r>
            <a:r>
              <a:rPr lang="en-US" dirty="0" smtClean="0"/>
              <a:t>, we can see that Z</a:t>
            </a:r>
            <a:r>
              <a:rPr lang="en-US" baseline="-25000" dirty="0" smtClean="0"/>
              <a:t>1</a:t>
            </a:r>
            <a:r>
              <a:rPr lang="en-US" dirty="0" smtClean="0"/>
              <a:t> = X</a:t>
            </a:r>
            <a:r>
              <a:rPr lang="en-US" baseline="-25000" dirty="0" smtClean="0"/>
              <a:t>1</a:t>
            </a:r>
            <a:r>
              <a:rPr lang="en-US" dirty="0" smtClean="0"/>
              <a:t> and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k</a:t>
            </a:r>
            <a:r>
              <a:rPr lang="en-US" dirty="0" smtClean="0"/>
              <a:t> = X</a:t>
            </a:r>
            <a:r>
              <a:rPr lang="en-US" baseline="-25000" dirty="0" smtClean="0"/>
              <a:t>M</a:t>
            </a:r>
            <a:r>
              <a:rPr lang="en-US" dirty="0" smtClean="0"/>
              <a:t>,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Remove X</a:t>
            </a:r>
            <a:r>
              <a:rPr lang="en-US" baseline="-25000" dirty="0" smtClean="0"/>
              <a:t>1</a:t>
            </a:r>
            <a:r>
              <a:rPr lang="en-US" dirty="0" smtClean="0"/>
              <a:t> = X</a:t>
            </a:r>
            <a:r>
              <a:rPr lang="en-US" baseline="-25000" dirty="0" smtClean="0"/>
              <a:t>M</a:t>
            </a:r>
            <a:r>
              <a:rPr lang="en-US" dirty="0" smtClean="0"/>
              <a:t> from consideration, and Z[2..K-1] is now the LPS of X[2..M-1]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971357" y="1484784"/>
            <a:ext cx="6841003" cy="1872208"/>
            <a:chOff x="1187381" y="4725144"/>
            <a:chExt cx="6841003" cy="1872208"/>
          </a:xfrm>
        </p:grpSpPr>
        <p:sp>
          <p:nvSpPr>
            <p:cNvPr id="5" name="Rectangle 4"/>
            <p:cNvSpPr/>
            <p:nvPr/>
          </p:nvSpPr>
          <p:spPr>
            <a:xfrm>
              <a:off x="3419872" y="5085184"/>
              <a:ext cx="316835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99792" y="5094476"/>
              <a:ext cx="576064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0029" y="4725144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M-1</a:t>
              </a:r>
              <a:endParaRPr lang="en-SG" dirty="0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3347864" y="472514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SG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18934" y="47344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SG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32240" y="5085184"/>
              <a:ext cx="576064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51382" y="472514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SG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99792" y="6165304"/>
              <a:ext cx="576064" cy="43204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72200" y="6165304"/>
              <a:ext cx="576064" cy="43204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19872" y="6165304"/>
              <a:ext cx="28083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87624" y="514790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X[1..M]</a:t>
              </a:r>
              <a:endParaRPr lang="en-S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87381" y="6228020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Z[1..K]</a:t>
              </a:r>
              <a:endParaRPr lang="en-S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96136" y="580526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K-1</a:t>
              </a:r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 flipH="1">
              <a:off x="3355752" y="580526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S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26822" y="581455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S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9230" y="580526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endParaRPr lang="en-SG" dirty="0"/>
            </a:p>
          </p:txBody>
        </p:sp>
        <p:sp>
          <p:nvSpPr>
            <p:cNvPr id="21" name="Arc 20"/>
            <p:cNvSpPr/>
            <p:nvPr/>
          </p:nvSpPr>
          <p:spPr>
            <a:xfrm rot="5115410">
              <a:off x="6811175" y="5377043"/>
              <a:ext cx="1080120" cy="1008112"/>
            </a:xfrm>
            <a:prstGeom prst="arc">
              <a:avLst>
                <a:gd name="adj1" fmla="val 10998226"/>
                <a:gd name="adj2" fmla="val 1512573"/>
              </a:avLst>
            </a:prstGeom>
            <a:noFill/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Arc 21"/>
            <p:cNvSpPr/>
            <p:nvPr/>
          </p:nvSpPr>
          <p:spPr>
            <a:xfrm rot="16200000">
              <a:off x="2087723" y="5337212"/>
              <a:ext cx="1080120" cy="1008112"/>
            </a:xfrm>
            <a:prstGeom prst="arc">
              <a:avLst>
                <a:gd name="adj1" fmla="val 10998226"/>
                <a:gd name="adj2" fmla="val 0"/>
              </a:avLst>
            </a:prstGeom>
            <a:noFill/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35696" y="5661248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12360" y="5661248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SG" dirty="0"/>
            </a:p>
          </p:txBody>
        </p:sp>
      </p:grpSp>
      <p:grpSp>
        <p:nvGrpSpPr>
          <p:cNvPr id="3" name="Group 45"/>
          <p:cNvGrpSpPr/>
          <p:nvPr/>
        </p:nvGrpSpPr>
        <p:grpSpPr>
          <a:xfrm>
            <a:off x="1979712" y="3933056"/>
            <a:ext cx="4536747" cy="1872208"/>
            <a:chOff x="1979712" y="3717032"/>
            <a:chExt cx="4536747" cy="1872208"/>
          </a:xfrm>
        </p:grpSpPr>
        <p:sp>
          <p:nvSpPr>
            <p:cNvPr id="26" name="Rectangle 25"/>
            <p:cNvSpPr/>
            <p:nvPr/>
          </p:nvSpPr>
          <p:spPr>
            <a:xfrm>
              <a:off x="3204091" y="4077072"/>
              <a:ext cx="316835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34248" y="3717032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M-1</a:t>
              </a:r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 flipH="1">
              <a:off x="3132083" y="371703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SG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04091" y="5157192"/>
              <a:ext cx="28083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79712" y="4139788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X[2..M-1]</a:t>
              </a:r>
              <a:endParaRPr lang="en-SG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51720" y="5219908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Z[2..K-2]</a:t>
              </a:r>
              <a:endParaRPr lang="en-SG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80355" y="479715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K-1</a:t>
              </a:r>
              <a:endParaRPr lang="en-SG" dirty="0"/>
            </a:p>
          </p:txBody>
        </p:sp>
        <p:sp>
          <p:nvSpPr>
            <p:cNvPr id="39" name="TextBox 38"/>
            <p:cNvSpPr txBox="1"/>
            <p:nvPr/>
          </p:nvSpPr>
          <p:spPr>
            <a:xfrm flipH="1">
              <a:off x="3139971" y="479715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SG" dirty="0"/>
            </a:p>
          </p:txBody>
        </p:sp>
      </p:grp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92088"/>
          </a:xfrm>
        </p:spPr>
        <p:txBody>
          <a:bodyPr>
            <a:noAutofit/>
          </a:bodyPr>
          <a:lstStyle/>
          <a:p>
            <a:r>
              <a:rPr lang="en-US" sz="4000" dirty="0" smtClean="0"/>
              <a:t>LPS: Solution </a:t>
            </a:r>
            <a:r>
              <a:rPr lang="en-US" sz="4000" dirty="0" smtClean="0"/>
              <a:t>(2/6)</a:t>
            </a:r>
            <a:endParaRPr lang="en-SG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LPS: Solution </a:t>
            </a:r>
            <a:r>
              <a:rPr lang="en-US" sz="4000" dirty="0" smtClean="0"/>
              <a:t>(3/6)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see that LPS of X[1..M] is dependent on getting LPS of substring X[2..M-1] and so on and so forth – An inductive process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We also see that there are more cases to handle (what if X</a:t>
            </a:r>
            <a:r>
              <a:rPr lang="en-US" baseline="-25000" dirty="0" smtClean="0"/>
              <a:t>1</a:t>
            </a:r>
            <a:r>
              <a:rPr lang="en-US" dirty="0" smtClean="0"/>
              <a:t> != X</a:t>
            </a:r>
            <a:r>
              <a:rPr lang="en-US" baseline="-25000" dirty="0" smtClean="0"/>
              <a:t>M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LPS: Solution </a:t>
            </a:r>
            <a:r>
              <a:rPr lang="en-US" sz="4000" dirty="0" smtClean="0"/>
              <a:t>(4/6)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Assume that we have an algorithm to correctly compute the length of LPS for X[</a:t>
            </a:r>
            <a:r>
              <a:rPr lang="en-US" dirty="0" err="1" smtClean="0"/>
              <a:t>i</a:t>
            </a:r>
            <a:r>
              <a:rPr lang="en-US" dirty="0" smtClean="0"/>
              <a:t>..j]</a:t>
            </a:r>
          </a:p>
          <a:p>
            <a:r>
              <a:rPr lang="en-US" dirty="0" smtClean="0"/>
              <a:t>Call it Length(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X</a:t>
            </a:r>
            <a:r>
              <a:rPr lang="en-US" baseline="-25000" dirty="0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,the length of the LPS of X[</a:t>
            </a:r>
            <a:r>
              <a:rPr lang="en-US" dirty="0" err="1" smtClean="0"/>
              <a:t>i</a:t>
            </a:r>
            <a:r>
              <a:rPr lang="en-US" dirty="0" smtClean="0"/>
              <a:t>..j] will be the length of LPS of X[i+1..j-1] +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dirty="0" smtClean="0"/>
              <a:t>If X</a:t>
            </a:r>
            <a:r>
              <a:rPr lang="en-US" baseline="-25000" dirty="0" smtClean="0"/>
              <a:t>i</a:t>
            </a:r>
            <a:r>
              <a:rPr lang="en-US" dirty="0" smtClean="0"/>
              <a:t> !=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then there are 2 possibilities</a:t>
            </a:r>
          </a:p>
          <a:p>
            <a:pPr lvl="1"/>
            <a:r>
              <a:rPr lang="en-US" dirty="0" smtClean="0"/>
              <a:t>Move j to j-1 and find length of LPS for X[</a:t>
            </a:r>
            <a:r>
              <a:rPr lang="en-US" dirty="0" err="1" smtClean="0"/>
              <a:t>i</a:t>
            </a:r>
            <a:r>
              <a:rPr lang="en-US" dirty="0" smtClean="0"/>
              <a:t>…j-1] (possibility of X</a:t>
            </a:r>
            <a:r>
              <a:rPr lang="en-US" baseline="-25000" dirty="0" smtClean="0"/>
              <a:t>i </a:t>
            </a:r>
            <a:r>
              <a:rPr lang="en-US" dirty="0" smtClean="0"/>
              <a:t>matching X</a:t>
            </a:r>
            <a:r>
              <a:rPr lang="en-US" baseline="-25000" dirty="0" smtClean="0"/>
              <a:t>j-1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Move </a:t>
            </a:r>
            <a:r>
              <a:rPr lang="en-US" dirty="0" err="1" smtClean="0"/>
              <a:t>i</a:t>
            </a:r>
            <a:r>
              <a:rPr lang="en-US" dirty="0" smtClean="0"/>
              <a:t> to i+1and find length of LPS for X[i+1..j] (possibility of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matching X</a:t>
            </a:r>
            <a:r>
              <a:rPr lang="en-US" baseline="-25000" dirty="0" smtClean="0"/>
              <a:t>i+1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Length of LPS of X[</a:t>
            </a:r>
            <a:r>
              <a:rPr lang="en-US" dirty="0" err="1" smtClean="0"/>
              <a:t>i</a:t>
            </a:r>
            <a:r>
              <a:rPr lang="en-US" dirty="0" smtClean="0"/>
              <a:t>..j] is then the max between the above 2 cases.</a:t>
            </a:r>
          </a:p>
          <a:p>
            <a:endParaRPr lang="en-US" dirty="0" smtClean="0"/>
          </a:p>
          <a:p>
            <a:endParaRPr lang="en-SG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LPS: Solution(5/6</a:t>
            </a:r>
            <a:r>
              <a:rPr lang="en-US" sz="4000" dirty="0" smtClean="0"/>
              <a:t>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76800"/>
          </a:xfrm>
        </p:spPr>
        <p:txBody>
          <a:bodyPr/>
          <a:lstStyle/>
          <a:p>
            <a:r>
              <a:rPr lang="en-US" dirty="0" smtClean="0"/>
              <a:t>Base case: 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 = j </a:t>
            </a:r>
            <a:r>
              <a:rPr lang="en-US" dirty="0" smtClean="0"/>
              <a:t>: </a:t>
            </a:r>
            <a:r>
              <a:rPr lang="en-US" dirty="0" smtClean="0"/>
              <a:t>return </a:t>
            </a:r>
            <a:r>
              <a:rPr lang="en-US" dirty="0" smtClean="0"/>
              <a:t>1 (exact middle element of an odd length LPS)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 &gt; j </a:t>
            </a:r>
            <a:r>
              <a:rPr lang="en-US" dirty="0" smtClean="0"/>
              <a:t>: </a:t>
            </a:r>
            <a:r>
              <a:rPr lang="en-US" dirty="0" smtClean="0"/>
              <a:t>return 0 (going pass middle 2 </a:t>
            </a:r>
            <a:r>
              <a:rPr lang="en-US" dirty="0" smtClean="0"/>
              <a:t>elements </a:t>
            </a:r>
            <a:r>
              <a:rPr lang="en-US" dirty="0" smtClean="0"/>
              <a:t>of an even length LPS)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Since we start the recursive function from Length(1,M) we get the length of the LPS of X[1..M]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LPS: </a:t>
            </a:r>
            <a:r>
              <a:rPr lang="en-US" sz="4000" dirty="0" smtClean="0"/>
              <a:t>Solution(6/6</a:t>
            </a:r>
            <a:r>
              <a:rPr lang="en-US" sz="4000" dirty="0" smtClean="0"/>
              <a:t>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recurrence can then be formally formulated as below</a:t>
            </a:r>
          </a:p>
          <a:p>
            <a:endParaRPr lang="en-SG" dirty="0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43933955"/>
              </p:ext>
            </p:extLst>
          </p:nvPr>
        </p:nvGraphicFramePr>
        <p:xfrm>
          <a:off x="385763" y="2324100"/>
          <a:ext cx="8461375" cy="1600200"/>
        </p:xfrm>
        <a:graphic>
          <a:graphicData uri="http://schemas.openxmlformats.org/presentationml/2006/ole">
            <p:oleObj spid="_x0000_s3074" name="Equation" r:id="rId4" imgW="4698720" imgH="888840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Exercise #1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Shortest Path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2708920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END OF FILE</a:t>
            </a: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856984" cy="990600"/>
          </a:xfrm>
        </p:spPr>
        <p:txBody>
          <a:bodyPr>
            <a:noAutofit/>
          </a:bodyPr>
          <a:lstStyle/>
          <a:p>
            <a:r>
              <a:rPr lang="en-US" sz="4000" dirty="0" smtClean="0"/>
              <a:t>Exercise #1: Shortest Path (1/5)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 smtClean="0"/>
              <a:t>Recursion Basics</a:t>
            </a:r>
          </a:p>
          <a:p>
            <a:r>
              <a:rPr lang="en-US" sz="2800" dirty="0" smtClean="0"/>
              <a:t>Base case (Terminating condition)</a:t>
            </a:r>
          </a:p>
          <a:p>
            <a:endParaRPr lang="en-US" sz="2800" dirty="0"/>
          </a:p>
          <a:p>
            <a:r>
              <a:rPr lang="en-US" sz="2800" dirty="0" smtClean="0"/>
              <a:t>Identify recursive function’s parameters </a:t>
            </a:r>
            <a:r>
              <a:rPr lang="en-US" sz="2800" u="sng" dirty="0" smtClean="0"/>
              <a:t>as you move along</a:t>
            </a:r>
          </a:p>
          <a:p>
            <a:pPr lvl="2"/>
            <a:r>
              <a:rPr lang="en-US" sz="2200" dirty="0" smtClean="0"/>
              <a:t>IMPORTANT: Is the parameter an object reference or a duplicated variable?</a:t>
            </a:r>
          </a:p>
          <a:p>
            <a:pPr lvl="2"/>
            <a:r>
              <a:rPr lang="en-US" sz="2200" dirty="0" smtClean="0"/>
              <a:t>Object references: Changes retained across iterations</a:t>
            </a:r>
          </a:p>
          <a:p>
            <a:pPr lvl="2"/>
            <a:r>
              <a:rPr lang="en-US" sz="2200" dirty="0" smtClean="0"/>
              <a:t>Duplicated variables: Changes stay only within the iteration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5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854402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856984" cy="990600"/>
          </a:xfrm>
        </p:spPr>
        <p:txBody>
          <a:bodyPr>
            <a:noAutofit/>
          </a:bodyPr>
          <a:lstStyle/>
          <a:p>
            <a:r>
              <a:rPr lang="en-US" sz="4000" dirty="0" smtClean="0"/>
              <a:t>Exercise #1: Shortest Path (2/5)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Make use of a Stack/</a:t>
            </a:r>
            <a:r>
              <a:rPr lang="en-US" sz="2800" dirty="0" err="1" smtClean="0"/>
              <a:t>LinkedList</a:t>
            </a:r>
            <a:r>
              <a:rPr lang="en-US" sz="2800" dirty="0" smtClean="0"/>
              <a:t> and the Java Point class to keep track of the path taken through a maze</a:t>
            </a:r>
          </a:p>
          <a:p>
            <a:endParaRPr lang="en-US" sz="2800" dirty="0"/>
          </a:p>
          <a:p>
            <a:r>
              <a:rPr lang="en-US" sz="2800" dirty="0" smtClean="0"/>
              <a:t>Step 1: Identify base case</a:t>
            </a:r>
          </a:p>
          <a:p>
            <a:r>
              <a:rPr lang="en-US" sz="2800" dirty="0" smtClean="0"/>
              <a:t>Step 2: Identify different conditions</a:t>
            </a:r>
          </a:p>
          <a:p>
            <a:r>
              <a:rPr lang="en-US" sz="2800" dirty="0" smtClean="0"/>
              <a:t>Step 3: Implement algorithm</a:t>
            </a:r>
          </a:p>
          <a:p>
            <a:endParaRPr lang="en-US" sz="2800" dirty="0"/>
          </a:p>
          <a:p>
            <a:r>
              <a:rPr lang="en-US" sz="2800" dirty="0" smtClean="0"/>
              <a:t>Add in required parameters as you move through the steps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6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135790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507288" cy="990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Exercise #1: Shortest Path (3/5)</a:t>
            </a:r>
            <a:endParaRPr lang="en-SG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7</a:t>
            </a:fld>
            <a:endParaRPr lang="en-SG" dirty="0"/>
          </a:p>
        </p:txBody>
      </p:sp>
      <p:sp>
        <p:nvSpPr>
          <p:cNvPr id="3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5626968" cy="481619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 1: Identify base case</a:t>
            </a:r>
          </a:p>
          <a:p>
            <a:endParaRPr lang="en-US" sz="2800" dirty="0"/>
          </a:p>
          <a:p>
            <a:r>
              <a:rPr lang="en-US" sz="2800" dirty="0" smtClean="0"/>
              <a:t>Exits located at top, right and bottom boundaries of maze</a:t>
            </a:r>
          </a:p>
          <a:p>
            <a:endParaRPr lang="en-US" sz="2800" dirty="0" smtClean="0"/>
          </a:p>
          <a:p>
            <a:r>
              <a:rPr lang="en-US" sz="2800" dirty="0" smtClean="0"/>
              <a:t>Check current index of 2d array to determine</a:t>
            </a:r>
          </a:p>
          <a:p>
            <a:pPr lvl="1"/>
            <a:r>
              <a:rPr lang="en-US" sz="1900" dirty="0" smtClean="0"/>
              <a:t>2d array required</a:t>
            </a:r>
          </a:p>
          <a:p>
            <a:pPr lvl="1"/>
            <a:r>
              <a:rPr lang="en-US" sz="1900" dirty="0" smtClean="0"/>
              <a:t>Array size required</a:t>
            </a:r>
          </a:p>
          <a:p>
            <a:pPr lvl="1"/>
            <a:r>
              <a:rPr lang="en-US" sz="1900" dirty="0" smtClean="0"/>
              <a:t>Current index of array required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6300192" y="1628800"/>
            <a:ext cx="2249996" cy="3600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1 1 1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1 1 0 1 1 1 1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0 0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0 0 0 0 0 0 0 0 0 0 0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1 1 1 1 1 1 1 1 1 1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0 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1 1 1 1 1 1 1 1 1 1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0 0 0 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1 1 1 1 1 1 1 1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</a:t>
            </a:r>
            <a:r>
              <a:rPr kumimoji="0" lang="en-SG" sz="15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1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 0 0 0 0 0 0 0 0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1 1 1 1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 0 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1 1 1 1 1 1 1 1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 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1 1 1 1 1 1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Arial" pitchFamily="34" charset="0"/>
              </a:rPr>
              <a:t> 0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 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0 0 0 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 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1 1 1 1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 0 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1 1 1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0 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1 1 1 1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1 1 1 1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 0 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1 1 1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 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 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1 1 1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0 0 0 0 0 0 0 0 0 0 0 0 0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SG" sz="15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1 1 1 1 1 1 1 1 1 1 1 1 1 1 1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8708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507288" cy="990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Exercise #1: Shortest Path (4/5)</a:t>
            </a:r>
            <a:endParaRPr lang="en-SG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8</a:t>
            </a:fld>
            <a:endParaRPr lang="en-SG" dirty="0"/>
          </a:p>
        </p:txBody>
      </p:sp>
      <p:sp>
        <p:nvSpPr>
          <p:cNvPr id="3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5338936" cy="481619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 2: Identify different conditions</a:t>
            </a:r>
          </a:p>
          <a:p>
            <a:endParaRPr lang="en-US" sz="2800" dirty="0"/>
          </a:p>
          <a:p>
            <a:r>
              <a:rPr lang="en-US" sz="2800" dirty="0" smtClean="0"/>
              <a:t>Check for possible paths</a:t>
            </a:r>
          </a:p>
          <a:p>
            <a:pPr lvl="1"/>
            <a:r>
              <a:rPr lang="en-US" sz="2500" dirty="0" smtClean="0"/>
              <a:t>Left, right, up, down</a:t>
            </a:r>
          </a:p>
          <a:p>
            <a:endParaRPr lang="en-US" sz="2800" dirty="0" smtClean="0"/>
          </a:p>
          <a:p>
            <a:r>
              <a:rPr lang="en-US" sz="2800" dirty="0" smtClean="0"/>
              <a:t>How to avoid going back the path you just came from?</a:t>
            </a:r>
            <a:endParaRPr lang="en-US" sz="1900" dirty="0" smtClean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300192" y="1628800"/>
            <a:ext cx="2249996" cy="3600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1 1 1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1 1 0 1 1 1 1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0 0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0 0 0 0 0 0 0 0 0 0 0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1 1 1 1 1 1 1 1 1 1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0 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1 1 1 1 1 1 1 1 1 1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0 0 0 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1 1 1 1 1 1 1 1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</a:t>
            </a:r>
            <a:r>
              <a:rPr kumimoji="0" lang="en-SG" sz="15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1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 0 0 0 0 0 0 0 0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1 1 1 1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 0 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1 1 1 1 1 1 1 1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 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1 1 1 1 1 1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Arial" pitchFamily="34" charset="0"/>
              </a:rPr>
              <a:t> 0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 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0 0 0 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 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1 1 1 1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 0 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1 1 1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0 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1 1 1 1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1 1 1 1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 0 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1 1 1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 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 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1 1 1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0 0 0 0 0 0 0 0 0 0 0 0 0 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SG" sz="15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1 1 1 1 1 1 1 1 1 1 1 1 1 1 1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1258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507288" cy="990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Exercise #1: Shortest Path (5/5)</a:t>
            </a:r>
            <a:endParaRPr lang="en-SG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9</a:t>
            </a:fld>
            <a:endParaRPr lang="en-SG" dirty="0"/>
          </a:p>
        </p:txBody>
      </p:sp>
      <p:sp>
        <p:nvSpPr>
          <p:cNvPr id="3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5338936" cy="4816192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smtClean="0"/>
              <a:t>Step 3: Implement algorithm</a:t>
            </a:r>
          </a:p>
          <a:p>
            <a:endParaRPr lang="en-US" sz="2800" dirty="0"/>
          </a:p>
          <a:p>
            <a:r>
              <a:rPr lang="en-US" sz="2800" dirty="0" smtClean="0"/>
              <a:t>Mark covered paths as visited</a:t>
            </a:r>
          </a:p>
          <a:p>
            <a:pPr lvl="1"/>
            <a:r>
              <a:rPr lang="en-US" sz="2500" dirty="0" smtClean="0"/>
              <a:t>Add each step taken to Stack/</a:t>
            </a:r>
            <a:r>
              <a:rPr lang="en-US" sz="2500" dirty="0" err="1" smtClean="0"/>
              <a:t>LinkedList</a:t>
            </a:r>
            <a:r>
              <a:rPr lang="en-US" sz="2500" dirty="0" smtClean="0"/>
              <a:t> in the form of a Point</a:t>
            </a:r>
          </a:p>
          <a:p>
            <a:pPr lvl="1"/>
            <a:r>
              <a:rPr lang="en-US" sz="2500" dirty="0" smtClean="0"/>
              <a:t>Stack required as parameter</a:t>
            </a:r>
          </a:p>
          <a:p>
            <a:pPr lvl="1"/>
            <a:r>
              <a:rPr lang="en-US" sz="2500" dirty="0" smtClean="0"/>
              <a:t>Stack is an object! Need to create a duplicate!</a:t>
            </a:r>
          </a:p>
          <a:p>
            <a:endParaRPr lang="en-US" sz="2800" dirty="0"/>
          </a:p>
          <a:p>
            <a:r>
              <a:rPr lang="en-US" sz="2800" dirty="0" smtClean="0"/>
              <a:t>Recursion will naturally take care of forks</a:t>
            </a:r>
          </a:p>
          <a:p>
            <a:pPr lvl="1"/>
            <a:r>
              <a:rPr lang="en-US" sz="2500" dirty="0" smtClean="0"/>
              <a:t>Backtracking property</a:t>
            </a:r>
          </a:p>
          <a:p>
            <a:pPr lvl="1"/>
            <a:r>
              <a:rPr lang="en-US" sz="2500" dirty="0" smtClean="0"/>
              <a:t>Revert covered path to ‘0’ as you backtrack</a:t>
            </a:r>
          </a:p>
          <a:p>
            <a:pPr lvl="1"/>
            <a:endParaRPr lang="en-US" sz="2800" dirty="0"/>
          </a:p>
          <a:p>
            <a:r>
              <a:rPr lang="en-US" sz="2800" dirty="0" smtClean="0"/>
              <a:t>How to determine shortest route?</a:t>
            </a:r>
          </a:p>
          <a:p>
            <a:pPr lvl="1"/>
            <a:r>
              <a:rPr lang="en-US" sz="2500" dirty="0" smtClean="0"/>
              <a:t>Check whether the current </a:t>
            </a:r>
            <a:r>
              <a:rPr lang="en-US" sz="2500" smtClean="0"/>
              <a:t>path (a Stack</a:t>
            </a:r>
            <a:r>
              <a:rPr lang="en-US" sz="2500" dirty="0" smtClean="0"/>
              <a:t>) is shorter than current shortest Stack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300192" y="1628800"/>
            <a:ext cx="2249996" cy="3600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1 1 </a:t>
            </a:r>
            <a:r>
              <a:rPr kumimoji="0" lang="en-SG" sz="15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1 0 1 1 0 1 1 1 1 0 1 0 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SG" sz="1500" b="1" dirty="0">
                <a:solidFill>
                  <a:srgbClr val="C00000"/>
                </a:solidFill>
                <a:latin typeface="Calibri" pitchFamily="34" charset="0"/>
                <a:cs typeface="Arial" pitchFamily="34" charset="0"/>
              </a:rPr>
              <a:t>2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lang="en-SG" sz="1500" b="1" dirty="0">
                <a:solidFill>
                  <a:srgbClr val="C00000"/>
                </a:solidFill>
                <a:latin typeface="Calibri" pitchFamily="34" charset="0"/>
                <a:cs typeface="Arial" pitchFamily="34" charset="0"/>
              </a:rPr>
              <a:t>2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</a:t>
            </a:r>
            <a:r>
              <a:rPr kumimoji="0" lang="en-SG" sz="15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0 0 0 0 0 0 0 0 0 0 0 0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</a:t>
            </a:r>
            <a:r>
              <a:rPr lang="en-SG" sz="1500" b="1" dirty="0">
                <a:solidFill>
                  <a:srgbClr val="C00000"/>
                </a:solidFill>
                <a:latin typeface="Calibri" pitchFamily="34" charset="0"/>
                <a:cs typeface="Arial" pitchFamily="34" charset="0"/>
              </a:rPr>
              <a:t>2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</a:t>
            </a:r>
            <a:r>
              <a:rPr kumimoji="0" lang="en-SG" sz="15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1 0 1 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1 1 1 1 1 1 1 1 1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</a:t>
            </a:r>
            <a:r>
              <a:rPr lang="en-SG" sz="1500" b="1" dirty="0">
                <a:solidFill>
                  <a:srgbClr val="C00000"/>
                </a:solidFill>
                <a:latin typeface="Calibri" pitchFamily="34" charset="0"/>
                <a:cs typeface="Arial" pitchFamily="34" charset="0"/>
              </a:rPr>
              <a:t>2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1 1 </a:t>
            </a:r>
            <a:r>
              <a:rPr kumimoji="0" lang="en-SG" sz="15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0 1 1 1 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1 1 1 1 1 1 1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</a:t>
            </a:r>
            <a:r>
              <a:rPr lang="en-SG" sz="1500" b="1" dirty="0">
                <a:solidFill>
                  <a:srgbClr val="C00000"/>
                </a:solidFill>
                <a:latin typeface="Calibri" pitchFamily="34" charset="0"/>
                <a:cs typeface="Arial" pitchFamily="34" charset="0"/>
              </a:rPr>
              <a:t>2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</a:t>
            </a:r>
            <a:r>
              <a:rPr kumimoji="0" lang="en-SG" sz="15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1 0 0 0 1 1 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1 1 1 1 1 1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</a:t>
            </a:r>
            <a:r>
              <a:rPr lang="en-SG" sz="1500" b="1" dirty="0">
                <a:solidFill>
                  <a:srgbClr val="C00000"/>
                </a:solidFill>
                <a:latin typeface="Calibri" pitchFamily="34" charset="0"/>
                <a:cs typeface="Arial" pitchFamily="34" charset="0"/>
              </a:rPr>
              <a:t>2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</a:t>
            </a:r>
            <a:r>
              <a:rPr kumimoji="0" lang="en-SG" sz="15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1 0 0 0 0 0 0 0 0 0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</a:t>
            </a:r>
            <a:r>
              <a:rPr lang="en-SG" sz="1500" b="1" dirty="0">
                <a:solidFill>
                  <a:srgbClr val="C00000"/>
                </a:solidFill>
                <a:latin typeface="Calibri" pitchFamily="34" charset="0"/>
                <a:cs typeface="Arial" pitchFamily="34" charset="0"/>
              </a:rPr>
              <a:t>2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</a:t>
            </a:r>
            <a:r>
              <a:rPr kumimoji="0" lang="en-SG" sz="15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1 1 0 1 1 1 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1 1 1 1 1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 2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</a:t>
            </a:r>
            <a:r>
              <a:rPr kumimoji="0" lang="en-SG" sz="15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1 0 1 1 1 1 1 1 0 0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 2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</a:t>
            </a:r>
            <a:r>
              <a:rPr kumimoji="0" lang="en-SG" sz="15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1 0 1 1 1 1 0 0 0 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 2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1 1 1 1</a:t>
            </a:r>
            <a:r>
              <a:rPr kumimoji="0" lang="en-SG" sz="15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 0 1 1 1 1 0 1 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1 1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</a:t>
            </a:r>
            <a:r>
              <a:rPr lang="en-SG" sz="1500" b="1" dirty="0">
                <a:solidFill>
                  <a:srgbClr val="C00000"/>
                </a:solidFill>
                <a:latin typeface="Calibri" pitchFamily="34" charset="0"/>
                <a:cs typeface="Arial" pitchFamily="34" charset="0"/>
              </a:rPr>
              <a:t>2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</a:t>
            </a:r>
            <a:r>
              <a:rPr kumimoji="0" lang="en-SG" sz="15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1 0 1 1 1 1 0 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1 1 1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</a:t>
            </a:r>
            <a:r>
              <a:rPr lang="en-SG" sz="1500" b="1" dirty="0">
                <a:solidFill>
                  <a:srgbClr val="C00000"/>
                </a:solidFill>
                <a:latin typeface="Calibri" pitchFamily="34" charset="0"/>
                <a:cs typeface="Arial" pitchFamily="34" charset="0"/>
              </a:rPr>
              <a:t>2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1 1 1 </a:t>
            </a:r>
            <a:r>
              <a:rPr kumimoji="0" lang="en-SG" sz="15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1 0 1 1 1 1 0 1 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1 1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 2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1 1 1 </a:t>
            </a:r>
            <a:r>
              <a:rPr kumimoji="0" lang="en-SG" sz="15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1 0 1 1 1 1 0 1 </a:t>
            </a: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1 1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</a:t>
            </a:r>
            <a:r>
              <a:rPr lang="en-SG" sz="1500" b="1" dirty="0">
                <a:solidFill>
                  <a:srgbClr val="C00000"/>
                </a:solidFill>
                <a:latin typeface="Calibri" pitchFamily="34" charset="0"/>
                <a:cs typeface="Arial" pitchFamily="34" charset="0"/>
              </a:rPr>
              <a:t>2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 2 </a:t>
            </a:r>
            <a:r>
              <a:rPr lang="en-SG" sz="1500" b="1" dirty="0">
                <a:solidFill>
                  <a:srgbClr val="C00000"/>
                </a:solidFill>
                <a:latin typeface="Calibri" pitchFamily="34" charset="0"/>
                <a:cs typeface="Arial" pitchFamily="34" charset="0"/>
              </a:rPr>
              <a:t>2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lang="en-SG" sz="1500" b="1" dirty="0">
                <a:solidFill>
                  <a:srgbClr val="C00000"/>
                </a:solidFill>
                <a:latin typeface="Calibri" pitchFamily="34" charset="0"/>
                <a:cs typeface="Arial" pitchFamily="34" charset="0"/>
              </a:rPr>
              <a:t>2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lang="en-SG" sz="1500" b="1" dirty="0">
                <a:solidFill>
                  <a:srgbClr val="C00000"/>
                </a:solidFill>
                <a:latin typeface="Calibri" pitchFamily="34" charset="0"/>
                <a:cs typeface="Arial" pitchFamily="34" charset="0"/>
              </a:rPr>
              <a:t>2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lang="en-SG" sz="1500" b="1" dirty="0">
                <a:solidFill>
                  <a:srgbClr val="C00000"/>
                </a:solidFill>
                <a:latin typeface="Calibri" pitchFamily="34" charset="0"/>
                <a:cs typeface="Arial" pitchFamily="34" charset="0"/>
              </a:rPr>
              <a:t>2</a:t>
            </a:r>
            <a:r>
              <a:rPr kumimoji="0" lang="en-SG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SG" sz="15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0 0 0 0 0 0 0 0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1 1 1 1 1 1 1 1 1 1 1 1 1 1 1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4961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714</TotalTime>
  <Words>2352</Words>
  <Application>Microsoft Office PowerPoint</Application>
  <PresentationFormat>On-screen Show (4:3)</PresentationFormat>
  <Paragraphs>486</Paragraphs>
  <Slides>40</Slides>
  <Notes>40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Origin</vt:lpstr>
      <vt:lpstr>Equation</vt:lpstr>
      <vt:lpstr>Microsoft Equation 3.0</vt:lpstr>
      <vt:lpstr>CS1020</vt:lpstr>
      <vt:lpstr>Contents</vt:lpstr>
      <vt:lpstr>Part 1</vt:lpstr>
      <vt:lpstr>Exercise #1</vt:lpstr>
      <vt:lpstr>Exercise #1: Shortest Path (1/5)</vt:lpstr>
      <vt:lpstr>Exercise #1: Shortest Path (2/5)</vt:lpstr>
      <vt:lpstr>Exercise #1: Shortest Path (3/5)</vt:lpstr>
      <vt:lpstr>Exercise #1: Shortest Path (4/5)</vt:lpstr>
      <vt:lpstr>Exercise #1: Shortest Path (5/5)</vt:lpstr>
      <vt:lpstr>Exercise #2</vt:lpstr>
      <vt:lpstr>Exercise #2: Candy Crush (1/10)</vt:lpstr>
      <vt:lpstr>Exercise #2: Candy Crush (2/10)</vt:lpstr>
      <vt:lpstr>Exercise #2: Candy Crush (3/10)</vt:lpstr>
      <vt:lpstr>Exercise #2: Candy Crush (4/10)</vt:lpstr>
      <vt:lpstr>Exercise #2: Candy Crush (5/10)</vt:lpstr>
      <vt:lpstr>Exercise #2: Candy Crush (6/10)</vt:lpstr>
      <vt:lpstr>Exercise #2: Candy Crush (7/10)</vt:lpstr>
      <vt:lpstr>Exercise #2: Candy Crush (8/10)</vt:lpstr>
      <vt:lpstr>Exercise #2: Candy Crush (9/10)</vt:lpstr>
      <vt:lpstr>Exercise #2: Candy Crush (10/10)</vt:lpstr>
      <vt:lpstr>Part 2</vt:lpstr>
      <vt:lpstr>Task #1: String Reversal</vt:lpstr>
      <vt:lpstr>String Reversal: Solution (1/3)</vt:lpstr>
      <vt:lpstr>String Reversal: Solution (2/3)</vt:lpstr>
      <vt:lpstr>String Reversal: Solution (3/3)</vt:lpstr>
      <vt:lpstr>AM Session Task #2: Length of Longest Common Subsequence</vt:lpstr>
      <vt:lpstr>LCS: Solution (1/6) - Idea</vt:lpstr>
      <vt:lpstr>LCS: Solution (2/6)</vt:lpstr>
      <vt:lpstr>LCS: Solution (3/6)</vt:lpstr>
      <vt:lpstr>LCS: Solution (4/6)</vt:lpstr>
      <vt:lpstr>LCS: Solution (5/6)</vt:lpstr>
      <vt:lpstr>LCS: Solution (6/6)</vt:lpstr>
      <vt:lpstr>NN Session Task #2: Length of Longest Palindromic Subsequence</vt:lpstr>
      <vt:lpstr>LPS: Solution (1/6)</vt:lpstr>
      <vt:lpstr>LPS: Solution (2/6)</vt:lpstr>
      <vt:lpstr>LPS: Solution (3/6)</vt:lpstr>
      <vt:lpstr>LPS: Solution (4/6)</vt:lpstr>
      <vt:lpstr>LPS: Solution(5/6)</vt:lpstr>
      <vt:lpstr>LPS: Solution(6/6)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</dc:title>
  <dc:creator>Aaron</dc:creator>
  <cp:lastModifiedBy>Aaron</cp:lastModifiedBy>
  <cp:revision>158</cp:revision>
  <dcterms:created xsi:type="dcterms:W3CDTF">2013-01-27T12:39:02Z</dcterms:created>
  <dcterms:modified xsi:type="dcterms:W3CDTF">2013-04-09T13:33:10Z</dcterms:modified>
</cp:coreProperties>
</file>