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76" r:id="rId7"/>
    <p:sldId id="280" r:id="rId8"/>
    <p:sldId id="290" r:id="rId9"/>
    <p:sldId id="292" r:id="rId10"/>
    <p:sldId id="291" r:id="rId11"/>
    <p:sldId id="293" r:id="rId12"/>
    <p:sldId id="294" r:id="rId13"/>
    <p:sldId id="295" r:id="rId14"/>
    <p:sldId id="27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594" y="5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ESTRATEGIA DE AN</a:t>
            </a:r>
            <a:r>
              <a:rPr lang="es-CR" b="1" dirty="0">
                <a:solidFill>
                  <a:schemeClr val="bg1"/>
                </a:solidFill>
              </a:rPr>
              <a:t>Á</a:t>
            </a:r>
            <a:r>
              <a:rPr lang="en-US" b="1" dirty="0">
                <a:solidFill>
                  <a:schemeClr val="bg1"/>
                </a:solidFill>
              </a:rPr>
              <a:t>LISIS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CREDIT ONE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Zumel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Mount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B6766D-584E-4E1D-93EF-9D0DA79B863F}"/>
              </a:ext>
            </a:extLst>
          </p:cNvPr>
          <p:cNvSpPr/>
          <p:nvPr/>
        </p:nvSpPr>
        <p:spPr>
          <a:xfrm>
            <a:off x="764041" y="1890939"/>
            <a:ext cx="5655809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Es importante recalcar que el proceso del proyecto </a:t>
            </a:r>
            <a:r>
              <a:rPr lang="es-ES" sz="2400" dirty="0">
                <a:solidFill>
                  <a:srgbClr val="FF0000"/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NO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es lineal, sino mas bien un ciclo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6726C6-E572-4183-AC15-B28CB0735CD3}"/>
              </a:ext>
            </a:extLst>
          </p:cNvPr>
          <p:cNvSpPr/>
          <p:nvPr/>
        </p:nvSpPr>
        <p:spPr>
          <a:xfrm>
            <a:off x="764041" y="3489734"/>
            <a:ext cx="565580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Esto quiere decir que debido a los hallazgos de un proceso, puede ser necesario retroceder o avanzar en cualquier dirección para tratar de  optimizar el resultado final.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F54ED-CB12-4FB1-9EB5-F90DCF17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09" y="1361308"/>
            <a:ext cx="523948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Flujo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DAEDCC-3132-49EF-8F3F-42808AB3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7" y="966097"/>
            <a:ext cx="10244246" cy="558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99D60-30CB-49E8-9FF9-83A5EE3376B5}"/>
              </a:ext>
            </a:extLst>
          </p:cNvPr>
          <p:cNvSpPr txBox="1"/>
          <p:nvPr/>
        </p:nvSpPr>
        <p:spPr>
          <a:xfrm>
            <a:off x="228600" y="5322645"/>
            <a:ext cx="2801257" cy="134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R" sz="1400" b="1" dirty="0">
                <a:solidFill>
                  <a:srgbClr val="FF0000"/>
                </a:solidFill>
              </a:rPr>
              <a:t>ES NECESARIO VERIFICAR DURANTE TODO EL PROCESO QUE EL MODELO  ES VIABLE PARA SER PUESTO EN PRODUCCION!!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DE903BE-61B8-49A0-A3DC-A633E958A03E}"/>
              </a:ext>
            </a:extLst>
          </p:cNvPr>
          <p:cNvSpPr txBox="1">
            <a:spLocks/>
          </p:cNvSpPr>
          <p:nvPr/>
        </p:nvSpPr>
        <p:spPr>
          <a:xfrm>
            <a:off x="457200" y="17145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Zumel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Mount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2CD97-CA6B-4561-A3CE-8AA24C4A7336}"/>
              </a:ext>
            </a:extLst>
          </p:cNvPr>
          <p:cNvSpPr/>
          <p:nvPr/>
        </p:nvSpPr>
        <p:spPr>
          <a:xfrm>
            <a:off x="933450" y="1875238"/>
            <a:ext cx="10344149" cy="3323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Metodología establecida por Nina Zumel y John Mount para proyectos de análisis de datos.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Se escoge esta metodología debido a que se establecen 6 pasos concretos que sirven como una guía ordenada para atacar el problema y lo hace entendible para explicar de una manera no técnica el proceso. 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Los 6 pasos se mencionan a continuación y posteriormente se detallaran cada uno de estos:</a:t>
            </a:r>
          </a:p>
        </p:txBody>
      </p:sp>
    </p:spTree>
    <p:extLst>
      <p:ext uri="{BB962C8B-B14F-4D97-AF65-F5344CB8AC3E}">
        <p14:creationId xmlns:p14="http://schemas.microsoft.com/office/powerpoint/2010/main" val="23411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Zumel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Mount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88393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Data Analysis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Predictive models 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8490" y="16021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Define a goal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334727"/>
            <a:ext cx="42703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and manage the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0" y="529593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8867" y="179881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23858" y="177211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88245" y="356290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 Goal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990" y="225400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344495" y="2370538"/>
            <a:ext cx="565580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Poder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determinar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,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mediante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las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características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de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perfil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del 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, la 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aprobación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o no de un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crédito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y su 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monto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para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reducir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el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riesgo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de </a:t>
            </a:r>
            <a:r>
              <a:rPr lang="es-C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incumplimiento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 de pago.</a:t>
            </a:r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2191696" y="2860770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01050" y="522898"/>
            <a:ext cx="3790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and Manage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95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695700" y="1297234"/>
            <a:ext cx="565580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Los datos que se utilizaran para proyecto se  obtienen de una base de datos propia de la empresa de los pagos por defecto de clientes en Taiwán.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E934-1E74-4911-9EA9-8248B550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9250" y="1297234"/>
            <a:ext cx="1210229" cy="11079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4346" descr="Icon of box and whisker chart. ">
            <a:extLst>
              <a:ext uri="{FF2B5EF4-FFF2-40B4-BE49-F238E27FC236}">
                <a16:creationId xmlns:a16="http://schemas.microsoft.com/office/drawing/2014/main" id="{A0A6B9EB-A6E9-45CE-80C5-05F057E2895D}"/>
              </a:ext>
            </a:extLst>
          </p:cNvPr>
          <p:cNvSpPr>
            <a:spLocks noEditPoints="1"/>
          </p:cNvSpPr>
          <p:nvPr/>
        </p:nvSpPr>
        <p:spPr bwMode="auto">
          <a:xfrm>
            <a:off x="1905472" y="1608851"/>
            <a:ext cx="637783" cy="484762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FE9A1E-2732-4962-9E91-FEB00A5B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6115050" cy="23780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955F60-7EDF-4843-89D0-FE934FA52E9E}"/>
              </a:ext>
            </a:extLst>
          </p:cNvPr>
          <p:cNvSpPr/>
          <p:nvPr/>
        </p:nvSpPr>
        <p:spPr>
          <a:xfrm>
            <a:off x="6885554" y="3493498"/>
            <a:ext cx="3972946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Se pueden observar  distintas variables como la edad, el sexo, el estado civil, el monto del crédito, entre otras variables que nos pueden ayudar en el proceso de análisis.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4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24750" y="522898"/>
            <a:ext cx="46672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515745" y="1292684"/>
            <a:ext cx="565580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Proceso necesario para mejorar la calidad de los datos.  Una buena calidad en los datos reducen los errores y malas predicciones presentes en procesos de análisis de datos y modelado.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55F60-7EDF-4843-89D0-FE934FA52E9E}"/>
              </a:ext>
            </a:extLst>
          </p:cNvPr>
          <p:cNvSpPr/>
          <p:nvPr/>
        </p:nvSpPr>
        <p:spPr>
          <a:xfrm>
            <a:off x="6485504" y="3343513"/>
            <a:ext cx="4868296" cy="3323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Como ejemplo podemos observar que existen variables las cuales son numéricas(como la variable edad) y están establecidas como objetos.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Todo esto se soluciona en el proceso de limpieza de datos.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E03D5A-9A4A-4D5D-A420-4D212936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4500" y="15060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 descr="Icons of bar chart and line graph.">
            <a:extLst>
              <a:ext uri="{FF2B5EF4-FFF2-40B4-BE49-F238E27FC236}">
                <a16:creationId xmlns:a16="http://schemas.microsoft.com/office/drawing/2014/main" id="{32F240A7-3674-4FF5-A0C8-076EE3FB880F}"/>
              </a:ext>
            </a:extLst>
          </p:cNvPr>
          <p:cNvGrpSpPr/>
          <p:nvPr/>
        </p:nvGrpSpPr>
        <p:grpSpPr>
          <a:xfrm>
            <a:off x="2010560" y="174640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3FA12F68-4C16-4A7A-BB62-96C7549D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EA176AD-BDC1-4572-9B7B-C67E8383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3CA10F-90AE-4D33-8487-4B51F753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373600"/>
            <a:ext cx="3785780" cy="26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24750" y="522898"/>
            <a:ext cx="46672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515745" y="1292684"/>
            <a:ext cx="5655809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La parte de análisis es un proceso exploratorio de los datos para buscar relaciones y generar conclusiones entre las variables para ser utilizadas posteriormente en el modelado de datos.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55F60-7EDF-4843-89D0-FE934FA52E9E}"/>
              </a:ext>
            </a:extLst>
          </p:cNvPr>
          <p:cNvSpPr/>
          <p:nvPr/>
        </p:nvSpPr>
        <p:spPr>
          <a:xfrm>
            <a:off x="1128319" y="3655922"/>
            <a:ext cx="9935361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-Correlaciones entre la edad y el crédito aceptado</a:t>
            </a: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-Promedios de historial de pagos</a:t>
            </a: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-Diferencia entre pagos según sexo y estado civil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Son ejemplos de un análisis de datos que pueden ser  necesario para el proyecto</a:t>
            </a: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 descr="Icons of bar chart and line graph.">
            <a:extLst>
              <a:ext uri="{FF2B5EF4-FFF2-40B4-BE49-F238E27FC236}">
                <a16:creationId xmlns:a16="http://schemas.microsoft.com/office/drawing/2014/main" id="{32F240A7-3674-4FF5-A0C8-076EE3FB880F}"/>
              </a:ext>
            </a:extLst>
          </p:cNvPr>
          <p:cNvGrpSpPr/>
          <p:nvPr/>
        </p:nvGrpSpPr>
        <p:grpSpPr>
          <a:xfrm>
            <a:off x="2010560" y="174640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3FA12F68-4C16-4A7A-BB62-96C7549D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EA176AD-BDC1-4572-9B7B-C67E8383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1745C87-7D7B-4350-AFA1-1FA3E7C0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8439" y="166210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4665" descr="Icon of graph. ">
            <a:extLst>
              <a:ext uri="{FF2B5EF4-FFF2-40B4-BE49-F238E27FC236}">
                <a16:creationId xmlns:a16="http://schemas.microsoft.com/office/drawing/2014/main" id="{B5A65867-0805-4191-90DA-08CCF8B8773F}"/>
              </a:ext>
            </a:extLst>
          </p:cNvPr>
          <p:cNvSpPr>
            <a:spLocks/>
          </p:cNvSpPr>
          <p:nvPr/>
        </p:nvSpPr>
        <p:spPr bwMode="auto">
          <a:xfrm>
            <a:off x="1709697" y="191974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6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2000" y="522898"/>
            <a:ext cx="381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Models Design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90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458595" y="1586139"/>
            <a:ext cx="565580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Mediante el análisis de datos se extrae las relaciones importantes para la creación de un modelo predictivo.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55F60-7EDF-4843-89D0-FE934FA52E9E}"/>
              </a:ext>
            </a:extLst>
          </p:cNvPr>
          <p:cNvSpPr/>
          <p:nvPr/>
        </p:nvSpPr>
        <p:spPr>
          <a:xfrm>
            <a:off x="1128319" y="3655922"/>
            <a:ext cx="993536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Para este caso se utilizara una Clasificación mediante regresión para tratar de realizar un modelo que pueda alcanzar el objetivo propuesto.</a:t>
            </a:r>
          </a:p>
          <a:p>
            <a:pPr algn="just"/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 descr="Icons of bar chart and line graph.">
            <a:extLst>
              <a:ext uri="{FF2B5EF4-FFF2-40B4-BE49-F238E27FC236}">
                <a16:creationId xmlns:a16="http://schemas.microsoft.com/office/drawing/2014/main" id="{32F240A7-3674-4FF5-A0C8-076EE3FB880F}"/>
              </a:ext>
            </a:extLst>
          </p:cNvPr>
          <p:cNvGrpSpPr/>
          <p:nvPr/>
        </p:nvGrpSpPr>
        <p:grpSpPr>
          <a:xfrm>
            <a:off x="2010560" y="174640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3FA12F68-4C16-4A7A-BB62-96C7549D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EA176AD-BDC1-4572-9B7B-C67E8383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B5242B8-F5A0-4800-ACCA-5F9D18B2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9231" y="16107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 descr="Icon of gears. ">
            <a:extLst>
              <a:ext uri="{FF2B5EF4-FFF2-40B4-BE49-F238E27FC236}">
                <a16:creationId xmlns:a16="http://schemas.microsoft.com/office/drawing/2014/main" id="{FA4E9CD6-0756-4EE4-81A7-20E874247BB0}"/>
              </a:ext>
            </a:extLst>
          </p:cNvPr>
          <p:cNvGrpSpPr/>
          <p:nvPr/>
        </p:nvGrpSpPr>
        <p:grpSpPr>
          <a:xfrm>
            <a:off x="1697212" y="193836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3" name="Freeform 4359">
              <a:extLst>
                <a:ext uri="{FF2B5EF4-FFF2-40B4-BE49-F238E27FC236}">
                  <a16:creationId xmlns:a16="http://schemas.microsoft.com/office/drawing/2014/main" id="{AE0C6265-F75B-4BF7-BEB9-E9A8C0F707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360">
              <a:extLst>
                <a:ext uri="{FF2B5EF4-FFF2-40B4-BE49-F238E27FC236}">
                  <a16:creationId xmlns:a16="http://schemas.microsoft.com/office/drawing/2014/main" id="{A66915DF-AECF-4036-B0E1-F4C69B6D7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5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2000" y="522898"/>
            <a:ext cx="381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90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458595" y="1586139"/>
            <a:ext cx="5655809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Etapa de evaluación y crítica del modelo para determinar la calidad y precisión del mismo.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55F60-7EDF-4843-89D0-FE934FA52E9E}"/>
              </a:ext>
            </a:extLst>
          </p:cNvPr>
          <p:cNvSpPr/>
          <p:nvPr/>
        </p:nvSpPr>
        <p:spPr>
          <a:xfrm>
            <a:off x="1128319" y="3219930"/>
            <a:ext cx="9935361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Se responden preguntas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Que tan preciso es el modelo?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Que tan confiable son las predicciones?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Si finalmente las preguntas son satisfactorias se determina el ultimo paso:</a:t>
            </a:r>
          </a:p>
          <a:p>
            <a:pPr algn="just"/>
            <a:endParaRPr lang="es-ES" sz="2400" dirty="0">
              <a:solidFill>
                <a:srgbClr val="FF0000"/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400" dirty="0">
                <a:solidFill>
                  <a:srgbClr val="FF0000"/>
                </a:solidFill>
                <a:latin typeface="Franklin Gothic Demi Cond" panose="020B0706030402020204" pitchFamily="34" charset="0"/>
                <a:cs typeface="Segoe UI" panose="020B0502040204020203" pitchFamily="34" charset="0"/>
              </a:rPr>
              <a:t>Como poner el modelo en producción en la empresa</a:t>
            </a: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 descr="Icons of bar chart and line graph.">
            <a:extLst>
              <a:ext uri="{FF2B5EF4-FFF2-40B4-BE49-F238E27FC236}">
                <a16:creationId xmlns:a16="http://schemas.microsoft.com/office/drawing/2014/main" id="{32F240A7-3674-4FF5-A0C8-076EE3FB880F}"/>
              </a:ext>
            </a:extLst>
          </p:cNvPr>
          <p:cNvGrpSpPr/>
          <p:nvPr/>
        </p:nvGrpSpPr>
        <p:grpSpPr>
          <a:xfrm>
            <a:off x="2010560" y="174640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3FA12F68-4C16-4A7A-BB62-96C7549D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EA176AD-BDC1-4572-9B7B-C67E8383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DEF5494-DF27-4278-9DA7-CC3F17285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9231" y="167023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 descr="Icon of human being and gear. ">
            <a:extLst>
              <a:ext uri="{FF2B5EF4-FFF2-40B4-BE49-F238E27FC236}">
                <a16:creationId xmlns:a16="http://schemas.microsoft.com/office/drawing/2014/main" id="{6E0BDCD2-8D38-4F07-9645-0023729696BB}"/>
              </a:ext>
            </a:extLst>
          </p:cNvPr>
          <p:cNvGrpSpPr/>
          <p:nvPr/>
        </p:nvGrpSpPr>
        <p:grpSpPr>
          <a:xfrm>
            <a:off x="1700095" y="197013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7" name="Freeform 3673">
              <a:extLst>
                <a:ext uri="{FF2B5EF4-FFF2-40B4-BE49-F238E27FC236}">
                  <a16:creationId xmlns:a16="http://schemas.microsoft.com/office/drawing/2014/main" id="{FA2D0183-566E-429D-B180-437B3149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674">
              <a:extLst>
                <a:ext uri="{FF2B5EF4-FFF2-40B4-BE49-F238E27FC236}">
                  <a16:creationId xmlns:a16="http://schemas.microsoft.com/office/drawing/2014/main" id="{63E51D4F-F24B-4273-974E-5E9115B88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92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3870</TotalTime>
  <Words>566</Words>
  <Application>Microsoft Office PowerPoint</Application>
  <PresentationFormat>Widescreen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Franklin Gothic Demi Cond</vt:lpstr>
      <vt:lpstr>Segoe UI Light</vt:lpstr>
      <vt:lpstr>Office Theme</vt:lpstr>
      <vt:lpstr>ESTRATEGIA DE ANÁLISIS CREDIT ONE</vt:lpstr>
      <vt:lpstr>Project analysis slide 6</vt:lpstr>
      <vt:lpstr>Project analysis slide 2</vt:lpstr>
      <vt:lpstr>Project analysis slide 6</vt:lpstr>
      <vt:lpstr>Project analysis slide 6</vt:lpstr>
      <vt:lpstr>Project analysis slide 6</vt:lpstr>
      <vt:lpstr>Project analysis slide 6</vt:lpstr>
      <vt:lpstr>Project analysis slide 6</vt:lpstr>
      <vt:lpstr>Project analysis slide 6</vt:lpstr>
      <vt:lpstr>Project analysis slide 2</vt:lpstr>
      <vt:lpstr>Project analysis slide 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ANÁLISIS CREDIT ONE</dc:title>
  <dc:creator>Pc</dc:creator>
  <cp:lastModifiedBy>Pc</cp:lastModifiedBy>
  <cp:revision>24</cp:revision>
  <dcterms:created xsi:type="dcterms:W3CDTF">2021-06-25T00:17:07Z</dcterms:created>
  <dcterms:modified xsi:type="dcterms:W3CDTF">2021-07-06T00:03:27Z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