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6" r:id="rId4"/>
    <p:sldId id="279" r:id="rId5"/>
    <p:sldId id="258" r:id="rId6"/>
    <p:sldId id="259" r:id="rId7"/>
    <p:sldId id="280" r:id="rId8"/>
    <p:sldId id="260" r:id="rId9"/>
    <p:sldId id="262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7" r:id="rId19"/>
    <p:sldId id="271" r:id="rId20"/>
    <p:sldId id="278" r:id="rId21"/>
    <p:sldId id="272" r:id="rId22"/>
    <p:sldId id="273" r:id="rId23"/>
    <p:sldId id="274" r:id="rId24"/>
    <p:sldId id="275" r:id="rId25"/>
    <p:sldId id="281" r:id="rId2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15" autoAdjust="0"/>
  </p:normalViewPr>
  <p:slideViewPr>
    <p:cSldViewPr>
      <p:cViewPr varScale="1">
        <p:scale>
          <a:sx n="68" d="100"/>
          <a:sy n="68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1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F939-EC54-43EA-8C94-3F71BD477E60}" type="datetimeFigureOut">
              <a:rPr lang="el-GR" smtClean="0"/>
              <a:pPr/>
              <a:t>27/3/2021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2B4D-67BC-4278-B138-E55D5A6E4C2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DD20-3461-4984-9D07-E4DE68478660}" type="datetimeFigureOut">
              <a:rPr lang="el-GR" smtClean="0"/>
              <a:pPr/>
              <a:t>27/3/2021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77312-DF03-4297-9D8B-65206CAFA4F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77312-DF03-4297-9D8B-65206CAFA4F2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77312-DF03-4297-9D8B-65206CAFA4F2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77312-DF03-4297-9D8B-65206CAFA4F2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77312-DF03-4297-9D8B-65206CAFA4F2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Ισοσκελές τρίγωνο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C93C735-7182-4C28-8BCC-5A91DD1C0F62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BD38-5EEB-45AE-83A0-B278D6BA9269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AE4B-227E-4865-9405-5DC024FD0C04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76CE983-CCCC-4DE4-A96C-541B6079605B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 τρίγωνο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Ισοσκελές τρίγωνο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7F5EEB4-0263-4D4F-98F9-61B9EEA5D151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εία γραμμή σύνδεσης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365E8C-5984-4973-858E-2395BEB1083A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3C96C1-42BA-4174-ABFA-8F412A1A37D7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CC18-0B29-4D2D-96F7-8F332801B2CD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B6875B3-9362-4D51-B1C5-4D5F9611E923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6FEB21-0291-4182-B743-C69C858C890A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495E53-F2D3-49CB-B44B-D88FDC0A39EB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- Ορθογώνιο τρίγωνο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- Ευθεία γραμμή σύνδεσης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- Ευθεία γραμμή σύνδεσης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8C9DC7D-F901-4EA3-A6A3-BFA6836E06AC}" type="datetime1">
              <a:rPr lang="el-GR" smtClean="0"/>
              <a:pPr/>
              <a:t>27/3/2021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C593D0-310A-4153-B3CA-2C7F0C26B6C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8062912" cy="2286016"/>
          </a:xfr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TECHSTORE</a:t>
            </a:r>
            <a:endParaRPr lang="el-GR" sz="9600" b="1" dirty="0">
              <a:solidFill>
                <a:schemeClr val="accent1">
                  <a:lumMod val="75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40544" y="2857496"/>
            <a:ext cx="8062912" cy="335758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92D050"/>
                </a:solidFill>
              </a:rPr>
              <a:t>Analysis, design, implementation and control of order management application</a:t>
            </a:r>
            <a:endParaRPr lang="el-GR" sz="48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Comic Sans MS" pitchFamily="66" charset="0"/>
              </a:rPr>
              <a:t>USE CASE vs USER STORY</a:t>
            </a:r>
            <a:endParaRPr lang="el-GR" sz="4800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User stories are easy to be evaluated</a:t>
            </a:r>
          </a:p>
          <a:p>
            <a:pPr algn="just"/>
            <a:r>
              <a:rPr lang="en-US" b="1" dirty="0"/>
              <a:t>User stories give the opportunity to differentiate them</a:t>
            </a:r>
          </a:p>
          <a:p>
            <a:pPr algn="just"/>
            <a:r>
              <a:rPr lang="en-US" b="1" dirty="0"/>
              <a:t>Use cases usually include details regarding the user interface with the application</a:t>
            </a:r>
          </a:p>
          <a:p>
            <a:pPr algn="just"/>
            <a:r>
              <a:rPr lang="en-US" b="1" dirty="0"/>
              <a:t>The use cases are mainly used in the implementation of design with the waterfall model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  <p:transition advTm="12256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 CASES DIAGRAM</a:t>
            </a:r>
            <a:endParaRPr lang="el-GR" dirty="0">
              <a:latin typeface="Comic Sans MS" pitchFamily="66" charset="0"/>
            </a:endParaRPr>
          </a:p>
        </p:txBody>
      </p:sp>
      <p:pic>
        <p:nvPicPr>
          <p:cNvPr id="4" name="3 - Θέση περιεχομένου" descr="C:\Users\Aris\Documents\VPProjects\TECHSTORE_APP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1472" y="1428736"/>
            <a:ext cx="7929618" cy="5026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  <p:transition advTm="5470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ENTITY RELATIONSHIP DIAGRAM</a:t>
            </a:r>
            <a:endParaRPr lang="el-GR" dirty="0">
              <a:latin typeface="Comic Sans MS" pitchFamily="66" charset="0"/>
            </a:endParaRPr>
          </a:p>
        </p:txBody>
      </p:sp>
      <p:pic>
        <p:nvPicPr>
          <p:cNvPr id="4" name="3 - Θέση περιεχομένου" descr="C:\Users\Aris\Documents\VPProjects\ER_TECHSTORE_APP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28662" y="1428736"/>
            <a:ext cx="7286676" cy="4984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  <p:transition advTm="6475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DESIGN OF THE SYSTEM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Main Principles</a:t>
            </a:r>
            <a:r>
              <a:rPr lang="en-US" sz="2800" dirty="0"/>
              <a:t>:</a:t>
            </a:r>
            <a:r>
              <a:rPr lang="el-GR" sz="2800" dirty="0"/>
              <a:t> </a:t>
            </a:r>
            <a:r>
              <a:rPr lang="en-US" sz="2800" dirty="0"/>
              <a:t>where are the principles on which all the next level standards are based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Principles:</a:t>
            </a:r>
            <a:r>
              <a:rPr lang="en-US" sz="2800" dirty="0"/>
              <a:t> immerse a little deeper into the concepts and give more specific references</a:t>
            </a:r>
            <a:endParaRPr lang="el-G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sz="2800" b="1" dirty="0"/>
              <a:t>Design P</a:t>
            </a:r>
            <a:r>
              <a:rPr lang="en-US" sz="2800" b="1" dirty="0"/>
              <a:t>atterns</a:t>
            </a:r>
            <a:r>
              <a:rPr lang="el-GR" sz="2800" dirty="0"/>
              <a:t>: </a:t>
            </a:r>
            <a:r>
              <a:rPr lang="en-US" sz="2800" dirty="0"/>
              <a:t>more detailed and closer to the programming languages</a:t>
            </a:r>
            <a:endParaRPr lang="el-G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heuristics</a:t>
            </a:r>
            <a:r>
              <a:rPr lang="el-GR" sz="2800" b="1" dirty="0"/>
              <a:t>:</a:t>
            </a:r>
            <a:r>
              <a:rPr lang="el-GR" sz="2800" dirty="0"/>
              <a:t> </a:t>
            </a:r>
            <a:r>
              <a:rPr lang="en-US" sz="2800" dirty="0"/>
              <a:t>more detailed and specialized design formulas</a:t>
            </a:r>
            <a:endParaRPr lang="el-G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guidelines</a:t>
            </a:r>
            <a:r>
              <a:rPr lang="el-GR" sz="2800" b="1" dirty="0"/>
              <a:t>:</a:t>
            </a:r>
            <a:r>
              <a:rPr lang="el-GR" sz="2800" dirty="0"/>
              <a:t> </a:t>
            </a:r>
            <a:r>
              <a:rPr lang="en-US" sz="2800" dirty="0"/>
              <a:t>Guidelines</a:t>
            </a:r>
            <a:endParaRPr lang="el-GR" sz="2800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ransition advTm="16165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 </a:t>
            </a:r>
            <a:r>
              <a:rPr lang="en-US" dirty="0">
                <a:latin typeface="Comic Sans MS" pitchFamily="66" charset="0"/>
              </a:rPr>
              <a:t>GRASP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142984"/>
            <a:ext cx="8358246" cy="55007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controller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information Expert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creator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Low coupling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High cohesion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Indirection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Pure fabrication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Protected variations</a:t>
            </a:r>
            <a:endParaRPr lang="el-GR" dirty="0"/>
          </a:p>
        </p:txBody>
      </p:sp>
      <p:sp>
        <p:nvSpPr>
          <p:cNvPr id="5" name="4 - Ορθογώνιο"/>
          <p:cNvSpPr/>
          <p:nvPr/>
        </p:nvSpPr>
        <p:spPr>
          <a:xfrm flipH="1">
            <a:off x="3214677" y="571480"/>
            <a:ext cx="42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14</a:t>
            </a:fld>
            <a:endParaRPr lang="el-GR"/>
          </a:p>
        </p:txBody>
      </p:sp>
    </p:spTree>
    <p:custDataLst>
      <p:tags r:id="rId1"/>
    </p:custDataLst>
  </p:cSld>
  <p:clrMapOvr>
    <a:masterClrMapping/>
  </p:clrMapOvr>
  <p:transition advTm="178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>
                <a:latin typeface="Comic Sans MS" pitchFamily="66" charset="0"/>
              </a:rPr>
              <a:t>DESIGN PATTERNS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b="1" dirty="0"/>
              <a:t>Creational patterns</a:t>
            </a:r>
            <a:r>
              <a:rPr lang="el-GR" b="1" dirty="0"/>
              <a:t>: </a:t>
            </a:r>
            <a:r>
              <a:rPr lang="en-US" dirty="0"/>
              <a:t>deal with creating objects in a system</a:t>
            </a:r>
            <a:endParaRPr lang="el-GR" dirty="0"/>
          </a:p>
          <a:p>
            <a:pPr marL="578358" lvl="0" indent="-514350">
              <a:buFont typeface="+mj-lt"/>
              <a:buAutoNum type="arabicPeriod"/>
            </a:pPr>
            <a:r>
              <a:rPr lang="en-US" b="1" dirty="0"/>
              <a:t>Structural patterns</a:t>
            </a:r>
            <a:r>
              <a:rPr lang="el-GR" b="1" dirty="0"/>
              <a:t>: </a:t>
            </a:r>
            <a:r>
              <a:rPr lang="en-US" dirty="0"/>
              <a:t>simplify the design by optimizing the correlations between the system components</a:t>
            </a:r>
            <a:endParaRPr lang="el-GR" dirty="0"/>
          </a:p>
          <a:p>
            <a:pPr marL="578358" lvl="0" indent="-514350">
              <a:buFont typeface="+mj-lt"/>
              <a:buAutoNum type="arabicPeriod"/>
            </a:pPr>
            <a:r>
              <a:rPr lang="en-US" b="1" dirty="0"/>
              <a:t>Behavioral patterns</a:t>
            </a:r>
            <a:r>
              <a:rPr lang="el-GR" b="1" dirty="0"/>
              <a:t>: </a:t>
            </a:r>
            <a:r>
              <a:rPr lang="en-US" dirty="0"/>
              <a:t>share the role and responsibility of each class of the system</a:t>
            </a:r>
            <a:endParaRPr lang="el-GR" dirty="0"/>
          </a:p>
          <a:p>
            <a:pPr marL="578358" indent="-514350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ransition advTm="6935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892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GRASP PATTERNS</a:t>
            </a:r>
            <a:r>
              <a:rPr lang="el-GR" dirty="0">
                <a:latin typeface="Comic Sans MS" pitchFamily="66" charset="0"/>
              </a:rPr>
              <a:t>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vs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GoF PATTERNS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/>
              <a:t>The essential difference is in the degree of their abstraction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/>
              <a:t>GoF patterns base their description and role on the fundamental principles of GRASP patterns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ransition advTm="2323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3"/>
            <a:ext cx="8229600" cy="497211"/>
          </a:xfrm>
        </p:spPr>
        <p:txBody>
          <a:bodyPr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en-US" b="1" dirty="0">
                <a:effectLst/>
              </a:rPr>
              <a:t>ROBUSTNESS DIAGRAM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/>
              <a:t>Controls  the reuse between use cases</a:t>
            </a:r>
          </a:p>
          <a:p>
            <a:pPr lvl="0" algn="just"/>
            <a:r>
              <a:rPr lang="en-US" b="1" dirty="0"/>
              <a:t>Provides an interface between the user’s and the designer’s perspective</a:t>
            </a:r>
            <a:endParaRPr lang="el-GR" b="1" dirty="0"/>
          </a:p>
          <a:p>
            <a:pPr lvl="0" algn="just"/>
            <a:r>
              <a:rPr lang="en-US" b="1" dirty="0"/>
              <a:t>It is easier to interpret and study</a:t>
            </a:r>
          </a:p>
          <a:p>
            <a:pPr lvl="0" algn="just"/>
            <a:r>
              <a:rPr lang="en-US" b="1" dirty="0"/>
              <a:t>Checks their logic and completeness of the use case</a:t>
            </a:r>
            <a:endParaRPr lang="el-GR" b="1" dirty="0"/>
          </a:p>
          <a:p>
            <a:pPr algn="just"/>
            <a:r>
              <a:rPr lang="en-US" b="1" dirty="0"/>
              <a:t>Helps and encourages the use of the MVC model</a:t>
            </a:r>
            <a:endParaRPr lang="el-GR" b="1" dirty="0"/>
          </a:p>
          <a:p>
            <a:pPr algn="just"/>
            <a:r>
              <a:rPr lang="en-US" b="1" dirty="0"/>
              <a:t>Assists in the design of architectural stratification</a:t>
            </a:r>
            <a:endParaRPr lang="el-GR" b="1" dirty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17</a:t>
            </a:fld>
            <a:endParaRPr lang="el-GR"/>
          </a:p>
        </p:txBody>
      </p:sp>
    </p:spTree>
    <p:custDataLst>
      <p:tags r:id="rId1"/>
    </p:custDataLst>
  </p:cSld>
  <p:clrMapOvr>
    <a:masterClrMapping/>
  </p:clrMapOvr>
  <p:transition advTm="70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itchFamily="66" charset="0"/>
              </a:rPr>
              <a:t>USE CASE</a:t>
            </a:r>
            <a:br>
              <a:rPr lang="el-GR" b="1" dirty="0">
                <a:latin typeface="Comic Sans MS" pitchFamily="66" charset="0"/>
              </a:rPr>
            </a:br>
            <a:r>
              <a:rPr lang="en-US" b="1" dirty="0">
                <a:latin typeface="Comic Sans MS" pitchFamily="66" charset="0"/>
              </a:rPr>
              <a:t>CREATE SALELIST</a:t>
            </a:r>
            <a:endParaRPr lang="el-GR" dirty="0">
              <a:latin typeface="Comic Sans MS" pitchFamily="66" charset="0"/>
            </a:endParaRPr>
          </a:p>
        </p:txBody>
      </p:sp>
      <p:pic>
        <p:nvPicPr>
          <p:cNvPr id="4" name="3 - Θέση περιεχομένου" descr="C:\Users\Aris\Downloads\ΠΤΥΧΙΑΚΗ\robust_diagrams_pli40_erg2\SALES LIST (1).vpd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5810" y="1714488"/>
            <a:ext cx="7612380" cy="4643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  <p:transition advTm="3232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SEQUENCE DIAGRAM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It marks the beginning of the design phase of a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Processing of conclusions and data of Robustness diagram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Focuses on the interaction of objects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Time sequence of communication of the objects of the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The flow of system logic is visualized and evaluated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  <p:transition advTm="54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With the application the user will be able to</a:t>
            </a:r>
            <a:r>
              <a:rPr lang="el-GR" dirty="0">
                <a:latin typeface="Comic Sans MS" pitchFamily="66" charset="0"/>
              </a:rPr>
              <a:t>: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To be informed about the products of the store</a:t>
            </a:r>
            <a:endParaRPr lang="el-GR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To choose the category of the product he wants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It will be possible to update the database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There will be a list of products that are in short supply and that need to be ordered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It will be possible to track sales statistics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  <p:transition advTm="10123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>
                <a:latin typeface="Comic Sans MS" pitchFamily="66" charset="0"/>
              </a:rPr>
              <a:t>ΠΕΡΙΠΤΩΣΗ ΧΡΗΣΗΣ </a:t>
            </a:r>
            <a:br>
              <a:rPr lang="el-GR" b="1" dirty="0">
                <a:latin typeface="Comic Sans MS" pitchFamily="66" charset="0"/>
              </a:rPr>
            </a:br>
            <a:r>
              <a:rPr lang="en-US" b="1" dirty="0">
                <a:latin typeface="Comic Sans MS" pitchFamily="66" charset="0"/>
              </a:rPr>
              <a:t>CREATE SALELIST</a:t>
            </a:r>
            <a:br>
              <a:rPr lang="el-GR" dirty="0"/>
            </a:br>
            <a:endParaRPr lang="el-GR" dirty="0"/>
          </a:p>
        </p:txBody>
      </p:sp>
      <p:pic>
        <p:nvPicPr>
          <p:cNvPr id="4" name="3 - Θέση περιεχομένου" descr="C:\Users\Aris\Documents\VPProjects\SAL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28662" y="1643050"/>
            <a:ext cx="7215238" cy="4857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  <p:transition advTm="2953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CLASS DIAGRAM(1)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Describes the types of system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Records the functions of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Describes the relationships of the objects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Points out the limitations of object correlations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21</a:t>
            </a:fld>
            <a:endParaRPr lang="el-GR"/>
          </a:p>
        </p:txBody>
      </p:sp>
    </p:spTree>
    <p:custDataLst>
      <p:tags r:id="rId1"/>
    </p:custDataLst>
  </p:cSld>
  <p:clrMapOvr>
    <a:masterClrMapping/>
  </p:clrMapOvr>
  <p:transition advTm="39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CLASS DIAGRAM(2)</a:t>
            </a:r>
            <a:endParaRPr lang="el-GR" dirty="0">
              <a:latin typeface="Comic Sans MS" pitchFamily="66" charset="0"/>
            </a:endParaRPr>
          </a:p>
        </p:txBody>
      </p:sp>
      <p:pic>
        <p:nvPicPr>
          <p:cNvPr id="4" name="3 - Θέση περιεχομένου" descr="C:\Users\Aris\Documents\VPProjects\Class Diagram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4348" y="1428736"/>
            <a:ext cx="7429552" cy="5026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  <p:transition advTm="2407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itchFamily="66" charset="0"/>
              </a:rPr>
              <a:t>IMPLEMENTATION OF THE SYSTEM</a:t>
            </a:r>
            <a:endParaRPr lang="el-GR" b="1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68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/>
              <a:t>MVC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/>
              <a:t>MODEL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/>
              <a:t>VIEW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/>
              <a:t>CONTROLLER</a:t>
            </a:r>
            <a:endParaRPr lang="el-GR" sz="4400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  <p:transition advTm="67438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/>
          <a:lstStyle/>
          <a:p>
            <a:pPr algn="ctr"/>
            <a:r>
              <a:rPr lang="el-GR" dirty="0"/>
              <a:t> </a:t>
            </a:r>
            <a:r>
              <a:rPr lang="en-US" dirty="0">
                <a:latin typeface="Comic Sans MS" pitchFamily="66" charset="0"/>
              </a:rPr>
              <a:t>SOFTWARE TOOLS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MAVEN</a:t>
            </a:r>
            <a:r>
              <a:rPr lang="en-US" dirty="0"/>
              <a:t>→ built the 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HIBERNATE</a:t>
            </a:r>
            <a:r>
              <a:rPr lang="en-US" dirty="0"/>
              <a:t> →connect with the database </a:t>
            </a:r>
            <a:r>
              <a:rPr lang="en-US" u="sng" dirty="0"/>
              <a:t>MySQL</a:t>
            </a:r>
            <a:endParaRPr lang="el-GR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JUNIT</a:t>
            </a:r>
            <a:r>
              <a:rPr lang="en-US" dirty="0"/>
              <a:t> →test the code</a:t>
            </a:r>
            <a:endParaRPr lang="el-G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COBERTURA</a:t>
            </a:r>
            <a:r>
              <a:rPr lang="en-US" dirty="0"/>
              <a:t> →analyze the testing of the code</a:t>
            </a:r>
            <a:endParaRPr lang="el-G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SWING</a:t>
            </a:r>
            <a:r>
              <a:rPr lang="en-US" dirty="0"/>
              <a:t> →create the user’s interface</a:t>
            </a:r>
            <a:endParaRPr lang="el-GR" b="1" dirty="0"/>
          </a:p>
          <a:p>
            <a:pPr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  <p:transition advTm="7064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25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2333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Comic Sans MS" pitchFamily="66" charset="0"/>
              </a:rPr>
              <a:t>THANK YOU FOR YOUR ATTENTION</a:t>
            </a:r>
            <a:endParaRPr lang="el-GR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advTm="215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mic Sans MS" pitchFamily="66" charset="0"/>
              </a:rPr>
              <a:t>METHODOLOGY</a:t>
            </a:r>
            <a:r>
              <a:rPr lang="el-GR" sz="4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ICONIX</a:t>
            </a:r>
            <a:endParaRPr lang="el-GR" sz="4000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Use Cases Diagram</a:t>
            </a:r>
            <a:endParaRPr lang="el-GR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Robustness Diagram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arial" panose="020B0604020202020204" pitchFamily="34" charset="0"/>
              </a:rPr>
              <a:t>Sequence Diagram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Class Diagram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ransition advTm="12201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STAGES OF</a:t>
            </a:r>
            <a:r>
              <a:rPr lang="el-GR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ICONIX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b="1" dirty="0"/>
              <a:t>Requirement Analysis</a:t>
            </a:r>
          </a:p>
          <a:p>
            <a:pPr marL="578358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b="1" dirty="0"/>
              <a:t>Initial Design</a:t>
            </a:r>
            <a:endParaRPr lang="el-GR" sz="3200" b="1" dirty="0"/>
          </a:p>
          <a:p>
            <a:pPr marL="578358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b="1" dirty="0"/>
              <a:t>Final Design</a:t>
            </a:r>
            <a:endParaRPr lang="el-GR" sz="3200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ransition advTm="10909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SYSTEM ANALYSIS</a:t>
            </a:r>
            <a:endParaRPr lang="el-GR" sz="4400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/>
              <a:t>Two basic methodologies: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USE CASES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USER STORIES</a:t>
            </a:r>
            <a:endParaRPr lang="el-GR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  <p:transition advTm="2523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Comic Sans MS" pitchFamily="66" charset="0"/>
              </a:rPr>
              <a:t>USE CASE</a:t>
            </a:r>
            <a:endParaRPr lang="el-GR" sz="7200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  <a:buNone/>
            </a:pPr>
            <a:r>
              <a:rPr lang="en-US" sz="3200" b="1" dirty="0"/>
              <a:t>OPERATING REQUIREMENT == USE CASE</a:t>
            </a:r>
            <a:endParaRPr lang="el-GR" sz="3200" b="1" dirty="0"/>
          </a:p>
          <a:p>
            <a:pPr>
              <a:lnSpc>
                <a:spcPct val="300000"/>
              </a:lnSpc>
              <a:buFont typeface="Wingdings" pitchFamily="2" charset="2"/>
              <a:buChar char="Ø"/>
            </a:pPr>
            <a:r>
              <a:rPr lang="en-US" sz="2800" b="1" dirty="0"/>
              <a:t>MAIN SCENARIO-</a:t>
            </a:r>
            <a:r>
              <a:rPr lang="en-US" sz="2800" dirty="0"/>
              <a:t>Main flow</a:t>
            </a:r>
          </a:p>
          <a:p>
            <a:pPr>
              <a:lnSpc>
                <a:spcPct val="300000"/>
              </a:lnSpc>
              <a:buFont typeface="Wingdings" pitchFamily="2" charset="2"/>
              <a:buChar char="Ø"/>
            </a:pPr>
            <a:r>
              <a:rPr lang="en-US" sz="2800" b="1" dirty="0"/>
              <a:t>ALTERNATIVE SCENARIOS-</a:t>
            </a:r>
            <a:r>
              <a:rPr lang="en-US" sz="2800" dirty="0"/>
              <a:t>Secondary flows</a:t>
            </a:r>
            <a:endParaRPr lang="el-GR" sz="28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  <p:transition advTm="8437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USE CASES OF THE SYSTEM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LOGIN</a:t>
            </a:r>
            <a:endParaRPr lang="el-GR" dirty="0"/>
          </a:p>
          <a:p>
            <a:r>
              <a:rPr lang="en-US" b="1" dirty="0"/>
              <a:t>CHECK AVAILABILITY</a:t>
            </a:r>
            <a:endParaRPr lang="el-GR" dirty="0"/>
          </a:p>
          <a:p>
            <a:r>
              <a:rPr lang="en-US" b="1" dirty="0"/>
              <a:t>UPDATE DATABASE</a:t>
            </a:r>
            <a:endParaRPr lang="el-GR" b="1" dirty="0"/>
          </a:p>
          <a:p>
            <a:r>
              <a:rPr lang="en-US" b="1" dirty="0"/>
              <a:t>CHOOSE CATEGORY</a:t>
            </a:r>
            <a:endParaRPr lang="el-GR" dirty="0"/>
          </a:p>
          <a:p>
            <a:r>
              <a:rPr lang="en-US" b="1" dirty="0"/>
              <a:t>CHOOSE PRODUCT</a:t>
            </a:r>
            <a:endParaRPr lang="el-GR" dirty="0"/>
          </a:p>
          <a:p>
            <a:r>
              <a:rPr lang="en-US" b="1" dirty="0"/>
              <a:t>CREATE SALELIST</a:t>
            </a:r>
            <a:endParaRPr lang="el-GR" dirty="0"/>
          </a:p>
          <a:p>
            <a:r>
              <a:rPr lang="en-US" b="1" dirty="0"/>
              <a:t>CREATE ORDERLIST</a:t>
            </a:r>
            <a:endParaRPr lang="el-GR" dirty="0"/>
          </a:p>
          <a:p>
            <a:r>
              <a:rPr lang="en-US" b="1" dirty="0"/>
              <a:t>SHOW STATISTICS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  <p:transition advTm="10957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Comic Sans MS" pitchFamily="66" charset="0"/>
              </a:rPr>
              <a:t>USER STORY</a:t>
            </a:r>
            <a:endParaRPr lang="el-GR" sz="6600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7863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/>
              <a:t>USER STORY   </a:t>
            </a:r>
            <a:r>
              <a:rPr lang="en-US" sz="2400" b="1" dirty="0"/>
              <a:t>[CHARACTERISTIC OF THE SYSTEM]</a:t>
            </a:r>
            <a:endParaRPr lang="el-GR" sz="2400" b="1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As a [type of user]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 want to [perform some task]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so that I can [achieve some goal]</a:t>
            </a:r>
            <a:endParaRPr lang="el-GR" sz="2400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ransition advTm="811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429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CHARACTERISTICS OF THE</a:t>
            </a:r>
            <a:br>
              <a:rPr lang="el-GR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USER STORY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Independence: must be completed autonomously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Negotiable: should only describe the substance of the operation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Essential: to have some value for the end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Valuable: it must be able to be valued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Small: must be completed in a short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Tested: it must be possible to confirm its completion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3D0-310A-4153-B3CA-2C7F0C26B6C8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  <p:transition advTm="71687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|1.1|20.8|12.1|12.3|15.5|8.2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8|6.2|6.4|4.8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3.2|7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Ζωντάνια">
  <a:themeElements>
    <a:clrScheme name="Ζωντάνι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Ζωντάνι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1185</TotalTime>
  <Words>649</Words>
  <Application>Microsoft Office PowerPoint</Application>
  <PresentationFormat>Προβολή στην οθόνη (4:3)</PresentationFormat>
  <Paragraphs>137</Paragraphs>
  <Slides>25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Comic Sans MS</vt:lpstr>
      <vt:lpstr>Verdana</vt:lpstr>
      <vt:lpstr>Wingdings</vt:lpstr>
      <vt:lpstr>Wingdings 2</vt:lpstr>
      <vt:lpstr>Ζωντάνια</vt:lpstr>
      <vt:lpstr>TECHSTORE</vt:lpstr>
      <vt:lpstr>With the application the user will be able to:</vt:lpstr>
      <vt:lpstr>METHODOLOGY  ICONIX</vt:lpstr>
      <vt:lpstr>STAGES OF ICONIX</vt:lpstr>
      <vt:lpstr>SYSTEM ANALYSIS</vt:lpstr>
      <vt:lpstr>USE CASE</vt:lpstr>
      <vt:lpstr>USE CASES OF THE SYSTEM</vt:lpstr>
      <vt:lpstr>USER STORY</vt:lpstr>
      <vt:lpstr>CHARACTERISTICS OF THE USER STORY</vt:lpstr>
      <vt:lpstr>USE CASE vs USER STORY</vt:lpstr>
      <vt:lpstr>USE CASES DIAGRAM</vt:lpstr>
      <vt:lpstr>ENTITY RELATIONSHIP DIAGRAM</vt:lpstr>
      <vt:lpstr>DESIGN OF THE SYSTEM</vt:lpstr>
      <vt:lpstr> GRASP</vt:lpstr>
      <vt:lpstr>DESIGN PATTERNS</vt:lpstr>
      <vt:lpstr>GRASP PATTERNS  vs  GoF PATTERNS</vt:lpstr>
      <vt:lpstr>ROBUSTNESS DIAGRAM</vt:lpstr>
      <vt:lpstr>USE CASE CREATE SALELIST</vt:lpstr>
      <vt:lpstr>SEQUENCE DIAGRAM</vt:lpstr>
      <vt:lpstr>ΠΕΡΙΠΤΩΣΗ ΧΡΗΣΗΣ  CREATE SALELIST </vt:lpstr>
      <vt:lpstr>CLASS DIAGRAM(1)</vt:lpstr>
      <vt:lpstr>CLASS DIAGRAM(2)</vt:lpstr>
      <vt:lpstr>IMPLEMENTATION OF THE SYSTEM</vt:lpstr>
      <vt:lpstr> SOFTWARE TOOLS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TECHSTORE</dc:title>
  <dc:creator>Χρήστης των Windows</dc:creator>
  <cp:lastModifiedBy>ARIS PAPANASTASIOU</cp:lastModifiedBy>
  <cp:revision>136</cp:revision>
  <dcterms:created xsi:type="dcterms:W3CDTF">2020-07-11T16:20:13Z</dcterms:created>
  <dcterms:modified xsi:type="dcterms:W3CDTF">2021-03-26T22:16:22Z</dcterms:modified>
</cp:coreProperties>
</file>