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D.ARISRADA</a:t>
            </a:r>
            <a:endParaRPr sz="32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1">
            <a:extLst>
              <a:ext uri="{FF2B5EF4-FFF2-40B4-BE49-F238E27FC236}">
                <a16:creationId xmlns:a16="http://schemas.microsoft.com/office/drawing/2014/main" id="{D6ABD1F6-D801-FE10-BE74-03AB67E3125E}"/>
              </a:ext>
            </a:extLst>
          </p:cNvPr>
          <p:cNvSpPr>
            <a:spLocks noChangeArrowheads="1"/>
          </p:cNvSpPr>
          <p:nvPr/>
        </p:nvSpPr>
        <p:spPr bwMode="auto">
          <a:xfrm>
            <a:off x="5791200" y="2667000"/>
            <a:ext cx="510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Vehicle Detection and Tracking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0BE40DD6-5CFF-B1F9-5EBE-D0D2E292A282}"/>
              </a:ext>
            </a:extLst>
          </p:cNvPr>
          <p:cNvSpPr>
            <a:spLocks noChangeArrowheads="1"/>
          </p:cNvSpPr>
          <p:nvPr/>
        </p:nvSpPr>
        <p:spPr bwMode="auto">
          <a:xfrm>
            <a:off x="0" y="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BA801166-E721-A788-3192-EF3506C90544}"/>
              </a:ext>
            </a:extLst>
          </p:cNvPr>
          <p:cNvSpPr>
            <a:spLocks noChangeArrowheads="1"/>
          </p:cNvSpPr>
          <p:nvPr/>
        </p:nvSpPr>
        <p:spPr bwMode="auto">
          <a:xfrm>
            <a:off x="152400" y="15240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FD99AA03-F138-7C55-38A0-C6B082C04A9F}"/>
              </a:ext>
            </a:extLst>
          </p:cNvPr>
          <p:cNvSpPr txBox="1"/>
          <p:nvPr/>
        </p:nvSpPr>
        <p:spPr>
          <a:xfrm>
            <a:off x="1295400" y="1237080"/>
            <a:ext cx="8286750" cy="3787062"/>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results of our vehicle detection and tracking system demonstrate its effectiveness and reliability in real-world scenarios. Through extensive testing and evaluation, we have achieved high accuracy rates in identifying and tracking vehicles within video streams. Our system successfully handles challenging conditions such as varying lighting, occlusions, and different vehicle sizes and shapes. Additionally, it operates in real-time, providing timely insights into traffic flow patterns and congestion levels. Overall, the results showcase the system's ability to enhance traffic management, surveillance, and safety measures, making it a valuable tool for authorities, transportation companies, and urban planners alike.</a:t>
            </a:r>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4801" y="385444"/>
            <a:ext cx="9505949" cy="1119216"/>
          </a:xfrm>
          <a:prstGeom prst="rect">
            <a:avLst/>
          </a:prstGeom>
        </p:spPr>
        <p:txBody>
          <a:bodyPr vert="horz" wrap="square" lIns="0" tIns="460692" rIns="0" bIns="0" rtlCol="0">
            <a:spAutoFit/>
          </a:bodyPr>
          <a:lstStyle/>
          <a:p>
            <a:pPr marL="193675">
              <a:lnSpc>
                <a:spcPct val="100000"/>
              </a:lnSpc>
              <a:spcBef>
                <a:spcPts val="130"/>
              </a:spcBef>
            </a:pPr>
            <a:r>
              <a:rPr lang="en-IN" sz="4250" dirty="0"/>
              <a:t>Vehicle Detection and Tracking</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FFED7BF-3BFC-DF65-3298-7BA4A3C1B692}"/>
              </a:ext>
            </a:extLst>
          </p:cNvPr>
          <p:cNvSpPr txBox="1"/>
          <p:nvPr/>
        </p:nvSpPr>
        <p:spPr>
          <a:xfrm>
            <a:off x="914400" y="2057400"/>
            <a:ext cx="8019704" cy="3371564"/>
          </a:xfrm>
          <a:prstGeom prst="rect">
            <a:avLst/>
          </a:prstGeom>
          <a:noFill/>
        </p:spPr>
        <p:txBody>
          <a:bodyPr wrap="square" rtlCol="0">
            <a:spAutoFit/>
          </a:bodyPr>
          <a:lstStyle/>
          <a:p>
            <a:pPr>
              <a:lnSpc>
                <a:spcPct val="150000"/>
              </a:lnSpc>
            </a:pPr>
            <a:r>
              <a:rPr lang="en-US" b="0" i="0" dirty="0">
                <a:solidFill>
                  <a:schemeClr val="tx1"/>
                </a:solidFill>
                <a:effectLst/>
                <a:latin typeface="Söhne"/>
              </a:rPr>
              <a:t>This implements vehicle detection and tracking using OpenCV and </a:t>
            </a:r>
            <a:r>
              <a:rPr lang="en-US" b="0" i="0" dirty="0" err="1">
                <a:solidFill>
                  <a:schemeClr val="tx1"/>
                </a:solidFill>
                <a:effectLst/>
                <a:latin typeface="Söhne"/>
              </a:rPr>
              <a:t>Haar</a:t>
            </a:r>
            <a:r>
              <a:rPr lang="en-US" b="0" i="0" dirty="0">
                <a:solidFill>
                  <a:schemeClr val="tx1"/>
                </a:solidFill>
                <a:effectLst/>
                <a:latin typeface="Söhne"/>
              </a:rPr>
              <a:t> cascade classifiers. It captures frames from a video source, detects vehicles within each frame, and draws bounding boxes around them. The number of detected vehicles in the "North" direction is displayed, with a message indicating traffic conditions based on the count. This project showcases a basic implementation of vehicle detection and tracking, which can be further enhanced with advanced algorithms and optimizations for real-world applications such as traffic management and surveillance.</a:t>
            </a:r>
            <a:endParaRPr lang="en-IN" dirty="0">
              <a:solidFill>
                <a:schemeClr val="tx1"/>
              </a:solidFill>
            </a:endParaRPr>
          </a:p>
        </p:txBody>
      </p:sp>
    </p:spTree>
    <p:extLst>
      <p:ext uri="{BB962C8B-B14F-4D97-AF65-F5344CB8AC3E}">
        <p14:creationId xmlns:p14="http://schemas.microsoft.com/office/powerpoint/2010/main" val="157763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mj-lt"/>
              <a:buAutoNum type="arabicPeriod"/>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652A0276-5984-9B8D-F451-69CBA1139190}"/>
              </a:ext>
            </a:extLst>
          </p:cNvPr>
          <p:cNvSpPr txBox="1"/>
          <p:nvPr/>
        </p:nvSpPr>
        <p:spPr>
          <a:xfrm>
            <a:off x="2054144" y="1888302"/>
            <a:ext cx="9154856" cy="4196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spc="-10" dirty="0"/>
              <a:t>Problem Statement</a:t>
            </a:r>
          </a:p>
          <a:p>
            <a:pPr marL="285750" indent="-285750">
              <a:lnSpc>
                <a:spcPct val="150000"/>
              </a:lnSpc>
              <a:buFont typeface="Arial" panose="020B0604020202020204" pitchFamily="34" charset="0"/>
              <a:buChar char="•"/>
            </a:pPr>
            <a:r>
              <a:rPr lang="en-IN" spc="-10" dirty="0"/>
              <a:t>Project Overview</a:t>
            </a:r>
          </a:p>
          <a:p>
            <a:pPr marL="285750" indent="-285750">
              <a:lnSpc>
                <a:spcPct val="150000"/>
              </a:lnSpc>
              <a:buFont typeface="Arial" panose="020B0604020202020204" pitchFamily="34" charset="0"/>
              <a:buChar char="•"/>
            </a:pPr>
            <a:r>
              <a:rPr lang="en-IN" spc="-10" dirty="0"/>
              <a:t>End Users</a:t>
            </a:r>
          </a:p>
          <a:p>
            <a:pPr marL="285750" indent="-285750">
              <a:lnSpc>
                <a:spcPct val="150000"/>
              </a:lnSpc>
              <a:buFont typeface="Arial" panose="020B0604020202020204" pitchFamily="34" charset="0"/>
              <a:buChar char="•"/>
            </a:pPr>
            <a:r>
              <a:rPr lang="en-IN" spc="-10" dirty="0"/>
              <a:t>Solutions</a:t>
            </a:r>
          </a:p>
          <a:p>
            <a:pPr marL="285750" indent="-285750">
              <a:lnSpc>
                <a:spcPct val="150000"/>
              </a:lnSpc>
              <a:buFont typeface="Arial" panose="020B0604020202020204" pitchFamily="34" charset="0"/>
              <a:buChar char="•"/>
            </a:pPr>
            <a:r>
              <a:rPr lang="en-IN" spc="-10" dirty="0"/>
              <a:t>Wow Content</a:t>
            </a:r>
          </a:p>
          <a:p>
            <a:pPr marL="285750" indent="-285750">
              <a:lnSpc>
                <a:spcPct val="150000"/>
              </a:lnSpc>
              <a:buFont typeface="Arial" panose="020B0604020202020204" pitchFamily="34" charset="0"/>
              <a:buChar char="•"/>
            </a:pPr>
            <a:r>
              <a:rPr lang="en-IN" spc="-10" dirty="0"/>
              <a:t>Modelling </a:t>
            </a:r>
          </a:p>
          <a:p>
            <a:pPr marL="285750" indent="-285750">
              <a:lnSpc>
                <a:spcPct val="150000"/>
              </a:lnSpc>
              <a:buFont typeface="Arial" panose="020B0604020202020204" pitchFamily="34" charset="0"/>
              <a:buChar char="•"/>
            </a:pPr>
            <a:r>
              <a:rPr lang="en-IN" spc="-10" dirty="0"/>
              <a:t>Results</a:t>
            </a:r>
          </a:p>
          <a:p>
            <a:pPr marL="285750" indent="-285750">
              <a:lnSpc>
                <a:spcPct val="150000"/>
              </a:lnSpc>
              <a:buFont typeface="Arial" panose="020B0604020202020204" pitchFamily="34" charset="0"/>
              <a:buChar char="•"/>
            </a:pPr>
            <a:endParaRPr lang="en-IN" spc="-10" dirty="0"/>
          </a:p>
          <a:p>
            <a:pPr marL="285750" indent="-285750">
              <a:lnSpc>
                <a:spcPct val="150000"/>
              </a:lnSpc>
              <a:buFont typeface="Arial" panose="020B0604020202020204" pitchFamily="34" charset="0"/>
              <a:buChar char="•"/>
            </a:pPr>
            <a:endParaRPr lang="en-IN" sz="1800" spc="-10" dirty="0"/>
          </a:p>
          <a:p>
            <a:pPr marL="285750" indent="-285750">
              <a:lnSpc>
                <a:spcPct val="150000"/>
              </a:lnSpc>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76893" y="3209925"/>
            <a:ext cx="260032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lang="en-IN" spc="-50" smtClean="0"/>
              <a:t>4</a:t>
            </a:fld>
            <a:endParaRPr spc="-50" dirty="0"/>
          </a:p>
        </p:txBody>
      </p:sp>
      <p:sp>
        <p:nvSpPr>
          <p:cNvPr id="11" name="TextBox 10">
            <a:extLst>
              <a:ext uri="{FF2B5EF4-FFF2-40B4-BE49-F238E27FC236}">
                <a16:creationId xmlns:a16="http://schemas.microsoft.com/office/drawing/2014/main" id="{7187C2A6-1F30-3B23-BB0E-5E507BBB693B}"/>
              </a:ext>
            </a:extLst>
          </p:cNvPr>
          <p:cNvSpPr txBox="1"/>
          <p:nvPr/>
        </p:nvSpPr>
        <p:spPr>
          <a:xfrm>
            <a:off x="834072" y="1676400"/>
            <a:ext cx="8326755" cy="3371564"/>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problem statement involves developing a system for vehicle detection and tracking using computer vision techniques. The goal is to create a program capable of identifying vehicles within a video stream or set of images, tracking their movements over time, and providing insights such as traffic flow analysis. The system should be able to handle various challenges like changes in lighting conditions, occlusions, and different vehicle sizes and shapes. Additionally, it should aim for real-time performance and accuracy to be applicable in scenarios such as traffic management, surveillance, and autonomous vehicles.</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EEA6118D-C1F8-AF2F-6562-90A1DDF64488}"/>
              </a:ext>
            </a:extLst>
          </p:cNvPr>
          <p:cNvSpPr txBox="1"/>
          <p:nvPr/>
        </p:nvSpPr>
        <p:spPr>
          <a:xfrm>
            <a:off x="629151" y="1828800"/>
            <a:ext cx="8001000" cy="3787062"/>
          </a:xfrm>
          <a:prstGeom prst="rect">
            <a:avLst/>
          </a:prstGeom>
          <a:noFill/>
        </p:spPr>
        <p:txBody>
          <a:bodyPr wrap="square" rtlCol="0">
            <a:spAutoFit/>
          </a:bodyPr>
          <a:lstStyle/>
          <a:p>
            <a:pPr>
              <a:lnSpc>
                <a:spcPct val="150000"/>
              </a:lnSpc>
            </a:pPr>
            <a:r>
              <a:rPr lang="en-US" b="0" i="0" dirty="0">
                <a:solidFill>
                  <a:schemeClr val="tx1"/>
                </a:solidFill>
                <a:effectLst/>
                <a:latin typeface="Söhne"/>
              </a:rPr>
              <a:t>Our project focuses on developing a real-time vehicle detection and tracking system using computer vision techniques. Leveraging OpenCV and </a:t>
            </a:r>
            <a:r>
              <a:rPr lang="en-US" b="0" i="0" dirty="0" err="1">
                <a:solidFill>
                  <a:schemeClr val="tx1"/>
                </a:solidFill>
                <a:effectLst/>
                <a:latin typeface="Söhne"/>
              </a:rPr>
              <a:t>Haar</a:t>
            </a:r>
            <a:r>
              <a:rPr lang="en-US" b="0" i="0" dirty="0">
                <a:solidFill>
                  <a:schemeClr val="tx1"/>
                </a:solidFill>
                <a:effectLst/>
                <a:latin typeface="Söhne"/>
              </a:rPr>
              <a:t> cascade classifiers, our system identifies vehicles in video streams, enabling traffic analysis and surveillance. Key features include adaptive algorithms for varying conditions and integration potential with existing infrastructure. Applications span traffic management, surveillance, and autonomous vehicles. Future enhancements may include machine learning integration and scalability improvements. This project contributes to safer roads and efficient transportation systems by providing insights into traffic patterns and aiding in congestion management.</a:t>
            </a: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4279DC18-EE5C-77A7-B464-AAF71D6A5802}"/>
              </a:ext>
            </a:extLst>
          </p:cNvPr>
          <p:cNvSpPr txBox="1"/>
          <p:nvPr/>
        </p:nvSpPr>
        <p:spPr>
          <a:xfrm>
            <a:off x="1142999" y="1670663"/>
            <a:ext cx="7467601" cy="4202561"/>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end users of our vehicle detection and tracking system encompass various sectors and industries. Traffic management authorities can utilize the system to optimize signal timings and alleviate congestion. Law enforcement agencies can employ it for surveillance and monitoring purposes, enhancing public safety. Additionally, transportation companies can integrate the system into their fleet management solutions to improve efficiency and track vehicle movements. Urban planners and policymakers may also benefit from the insights provided by the system to make informed decisions regarding infrastructure development and traffic regulations. Overall, our system caters to a diverse range of end users with different needs and objectives.</a:t>
            </a:r>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7564"/>
            <a:ext cx="2695574" cy="3615036"/>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27" name="TextBox 26">
            <a:extLst>
              <a:ext uri="{FF2B5EF4-FFF2-40B4-BE49-F238E27FC236}">
                <a16:creationId xmlns:a16="http://schemas.microsoft.com/office/drawing/2014/main" id="{050D4F5D-F70A-C38D-8358-867093FAB857}"/>
              </a:ext>
            </a:extLst>
          </p:cNvPr>
          <p:cNvSpPr txBox="1"/>
          <p:nvPr/>
        </p:nvSpPr>
        <p:spPr>
          <a:xfrm>
            <a:off x="2819400" y="1600200"/>
            <a:ext cx="6534150" cy="5033557"/>
          </a:xfrm>
          <a:prstGeom prst="rect">
            <a:avLst/>
          </a:prstGeom>
          <a:noFill/>
        </p:spPr>
        <p:txBody>
          <a:bodyPr wrap="square" rtlCol="0">
            <a:spAutoFit/>
          </a:bodyPr>
          <a:lstStyle/>
          <a:p>
            <a:pPr>
              <a:lnSpc>
                <a:spcPct val="150000"/>
              </a:lnSpc>
            </a:pPr>
            <a:r>
              <a:rPr lang="en-US" b="0" i="0" dirty="0">
                <a:solidFill>
                  <a:schemeClr val="tx1"/>
                </a:solidFill>
                <a:effectLst/>
                <a:latin typeface="Söhne"/>
              </a:rPr>
              <a:t>Our solution offers a robust vehicle detection and tracking system, leveraging advanced computer vision techniques for real-time analysis. By accurately identifying and tracking vehicles in video streams, our system provides valuable insights into traffic patterns, aiding in congestion management and traffic flow optimization. The integration potential with existing infrastructure enhances its value proposition, allowing seamless implementation for traffic authorities, law enforcement agencies, transportation companies, and urban planners. With its ability to enhance road safety, improve efficiency, and inform decision-making processes, our solution serves as a pivotal tool in addressing the challenges of modern transportation systems.</a:t>
            </a:r>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9" name="TextBox 18">
            <a:extLst>
              <a:ext uri="{FF2B5EF4-FFF2-40B4-BE49-F238E27FC236}">
                <a16:creationId xmlns:a16="http://schemas.microsoft.com/office/drawing/2014/main" id="{30337023-610C-181F-FCFD-542F6180407B}"/>
              </a:ext>
            </a:extLst>
          </p:cNvPr>
          <p:cNvSpPr txBox="1"/>
          <p:nvPr/>
        </p:nvSpPr>
        <p:spPr>
          <a:xfrm>
            <a:off x="2362200" y="1752600"/>
            <a:ext cx="7086600" cy="4618059"/>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wow factor in our solution lies in its ability to deliver accurate and real-time vehicle detection and tracking, revolutionizing how traffic management and surveillance are conducted. By harnessing cutting-edge computer vision techniques, our system offers unparalleled precision, even in challenging environments with varying lighting and occlusions. Its seamless integration potential with existing infrastructure enhances its versatility and applicability across different sectors. Moreover, the insights provided by our solution enable proactive decision-making, leading to more efficient traffic flow, enhanced safety measures, and optimized resource allocation. With its transformative capabilities, our solution sets a new standard in transportation technology.</a:t>
            </a:r>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AA9D0E51-04BD-DCE1-A05E-C5827FE9B560}"/>
              </a:ext>
            </a:extLst>
          </p:cNvPr>
          <p:cNvSpPr txBox="1"/>
          <p:nvPr/>
        </p:nvSpPr>
        <p:spPr>
          <a:xfrm>
            <a:off x="739775" y="1524000"/>
            <a:ext cx="8537575" cy="3788858"/>
          </a:xfrm>
          <a:prstGeom prst="rect">
            <a:avLst/>
          </a:prstGeom>
          <a:noFill/>
        </p:spPr>
        <p:txBody>
          <a:bodyPr wrap="square" rtlCol="0">
            <a:spAutoFit/>
          </a:bodyPr>
          <a:lstStyle/>
          <a:p>
            <a:pPr algn="l">
              <a:lnSpc>
                <a:spcPct val="150000"/>
              </a:lnSpc>
            </a:pPr>
            <a:r>
              <a:rPr lang="en-US" b="0" i="0" dirty="0">
                <a:solidFill>
                  <a:schemeClr val="tx1"/>
                </a:solidFill>
                <a:effectLst/>
                <a:latin typeface="Söhne"/>
              </a:rPr>
              <a:t>In our modelling approach, we utilize a combination of machine learning and computer vision techniques to achieve accurate vehicle detection and tracking. Initially, we preprocess input data, extracting relevant features and enhancing image quality. Next, we train our models using labeled datasets, employing algorithms such as </a:t>
            </a:r>
            <a:r>
              <a:rPr lang="en-US" b="0" i="0" dirty="0" err="1">
                <a:solidFill>
                  <a:schemeClr val="tx1"/>
                </a:solidFill>
                <a:effectLst/>
                <a:latin typeface="Söhne"/>
              </a:rPr>
              <a:t>Haar</a:t>
            </a:r>
            <a:r>
              <a:rPr lang="en-US" b="0" i="0" dirty="0">
                <a:solidFill>
                  <a:schemeClr val="tx1"/>
                </a:solidFill>
                <a:effectLst/>
                <a:latin typeface="Söhne"/>
              </a:rPr>
              <a:t> cascade classifiers and deep learning architectures like Convolutional Neural Networks (CNNs). During training, the models learn to recognize vehicle patterns and distinguish them from the background. Finally, we fine-tune the models to optimize performance and adapt to various environmental conditions. This comprehensive modelling approach ensures robust and reliable vehicle detection and tracking capabilities in our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TotalTime>
  <Words>916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Vehicle Detection and Tracking</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Soniya Munda</dc:creator>
  <cp:lastModifiedBy>Soniya Munda</cp:lastModifiedBy>
  <cp:revision>2</cp:revision>
  <dcterms:created xsi:type="dcterms:W3CDTF">2024-04-05T08:51:12Z</dcterms:created>
  <dcterms:modified xsi:type="dcterms:W3CDTF">2024-04-05T15:10:15Z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