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4" d="100"/>
          <a:sy n="74" d="100"/>
        </p:scale>
        <p:origin x="8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D.ARISRADA</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6396734" y="2625551"/>
            <a:ext cx="449986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a:r>
              <a:rPr lang="en-US" b="0" i="0" dirty="0">
                <a:solidFill>
                  <a:srgbClr val="0D0D0D"/>
                </a:solidFill>
                <a:effectLst/>
                <a:latin typeface="Söhne"/>
              </a:rPr>
              <a:t>Real-time Car Detection using </a:t>
            </a:r>
            <a:r>
              <a:rPr lang="en-US" b="0" i="0" dirty="0" err="1">
                <a:solidFill>
                  <a:srgbClr val="0D0D0D"/>
                </a:solidFill>
                <a:effectLst/>
                <a:latin typeface="Söhne"/>
              </a:rPr>
              <a:t>Haar</a:t>
            </a:r>
            <a:r>
              <a:rPr lang="en-US" b="0" i="0" dirty="0">
                <a:solidFill>
                  <a:srgbClr val="0D0D0D"/>
                </a:solidFill>
                <a:effectLst/>
                <a:latin typeface="Söhne"/>
              </a:rPr>
              <a:t> Cascade Object Detection</a:t>
            </a:r>
            <a:endParaRPr lang="en-US" b="0" i="0" dirty="0">
              <a:solidFill>
                <a:srgbClr val="222222"/>
              </a:solidFill>
              <a:effectLst/>
              <a:latin typeface="Arial" panose="020B0604020202020204" pitchFamily="34" charset="0"/>
            </a:endParaRPr>
          </a:p>
          <a:p>
            <a:pPr algn="l" rtl="0"/>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br>
              <a:rPr lang="en-US" b="0" i="0" dirty="0">
                <a:solidFill>
                  <a:srgbClr val="222222"/>
                </a:solidFill>
                <a:effectLst/>
                <a:latin typeface="Google San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1295400" y="1237080"/>
            <a:ext cx="8286750" cy="1889300"/>
          </a:xfrm>
          <a:prstGeom prst="rect">
            <a:avLst/>
          </a:prstGeom>
          <a:noFill/>
        </p:spPr>
        <p:txBody>
          <a:bodyPr wrap="square" rtlCol="0">
            <a:spAutoFit/>
          </a:bodyPr>
          <a:lstStyle/>
          <a:p>
            <a:pPr algn="just">
              <a:lnSpc>
                <a:spcPct val="150000"/>
              </a:lnSpc>
            </a:pPr>
            <a:r>
              <a:rPr lang="en-US" sz="2000" b="0" i="0" dirty="0">
                <a:solidFill>
                  <a:schemeClr val="tx1"/>
                </a:solidFill>
                <a:effectLst/>
                <a:latin typeface="Söhne"/>
              </a:rPr>
              <a:t>The results of our vehicle detection and tracking system demonstrate its effectiveness and reliability in real-world scenarios. Through extensive testing and evaluation, we have achieved high accuracy rates in identifying and tracking vehicles within video streams. </a:t>
            </a:r>
            <a:endParaRPr lang="en-IN" sz="2000" dirty="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CA4AF626-1232-DA05-43E9-A55D90F62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352800"/>
            <a:ext cx="7096126" cy="2543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1119216"/>
          </a:xfrm>
          <a:prstGeom prst="rect">
            <a:avLst/>
          </a:prstGeom>
        </p:spPr>
        <p:txBody>
          <a:bodyPr vert="horz" wrap="square" lIns="0" tIns="460692" rIns="0" bIns="0" rtlCol="0">
            <a:spAutoFit/>
          </a:bodyPr>
          <a:lstStyle/>
          <a:p>
            <a:pPr marL="193675">
              <a:lnSpc>
                <a:spcPct val="100000"/>
              </a:lnSpc>
              <a:spcBef>
                <a:spcPts val="130"/>
              </a:spcBef>
            </a:pPr>
            <a:r>
              <a:rPr lang="en-IN" sz="4250" dirty="0"/>
              <a:t>Vehicle Detection and Tracking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FFED7BF-3BFC-DF65-3298-7BA4A3C1B692}"/>
              </a:ext>
            </a:extLst>
          </p:cNvPr>
          <p:cNvSpPr txBox="1"/>
          <p:nvPr/>
        </p:nvSpPr>
        <p:spPr>
          <a:xfrm>
            <a:off x="914400" y="2057400"/>
            <a:ext cx="8019704" cy="465928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Implements vehicle detection and tracking using OpenCV and </a:t>
            </a:r>
            <a:r>
              <a:rPr lang="en-US" sz="2000" b="0" i="0" dirty="0" err="1">
                <a:solidFill>
                  <a:schemeClr val="tx1"/>
                </a:solidFill>
                <a:effectLst/>
                <a:latin typeface="Söhne"/>
              </a:rPr>
              <a:t>Haar</a:t>
            </a:r>
            <a:r>
              <a:rPr lang="en-US" sz="2000" b="0" i="0" dirty="0">
                <a:solidFill>
                  <a:schemeClr val="tx1"/>
                </a:solidFill>
                <a:effectLst/>
                <a:latin typeface="Söhne"/>
              </a:rPr>
              <a:t> cascade classifiers.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Captures frames from a video source.</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Detects vehicles within each frame.</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Draws bounding boxes around detected vehicles.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Displays the number of detected vehicles in the "North" direction.</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Provides a message indicating traffic conditions based on the count.</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Serves as a basic implementation of vehicle detection and tracking.</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Can be enhanced with advanced algorithms and optimizations for real-world applications like traffic management and surveillance.</a:t>
            </a:r>
            <a:endParaRPr lang="en-IN" sz="2000" dirty="0">
              <a:solidFill>
                <a:schemeClr val="tx1"/>
              </a:solidFill>
            </a:endParaRPr>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465928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 Develop a system for vehicle detection and tracking using computer vision techniques.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Create a program capable of identifying vehicles within a video stream or set of images.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tracking mechanisms to monitor vehicle movements over time.</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Provide insights such as traffic flow analysis based on detected vehicles.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Ensure the system can handle challenges like changes in lighting conditions, occlusions, and variations in vehicle sizes and shapes.</a:t>
            </a:r>
          </a:p>
          <a:p>
            <a:pPr marL="285750" indent="-285750" algn="just">
              <a:lnSpc>
                <a:spcPct val="150000"/>
              </a:lnSpc>
              <a:buFont typeface="Arial" panose="020B0604020202020204" pitchFamily="34" charset="0"/>
              <a:buChar char="•"/>
            </a:pPr>
            <a:r>
              <a:rPr lang="en-US" sz="2000" b="0" i="0" dirty="0">
                <a:solidFill>
                  <a:schemeClr val="tx1"/>
                </a:solidFill>
                <a:effectLst/>
                <a:latin typeface="Söhne"/>
              </a:rPr>
              <a:t>Aim for real-time performance and high accuracy to be applicable in scenarios like traffic management, surveillance, and autonomous vehicles.</a:t>
            </a:r>
            <a:endParaRPr lang="en-IN"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46612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chemeClr val="tx1"/>
                </a:solidFill>
                <a:effectLst/>
                <a:latin typeface="Söhne"/>
              </a:rPr>
              <a:t> Develops a real-time vehicle detection and tracking system using computer vision techniques.</a:t>
            </a:r>
          </a:p>
          <a:p>
            <a:pPr marL="285750" indent="-285750">
              <a:lnSpc>
                <a:spcPct val="150000"/>
              </a:lnSpc>
              <a:buFont typeface="Arial" panose="020B0604020202020204" pitchFamily="34" charset="0"/>
              <a:buChar char="•"/>
            </a:pPr>
            <a:r>
              <a:rPr lang="en-US" sz="2000" b="0" i="0" dirty="0">
                <a:solidFill>
                  <a:schemeClr val="tx1"/>
                </a:solidFill>
                <a:effectLst/>
                <a:latin typeface="Söhne"/>
              </a:rPr>
              <a:t> Utilizes OpenCV and </a:t>
            </a:r>
            <a:r>
              <a:rPr lang="en-US" sz="2000" b="0" i="0" dirty="0" err="1">
                <a:solidFill>
                  <a:schemeClr val="tx1"/>
                </a:solidFill>
                <a:effectLst/>
                <a:latin typeface="Söhne"/>
              </a:rPr>
              <a:t>Haar</a:t>
            </a:r>
            <a:r>
              <a:rPr lang="en-US" sz="2000" b="0" i="0" dirty="0">
                <a:solidFill>
                  <a:schemeClr val="tx1"/>
                </a:solidFill>
                <a:effectLst/>
                <a:latin typeface="Söhne"/>
              </a:rPr>
              <a:t> cascade classifiers to identify vehicles in video streams.</a:t>
            </a:r>
          </a:p>
          <a:p>
            <a:pPr marL="285750" indent="-285750">
              <a:lnSpc>
                <a:spcPct val="150000"/>
              </a:lnSpc>
              <a:buFont typeface="Arial" panose="020B0604020202020204" pitchFamily="34" charset="0"/>
              <a:buChar char="•"/>
            </a:pPr>
            <a:r>
              <a:rPr lang="en-US" sz="2000" b="0" i="0" dirty="0">
                <a:solidFill>
                  <a:schemeClr val="tx1"/>
                </a:solidFill>
                <a:effectLst/>
                <a:latin typeface="Söhne"/>
              </a:rPr>
              <a:t>Enables traffic analysis and surveillance applications.</a:t>
            </a:r>
          </a:p>
          <a:p>
            <a:pPr marL="285750" indent="-285750">
              <a:lnSpc>
                <a:spcPct val="150000"/>
              </a:lnSpc>
              <a:buFont typeface="Arial" panose="020B0604020202020204" pitchFamily="34" charset="0"/>
              <a:buChar char="•"/>
            </a:pPr>
            <a:r>
              <a:rPr lang="en-US" sz="2000" b="0" i="0" dirty="0">
                <a:solidFill>
                  <a:schemeClr val="tx1"/>
                </a:solidFill>
                <a:effectLst/>
                <a:latin typeface="Söhne"/>
              </a:rPr>
              <a:t> Features adaptive algorithms to handle varying conditions effectively.</a:t>
            </a:r>
          </a:p>
          <a:p>
            <a:pPr marL="285750" indent="-285750">
              <a:lnSpc>
                <a:spcPct val="150000"/>
              </a:lnSpc>
              <a:buFont typeface="Arial" panose="020B0604020202020204" pitchFamily="34" charset="0"/>
              <a:buChar char="•"/>
            </a:pPr>
            <a:r>
              <a:rPr lang="en-US" sz="2000" b="0" i="0" dirty="0">
                <a:solidFill>
                  <a:schemeClr val="tx1"/>
                </a:solidFill>
                <a:effectLst/>
                <a:latin typeface="Söhne"/>
              </a:rPr>
              <a:t> Offers integration potential with existing infrastructure for seamless implementation.</a:t>
            </a:r>
          </a:p>
          <a:p>
            <a:pPr marL="285750" indent="-285750">
              <a:lnSpc>
                <a:spcPct val="150000"/>
              </a:lnSpc>
              <a:buFont typeface="Arial" panose="020B0604020202020204" pitchFamily="34" charset="0"/>
              <a:buChar char="•"/>
            </a:pPr>
            <a:r>
              <a:rPr lang="en-US" sz="2000" b="0" i="0" dirty="0">
                <a:solidFill>
                  <a:schemeClr val="tx1"/>
                </a:solidFill>
                <a:effectLst/>
                <a:latin typeface="Söhne"/>
              </a:rPr>
              <a:t> Applications include traffic management, surveillance, and support for autonomous vehicles.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1142999" y="1670663"/>
            <a:ext cx="7467601" cy="3735959"/>
          </a:xfrm>
          <a:prstGeom prst="rect">
            <a:avLst/>
          </a:prstGeom>
          <a:noFill/>
        </p:spPr>
        <p:txBody>
          <a:bodyPr wrap="square" rtlCol="0">
            <a:spAutoFit/>
          </a:bodyPr>
          <a:lstStyle/>
          <a:p>
            <a:pPr algn="just">
              <a:lnSpc>
                <a:spcPct val="150000"/>
              </a:lnSpc>
            </a:pPr>
            <a:r>
              <a:rPr lang="en-US" sz="2000" b="0" i="0" dirty="0">
                <a:solidFill>
                  <a:schemeClr val="tx1"/>
                </a:solidFill>
                <a:effectLst/>
                <a:latin typeface="Söhne"/>
              </a:rPr>
              <a:t>The end users of our vehicle detection and tracking system encompass various sectors and industries. Traffic management authorities can utilize the system to optimize signal timings and alleviate congestion. Law enforcement agencies can employ it for surveillance and monitoring purposes, enhancing public safety. Additionally, transportation companies can integrate the system into their fleet management solutions to improve efficiency and track vehicle movements. </a:t>
            </a:r>
            <a:endParaRPr lang="en-IN"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7" name="TextBox 26">
            <a:extLst>
              <a:ext uri="{FF2B5EF4-FFF2-40B4-BE49-F238E27FC236}">
                <a16:creationId xmlns:a16="http://schemas.microsoft.com/office/drawing/2014/main" id="{050D4F5D-F70A-C38D-8358-867093FAB857}"/>
              </a:ext>
            </a:extLst>
          </p:cNvPr>
          <p:cNvSpPr txBox="1"/>
          <p:nvPr/>
        </p:nvSpPr>
        <p:spPr>
          <a:xfrm>
            <a:off x="2819400" y="1600200"/>
            <a:ext cx="6534150" cy="4659289"/>
          </a:xfrm>
          <a:prstGeom prst="rect">
            <a:avLst/>
          </a:prstGeom>
          <a:noFill/>
        </p:spPr>
        <p:txBody>
          <a:bodyPr wrap="square" rtlCol="0">
            <a:spAutoFit/>
          </a:bodyPr>
          <a:lstStyle/>
          <a:p>
            <a:pPr algn="just">
              <a:lnSpc>
                <a:spcPct val="150000"/>
              </a:lnSpc>
            </a:pPr>
            <a:r>
              <a:rPr lang="en-US" sz="2000" b="0" i="0" dirty="0">
                <a:solidFill>
                  <a:schemeClr val="tx1"/>
                </a:solidFill>
                <a:effectLst/>
                <a:latin typeface="Söhne"/>
              </a:rPr>
              <a:t>Our solution offers a robust vehicle detection and tracking system, leveraging advanced computer vision techniques for real-time analysis. By accurately identifying and tracking vehicles in video streams, our system provides valuable insights into traffic patterns, aiding in congestion management and traffic flow optimization. The integration potential with existing infrastructure enhances its value proposition, allowing seamless implementation for traffic authorities, law enforcement agencies, transportation companies, and urban planners.</a:t>
            </a:r>
            <a:endParaRPr lang="en-IN"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9" name="TextBox 18">
            <a:extLst>
              <a:ext uri="{FF2B5EF4-FFF2-40B4-BE49-F238E27FC236}">
                <a16:creationId xmlns:a16="http://schemas.microsoft.com/office/drawing/2014/main" id="{30337023-610C-181F-FCFD-542F6180407B}"/>
              </a:ext>
            </a:extLst>
          </p:cNvPr>
          <p:cNvSpPr txBox="1"/>
          <p:nvPr/>
        </p:nvSpPr>
        <p:spPr>
          <a:xfrm>
            <a:off x="2362200" y="1752600"/>
            <a:ext cx="7086600" cy="3735959"/>
          </a:xfrm>
          <a:prstGeom prst="rect">
            <a:avLst/>
          </a:prstGeom>
          <a:noFill/>
        </p:spPr>
        <p:txBody>
          <a:bodyPr wrap="square" rtlCol="0">
            <a:spAutoFit/>
          </a:bodyPr>
          <a:lstStyle/>
          <a:p>
            <a:pPr algn="just">
              <a:lnSpc>
                <a:spcPct val="150000"/>
              </a:lnSpc>
            </a:pPr>
            <a:r>
              <a:rPr lang="en-US" sz="2000" b="0" i="0" dirty="0">
                <a:solidFill>
                  <a:schemeClr val="tx1"/>
                </a:solidFill>
                <a:effectLst/>
                <a:latin typeface="Söhne"/>
              </a:rPr>
              <a:t>The wow factor in our solution lies in its ability to deliver accurate and real-time vehicle detection and tracking, revolutionizing how traffic management and surveillance are conducted. By harnessing cutting-edge computer vision techniques, our system offers unparalleled precision, even in challenging environments with varying lighting and occlusions. Its seamless integration potential with existing infrastructure enhances its versatility and applicability across different sectors</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6"/>
            <a:ext cx="5337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51229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0" i="0" dirty="0">
                <a:solidFill>
                  <a:schemeClr val="tx1"/>
                </a:solidFill>
                <a:effectLst/>
                <a:latin typeface="Söhne"/>
              </a:rPr>
              <a:t>Utilizes a combination of machine learning and computer vision techniques for accurate vehicle detection and tracking.</a:t>
            </a:r>
          </a:p>
          <a:p>
            <a:pPr marL="342900" indent="-342900" algn="just">
              <a:lnSpc>
                <a:spcPct val="150000"/>
              </a:lnSpc>
              <a:buFont typeface="Arial" panose="020B0604020202020204" pitchFamily="34" charset="0"/>
              <a:buChar char="•"/>
            </a:pPr>
            <a:r>
              <a:rPr lang="en-US" sz="2000" b="0" i="0" dirty="0">
                <a:solidFill>
                  <a:schemeClr val="tx1"/>
                </a:solidFill>
                <a:effectLst/>
                <a:latin typeface="Söhne"/>
              </a:rPr>
              <a:t>Preprocesses input data by extracting relevant features and enhancing image quality.</a:t>
            </a:r>
          </a:p>
          <a:p>
            <a:pPr marL="342900" indent="-342900" algn="just">
              <a:lnSpc>
                <a:spcPct val="150000"/>
              </a:lnSpc>
              <a:buFont typeface="Arial" panose="020B0604020202020204" pitchFamily="34" charset="0"/>
              <a:buChar char="•"/>
            </a:pPr>
            <a:r>
              <a:rPr lang="en-US" sz="2000" b="0" i="0" dirty="0">
                <a:solidFill>
                  <a:schemeClr val="tx1"/>
                </a:solidFill>
                <a:effectLst/>
                <a:latin typeface="Söhne"/>
              </a:rPr>
              <a:t>Trains models using labeled datasets, employing algorithms like </a:t>
            </a:r>
            <a:r>
              <a:rPr lang="en-US" sz="2000" b="0" i="0" dirty="0" err="1">
                <a:solidFill>
                  <a:schemeClr val="tx1"/>
                </a:solidFill>
                <a:effectLst/>
                <a:latin typeface="Söhne"/>
              </a:rPr>
              <a:t>Haar</a:t>
            </a:r>
            <a:r>
              <a:rPr lang="en-US" sz="2000" b="0" i="0" dirty="0">
                <a:solidFill>
                  <a:schemeClr val="tx1"/>
                </a:solidFill>
                <a:effectLst/>
                <a:latin typeface="Söhne"/>
              </a:rPr>
              <a:t> cascade classifiers and deep learning architectures such as Convolutional Neural Networks (CNNs).</a:t>
            </a:r>
          </a:p>
          <a:p>
            <a:pPr marL="342900" indent="-342900" algn="just">
              <a:lnSpc>
                <a:spcPct val="150000"/>
              </a:lnSpc>
              <a:buFont typeface="Arial" panose="020B0604020202020204" pitchFamily="34" charset="0"/>
              <a:buChar char="•"/>
            </a:pPr>
            <a:r>
              <a:rPr lang="en-US" sz="2000" b="0" i="0" dirty="0">
                <a:solidFill>
                  <a:schemeClr val="tx1"/>
                </a:solidFill>
                <a:effectLst/>
                <a:latin typeface="Söhne"/>
              </a:rPr>
              <a:t> Models learn to recognize vehicle patterns and distinguish them from the background during training.</a:t>
            </a:r>
          </a:p>
          <a:p>
            <a:pPr marL="342900" indent="-342900" algn="just">
              <a:lnSpc>
                <a:spcPct val="150000"/>
              </a:lnSpc>
              <a:buFont typeface="Arial" panose="020B0604020202020204" pitchFamily="34" charset="0"/>
              <a:buChar char="•"/>
            </a:pPr>
            <a:r>
              <a:rPr lang="en-US" sz="2000" b="0" i="0" dirty="0">
                <a:solidFill>
                  <a:schemeClr val="tx1"/>
                </a:solidFill>
                <a:effectLst/>
                <a:latin typeface="Söhne"/>
              </a:rPr>
              <a:t>Fine-tunes the models to optimize performance and adapt to various environmental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660</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Söhne</vt:lpstr>
      <vt:lpstr>Trebuchet MS</vt:lpstr>
      <vt:lpstr>Office Theme</vt:lpstr>
      <vt:lpstr>PowerPoint Presentation</vt:lpstr>
      <vt:lpstr>Vehicle Detection and Tracking</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Munda</dc:creator>
  <cp:lastModifiedBy>Soniya Munda</cp:lastModifiedBy>
  <cp:revision>3</cp:revision>
  <dcterms:created xsi:type="dcterms:W3CDTF">2024-04-05T08:51:12Z</dcterms:created>
  <dcterms:modified xsi:type="dcterms:W3CDTF">2024-05-03T06:35:17Z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