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8" r:id="rId5"/>
    <p:sldId id="259" r:id="rId6"/>
    <p:sldId id="284" r:id="rId7"/>
    <p:sldId id="260" r:id="rId8"/>
    <p:sldId id="285" r:id="rId9"/>
    <p:sldId id="291" r:id="rId10"/>
    <p:sldId id="287" r:id="rId11"/>
    <p:sldId id="288" r:id="rId12"/>
    <p:sldId id="289" r:id="rId13"/>
    <p:sldId id="290" r:id="rId14"/>
    <p:sldId id="292" r:id="rId15"/>
    <p:sldId id="293" r:id="rId17"/>
    <p:sldId id="294" r:id="rId18"/>
    <p:sldId id="295"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5059"/>
    <a:srgbClr val="FFFFFF"/>
    <a:srgbClr val="FFCA28"/>
    <a:srgbClr val="D6E1FD"/>
    <a:srgbClr val="F0E0ED"/>
    <a:srgbClr val="EAFFED"/>
    <a:srgbClr val="E1E7FC"/>
    <a:srgbClr val="F8DD4E"/>
    <a:srgbClr val="E0F4F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0" Type="http://schemas.openxmlformats.org/officeDocument/2006/relationships/slideLayout" Target="../slideLayouts/slideLayout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16"/>
          <p:cNvSpPr/>
          <p:nvPr/>
        </p:nvSpPr>
        <p:spPr>
          <a:xfrm>
            <a:off x="6096000" y="2154555"/>
            <a:ext cx="5452110" cy="2245360"/>
          </a:xfrm>
          <a:prstGeom prst="rect">
            <a:avLst/>
          </a:prstGeom>
        </p:spPr>
        <p:txBody>
          <a:bodyPr wrap="square">
            <a:spAutoFit/>
          </a:bodyPr>
          <a:p>
            <a:r>
              <a:rPr lang="en-US" altLang="zh-CN" sz="80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rPr>
              <a:t>Fullstack</a:t>
            </a:r>
            <a:endParaRPr lang="en-US" altLang="zh-CN" sz="80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endParaRPr>
          </a:p>
          <a:p>
            <a:r>
              <a:rPr lang="en-US" altLang="zh-CN" sz="60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rPr>
              <a:t>Web Developer</a:t>
            </a:r>
            <a:endParaRPr lang="en-US" altLang="zh-CN" sz="60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endParaRPr>
          </a:p>
        </p:txBody>
      </p:sp>
      <p:sp>
        <p:nvSpPr>
          <p:cNvPr id="6"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pic>
        <p:nvPicPr>
          <p:cNvPr id="2" name="Picture 1" descr="fwd-scope-4"/>
          <p:cNvPicPr>
            <a:picLocks noChangeAspect="1"/>
          </p:cNvPicPr>
          <p:nvPr/>
        </p:nvPicPr>
        <p:blipFill>
          <a:blip r:embed="rId1"/>
          <a:stretch>
            <a:fillRect/>
          </a:stretch>
        </p:blipFill>
        <p:spPr>
          <a:xfrm>
            <a:off x="426085" y="974725"/>
            <a:ext cx="5363845" cy="4372610"/>
          </a:xfrm>
          <a:prstGeom prst="rect">
            <a:avLst/>
          </a:prstGeom>
        </p:spPr>
      </p:pic>
      <p:sp>
        <p:nvSpPr>
          <p:cNvPr id="3" name="矩形 16"/>
          <p:cNvSpPr/>
          <p:nvPr/>
        </p:nvSpPr>
        <p:spPr>
          <a:xfrm>
            <a:off x="6223000" y="1679575"/>
            <a:ext cx="1965325" cy="398780"/>
          </a:xfrm>
          <a:prstGeom prst="rect">
            <a:avLst/>
          </a:prstGeom>
        </p:spPr>
        <p:txBody>
          <a:bodyPr wrap="square">
            <a:spAutoFit/>
          </a:bodyPr>
          <a:p>
            <a:r>
              <a:rPr lang="en-US" altLang="zh-CN" sz="2000" b="1" dirty="0">
                <a:solidFill>
                  <a:srgbClr val="2B5059"/>
                </a:solidFill>
                <a:effectLst>
                  <a:outerShdw blurRad="38100" dist="25400" dir="5400000" algn="ctr" rotWithShape="0">
                    <a:srgbClr val="6E747A">
                      <a:alpha val="43000"/>
                    </a:srgbClr>
                  </a:outerShdw>
                </a:effectLst>
                <a:latin typeface="Nunito" charset="0"/>
                <a:ea typeface="+mj-ea"/>
                <a:cs typeface="Nunito" charset="0"/>
              </a:rPr>
              <a:t>Let’s talk about</a:t>
            </a:r>
            <a:endParaRPr lang="en-US" altLang="zh-CN" sz="2000" b="1" dirty="0">
              <a:solidFill>
                <a:srgbClr val="2B5059"/>
              </a:solidFill>
              <a:effectLst>
                <a:outerShdw blurRad="38100" dist="25400" dir="5400000" algn="ctr" rotWithShape="0">
                  <a:srgbClr val="6E747A">
                    <a:alpha val="43000"/>
                  </a:srgbClr>
                </a:outerShdw>
              </a:effectLst>
              <a:latin typeface="Nunito" charset="0"/>
              <a:ea typeface="+mj-ea"/>
              <a:cs typeface="Nunito"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Round Diagonal Corner Rectangle 1"/>
          <p:cNvSpPr/>
          <p:nvPr/>
        </p:nvSpPr>
        <p:spPr>
          <a:xfrm>
            <a:off x="171450" y="170180"/>
            <a:ext cx="11862435" cy="6511925"/>
          </a:xfrm>
          <a:prstGeom prst="round2DiagRect">
            <a:avLst/>
          </a:prstGeom>
          <a:solidFill>
            <a:schemeClr val="bg1">
              <a:lumMod val="95000"/>
            </a:schemeClr>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pic>
        <p:nvPicPr>
          <p:cNvPr id="11" name="Picture 10" descr="ajax"/>
          <p:cNvPicPr>
            <a:picLocks noChangeAspect="1"/>
          </p:cNvPicPr>
          <p:nvPr/>
        </p:nvPicPr>
        <p:blipFill>
          <a:blip r:embed="rId1"/>
          <a:stretch>
            <a:fillRect/>
          </a:stretch>
        </p:blipFill>
        <p:spPr>
          <a:xfrm>
            <a:off x="798195" y="873125"/>
            <a:ext cx="1180465" cy="1180465"/>
          </a:xfrm>
          <a:prstGeom prst="rect">
            <a:avLst/>
          </a:prstGeom>
        </p:spPr>
      </p:pic>
      <p:sp>
        <p:nvSpPr>
          <p:cNvPr id="7" name="矩形 16"/>
          <p:cNvSpPr/>
          <p:nvPr/>
        </p:nvSpPr>
        <p:spPr>
          <a:xfrm>
            <a:off x="4261485" y="5191760"/>
            <a:ext cx="5520690" cy="829945"/>
          </a:xfrm>
          <a:prstGeom prst="rect">
            <a:avLst/>
          </a:prstGeom>
        </p:spPr>
        <p:txBody>
          <a:bodyPr wrap="square">
            <a:spAutoFit/>
          </a:bodyPr>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Library JavaScript yang menyediakan fungsi-fungsi yang simpel dan efisien untuk manipulasi DOM, animasi, penanganan event, dan komunikasi dengan server (AJAX).</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4" name="矩形 16"/>
          <p:cNvSpPr/>
          <p:nvPr/>
        </p:nvSpPr>
        <p:spPr>
          <a:xfrm>
            <a:off x="426085" y="2715260"/>
            <a:ext cx="4662805" cy="1814830"/>
          </a:xfrm>
          <a:prstGeom prst="rect">
            <a:avLst/>
          </a:prstGeom>
        </p:spPr>
        <p:txBody>
          <a:bodyPr wrap="square">
            <a:spAutoFit/>
          </a:bodyPr>
          <a:p>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AJAX menggunakan JavaScript untuk membuat permintaan HTTP ke server dan mengelola responsnya secara asinkron. jQuery menyediakan fungsi AJAX yang mempermudah pengembangan dengan menyembunyikan kompleksitas dan perbedaan implementasi AJAX di berbagai browser.</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cxnSp>
        <p:nvCxnSpPr>
          <p:cNvPr id="8" name="直接连接符 8"/>
          <p:cNvCxnSpPr/>
          <p:nvPr/>
        </p:nvCxnSpPr>
        <p:spPr>
          <a:xfrm>
            <a:off x="1348105" y="2108835"/>
            <a:ext cx="407035" cy="551180"/>
          </a:xfrm>
          <a:prstGeom prst="line">
            <a:avLst/>
          </a:prstGeom>
        </p:spPr>
        <p:style>
          <a:lnRef idx="3">
            <a:schemeClr val="accent1"/>
          </a:lnRef>
          <a:fillRef idx="0">
            <a:srgbClr val="FFFFFF"/>
          </a:fillRef>
          <a:effectRef idx="0">
            <a:srgbClr val="FFFFFF"/>
          </a:effectRef>
          <a:fontRef idx="minor">
            <a:schemeClr val="tx1"/>
          </a:fontRef>
        </p:style>
      </p:cxnSp>
      <p:cxnSp>
        <p:nvCxnSpPr>
          <p:cNvPr id="9" name="直接连接符 7"/>
          <p:cNvCxnSpPr/>
          <p:nvPr/>
        </p:nvCxnSpPr>
        <p:spPr>
          <a:xfrm>
            <a:off x="1978745" y="1344295"/>
            <a:ext cx="580940" cy="0"/>
          </a:xfrm>
          <a:prstGeom prst="line">
            <a:avLst/>
          </a:prstGeom>
        </p:spPr>
        <p:style>
          <a:lnRef idx="3">
            <a:schemeClr val="accent1"/>
          </a:lnRef>
          <a:fillRef idx="0">
            <a:srgbClr val="FFFFFF"/>
          </a:fillRef>
          <a:effectRef idx="0">
            <a:srgbClr val="FFFFFF"/>
          </a:effectRef>
          <a:fontRef idx="minor">
            <a:schemeClr val="tx1"/>
          </a:fontRef>
        </p:style>
      </p:cxnSp>
      <p:pic>
        <p:nvPicPr>
          <p:cNvPr id="12" name="Picture 11" descr="jquery"/>
          <p:cNvPicPr>
            <a:picLocks noChangeAspect="1"/>
          </p:cNvPicPr>
          <p:nvPr/>
        </p:nvPicPr>
        <p:blipFill>
          <a:blip r:embed="rId2">
            <a:biLevel thresh="50000"/>
          </a:blip>
          <a:stretch>
            <a:fillRect/>
          </a:stretch>
        </p:blipFill>
        <p:spPr>
          <a:xfrm>
            <a:off x="10059035" y="4530090"/>
            <a:ext cx="1145540" cy="1145540"/>
          </a:xfrm>
          <a:prstGeom prst="rect">
            <a:avLst/>
          </a:prstGeom>
        </p:spPr>
      </p:pic>
      <p:sp>
        <p:nvSpPr>
          <p:cNvPr id="15" name="矩形 16"/>
          <p:cNvSpPr/>
          <p:nvPr/>
        </p:nvSpPr>
        <p:spPr>
          <a:xfrm>
            <a:off x="2837180" y="1056005"/>
            <a:ext cx="3386455" cy="1322070"/>
          </a:xfrm>
          <a:prstGeom prst="rect">
            <a:avLst/>
          </a:prstGeom>
        </p:spPr>
        <p:txBody>
          <a:bodyPr wrap="square">
            <a:spAutoFit/>
          </a:bodyPr>
          <a:p>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Teknik pemrograman web yang memungkinkan pengambilan atau pengiriman data dari atau ke server tanpa harus memuat ulang seluruh halaman web</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pic>
        <p:nvPicPr>
          <p:cNvPr id="13" name="Picture 12" descr="json"/>
          <p:cNvPicPr>
            <a:picLocks noChangeAspect="1"/>
          </p:cNvPicPr>
          <p:nvPr/>
        </p:nvPicPr>
        <p:blipFill>
          <a:blip r:embed="rId3"/>
          <a:srcRect l="23791" t="4531" r="24155" b="5050"/>
          <a:stretch>
            <a:fillRect/>
          </a:stretch>
        </p:blipFill>
        <p:spPr>
          <a:xfrm>
            <a:off x="10093960" y="704215"/>
            <a:ext cx="1110615" cy="1349375"/>
          </a:xfrm>
          <a:prstGeom prst="rect">
            <a:avLst/>
          </a:prstGeom>
        </p:spPr>
      </p:pic>
      <p:sp>
        <p:nvSpPr>
          <p:cNvPr id="3" name="矩形 16"/>
          <p:cNvSpPr/>
          <p:nvPr/>
        </p:nvSpPr>
        <p:spPr>
          <a:xfrm>
            <a:off x="6501130" y="2492375"/>
            <a:ext cx="5022215" cy="1568450"/>
          </a:xfrm>
          <a:prstGeom prst="rect">
            <a:avLst/>
          </a:prstGeom>
        </p:spPr>
        <p:txBody>
          <a:bodyPr wrap="square">
            <a:spAutoFit/>
          </a:bodyPr>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Format pertukaran data yang ringan dan mudah dibaca oleh manusia. Format ini umumnya digunakan untuk mentransfer data antar aplikasi web. JSON terdiri dari pasangan "key dan value" yang dikelompokkan dalam objek, dan dapat berisi tipe data dasar seperti string, angka, boolean, array, objek, dan null.</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cxnSp>
        <p:nvCxnSpPr>
          <p:cNvPr id="5" name="直接连接符 8"/>
          <p:cNvCxnSpPr/>
          <p:nvPr/>
        </p:nvCxnSpPr>
        <p:spPr>
          <a:xfrm flipH="1">
            <a:off x="9627235" y="1663065"/>
            <a:ext cx="552450" cy="844550"/>
          </a:xfrm>
          <a:prstGeom prst="line">
            <a:avLst/>
          </a:prstGeom>
        </p:spPr>
        <p:style>
          <a:lnRef idx="3">
            <a:schemeClr val="accent1"/>
          </a:lnRef>
          <a:fillRef idx="0">
            <a:srgbClr val="FFFFFF"/>
          </a:fillRef>
          <a:effectRef idx="0">
            <a:srgbClr val="FFFFFF"/>
          </a:effectRef>
          <a:fontRef idx="minor">
            <a:schemeClr val="tx1"/>
          </a:fontRef>
        </p:style>
      </p:cxnSp>
      <p:cxnSp>
        <p:nvCxnSpPr>
          <p:cNvPr id="6" name="直接连接符 7"/>
          <p:cNvCxnSpPr/>
          <p:nvPr/>
        </p:nvCxnSpPr>
        <p:spPr>
          <a:xfrm>
            <a:off x="9478095" y="5432425"/>
            <a:ext cx="580940" cy="0"/>
          </a:xfrm>
          <a:prstGeom prst="line">
            <a:avLst/>
          </a:prstGeom>
        </p:spPr>
        <p:style>
          <a:lnRef idx="3">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pic>
        <p:nvPicPr>
          <p:cNvPr id="3" name="Picture 2"/>
          <p:cNvPicPr>
            <a:picLocks noChangeAspect="1"/>
          </p:cNvPicPr>
          <p:nvPr/>
        </p:nvPicPr>
        <p:blipFill>
          <a:blip r:embed="rId1"/>
          <a:stretch>
            <a:fillRect/>
          </a:stretch>
        </p:blipFill>
        <p:spPr>
          <a:xfrm>
            <a:off x="426085" y="1170940"/>
            <a:ext cx="4191000" cy="1895475"/>
          </a:xfrm>
          <a:prstGeom prst="rect">
            <a:avLst/>
          </a:prstGeom>
          <a:effectLst>
            <a:outerShdw blurRad="177800" dist="101600" dir="18900000" algn="bl" rotWithShape="0">
              <a:prstClr val="black">
                <a:alpha val="40000"/>
              </a:prstClr>
            </a:outerShdw>
          </a:effectLst>
        </p:spPr>
      </p:pic>
      <p:sp>
        <p:nvSpPr>
          <p:cNvPr id="7" name="矩形 16"/>
          <p:cNvSpPr/>
          <p:nvPr/>
        </p:nvSpPr>
        <p:spPr>
          <a:xfrm>
            <a:off x="426085" y="668655"/>
            <a:ext cx="4191000" cy="460375"/>
          </a:xfrm>
          <a:prstGeom prst="rect">
            <a:avLst/>
          </a:prstGeom>
        </p:spPr>
        <p:txBody>
          <a:bodyPr wrap="square">
            <a:spAutoFit/>
          </a:bodyPr>
          <a:p>
            <a:r>
              <a:rPr lang="en-US" altLang="zh-CN" sz="2400" b="1" dirty="0">
                <a:solidFill>
                  <a:srgbClr val="2B5059"/>
                </a:solidFill>
                <a:effectLst>
                  <a:outerShdw blurRad="38100" dist="19050" dir="2700000" algn="tl" rotWithShape="0">
                    <a:schemeClr val="dk1">
                      <a:alpha val="40000"/>
                    </a:schemeClr>
                  </a:outerShdw>
                </a:effectLst>
                <a:latin typeface="Roboto" charset="0"/>
                <a:ea typeface="+mj-ea"/>
                <a:cs typeface="Roboto" charset="0"/>
                <a:sym typeface="+mn-ea"/>
              </a:rPr>
              <a:t>Contoh JSON</a:t>
            </a:r>
            <a:endParaRPr lang="en-US" altLang="zh-CN" sz="2400" b="1" dirty="0">
              <a:solidFill>
                <a:srgbClr val="2B5059"/>
              </a:solidFill>
              <a:effectLst>
                <a:outerShdw blurRad="38100" dist="19050" dir="2700000" algn="tl" rotWithShape="0">
                  <a:schemeClr val="dk1">
                    <a:alpha val="40000"/>
                  </a:schemeClr>
                </a:outerShdw>
              </a:effectLst>
              <a:latin typeface="Roboto" charset="0"/>
              <a:ea typeface="+mj-ea"/>
              <a:cs typeface="Roboto" charset="0"/>
              <a:sym typeface="+mn-ea"/>
            </a:endParaRPr>
          </a:p>
        </p:txBody>
      </p:sp>
      <p:sp>
        <p:nvSpPr>
          <p:cNvPr id="4" name="矩形 16"/>
          <p:cNvSpPr/>
          <p:nvPr/>
        </p:nvSpPr>
        <p:spPr>
          <a:xfrm>
            <a:off x="3139440" y="3180080"/>
            <a:ext cx="2488565" cy="460375"/>
          </a:xfrm>
          <a:prstGeom prst="rect">
            <a:avLst/>
          </a:prstGeom>
        </p:spPr>
        <p:txBody>
          <a:bodyPr wrap="square">
            <a:spAutoFit/>
          </a:bodyPr>
          <a:p>
            <a:r>
              <a:rPr lang="en-US" altLang="zh-CN" sz="2400" b="1" dirty="0">
                <a:solidFill>
                  <a:srgbClr val="2B5059"/>
                </a:solidFill>
                <a:effectLst>
                  <a:outerShdw blurRad="38100" dist="19050" dir="2700000" algn="tl" rotWithShape="0">
                    <a:schemeClr val="dk1">
                      <a:alpha val="40000"/>
                    </a:schemeClr>
                  </a:outerShdw>
                </a:effectLst>
                <a:latin typeface="Roboto" charset="0"/>
                <a:ea typeface="+mj-ea"/>
                <a:cs typeface="Roboto" charset="0"/>
                <a:sym typeface="+mn-ea"/>
              </a:rPr>
              <a:t>Contoh Jquery</a:t>
            </a:r>
            <a:endParaRPr lang="en-US" altLang="zh-CN" sz="2400" b="1" dirty="0">
              <a:solidFill>
                <a:srgbClr val="2B5059"/>
              </a:solidFill>
              <a:effectLst>
                <a:outerShdw blurRad="38100" dist="19050" dir="2700000" algn="tl" rotWithShape="0">
                  <a:schemeClr val="dk1">
                    <a:alpha val="40000"/>
                  </a:schemeClr>
                </a:outerShdw>
              </a:effectLst>
              <a:latin typeface="Roboto" charset="0"/>
              <a:ea typeface="+mj-ea"/>
              <a:cs typeface="Roboto" charset="0"/>
              <a:sym typeface="+mn-ea"/>
            </a:endParaRPr>
          </a:p>
        </p:txBody>
      </p:sp>
      <p:sp>
        <p:nvSpPr>
          <p:cNvPr id="5" name="矩形 16"/>
          <p:cNvSpPr/>
          <p:nvPr/>
        </p:nvSpPr>
        <p:spPr>
          <a:xfrm>
            <a:off x="5961380" y="392430"/>
            <a:ext cx="4191000" cy="460375"/>
          </a:xfrm>
          <a:prstGeom prst="rect">
            <a:avLst/>
          </a:prstGeom>
        </p:spPr>
        <p:txBody>
          <a:bodyPr wrap="square">
            <a:spAutoFit/>
          </a:bodyPr>
          <a:p>
            <a:r>
              <a:rPr lang="en-US" altLang="zh-CN" sz="2400" b="1" dirty="0">
                <a:solidFill>
                  <a:srgbClr val="2B5059"/>
                </a:solidFill>
                <a:effectLst>
                  <a:outerShdw blurRad="38100" dist="19050" dir="2700000" algn="tl" rotWithShape="0">
                    <a:schemeClr val="dk1">
                      <a:alpha val="40000"/>
                    </a:schemeClr>
                  </a:outerShdw>
                </a:effectLst>
                <a:latin typeface="Roboto" charset="0"/>
                <a:ea typeface="+mj-ea"/>
                <a:cs typeface="Roboto" charset="0"/>
                <a:sym typeface="+mn-ea"/>
              </a:rPr>
              <a:t>Contoh Ajax</a:t>
            </a:r>
            <a:endParaRPr lang="en-US" altLang="zh-CN" sz="2400" b="1" dirty="0">
              <a:solidFill>
                <a:srgbClr val="2B5059"/>
              </a:solidFill>
              <a:effectLst>
                <a:outerShdw blurRad="38100" dist="19050" dir="2700000" algn="tl" rotWithShape="0">
                  <a:schemeClr val="dk1">
                    <a:alpha val="40000"/>
                  </a:schemeClr>
                </a:outerShdw>
              </a:effectLst>
              <a:latin typeface="Roboto" charset="0"/>
              <a:ea typeface="+mj-ea"/>
              <a:cs typeface="Roboto" charset="0"/>
              <a:sym typeface="+mn-ea"/>
            </a:endParaRPr>
          </a:p>
        </p:txBody>
      </p:sp>
      <p:pic>
        <p:nvPicPr>
          <p:cNvPr id="6" name="Picture 5"/>
          <p:cNvPicPr>
            <a:picLocks noChangeAspect="1"/>
          </p:cNvPicPr>
          <p:nvPr/>
        </p:nvPicPr>
        <p:blipFill>
          <a:blip r:embed="rId2"/>
          <a:stretch>
            <a:fillRect/>
          </a:stretch>
        </p:blipFill>
        <p:spPr>
          <a:xfrm>
            <a:off x="1129030" y="3754120"/>
            <a:ext cx="4191000" cy="2197735"/>
          </a:xfrm>
          <a:prstGeom prst="rect">
            <a:avLst/>
          </a:prstGeom>
          <a:effectLst>
            <a:outerShdw blurRad="177800" dist="101600" dir="5400000" algn="ctr" rotWithShape="0">
              <a:srgbClr val="000000">
                <a:alpha val="43000"/>
              </a:srgbClr>
            </a:outerShdw>
          </a:effectLst>
        </p:spPr>
      </p:pic>
      <p:pic>
        <p:nvPicPr>
          <p:cNvPr id="8" name="Picture 7"/>
          <p:cNvPicPr>
            <a:picLocks noChangeAspect="1"/>
          </p:cNvPicPr>
          <p:nvPr/>
        </p:nvPicPr>
        <p:blipFill>
          <a:blip r:embed="rId3"/>
          <a:stretch>
            <a:fillRect/>
          </a:stretch>
        </p:blipFill>
        <p:spPr>
          <a:xfrm>
            <a:off x="5961380" y="960755"/>
            <a:ext cx="5505450" cy="3476625"/>
          </a:xfrm>
          <a:prstGeom prst="rect">
            <a:avLst/>
          </a:prstGeom>
          <a:effectLst>
            <a:outerShdw blurRad="177800" dist="101600" dir="5400000" algn="ctr"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50" name="Round Diagonal Corner Rectangle 49"/>
          <p:cNvSpPr/>
          <p:nvPr/>
        </p:nvSpPr>
        <p:spPr>
          <a:xfrm>
            <a:off x="171450" y="185420"/>
            <a:ext cx="11862435" cy="6511925"/>
          </a:xfrm>
          <a:prstGeom prst="round2DiagRect">
            <a:avLst/>
          </a:prstGeom>
          <a:solidFill>
            <a:schemeClr val="bg1">
              <a:lumMod val="95000"/>
            </a:schemeClr>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sp>
        <p:nvSpPr>
          <p:cNvPr id="7" name="矩形 16"/>
          <p:cNvSpPr/>
          <p:nvPr/>
        </p:nvSpPr>
        <p:spPr>
          <a:xfrm>
            <a:off x="7234555" y="447675"/>
            <a:ext cx="4579620" cy="583565"/>
          </a:xfrm>
          <a:prstGeom prst="rect">
            <a:avLst/>
          </a:prstGeom>
        </p:spPr>
        <p:txBody>
          <a:bodyPr wrap="square">
            <a:spAutoFit/>
          </a:bodyPr>
          <a:p>
            <a:r>
              <a:rPr lang="en-US" altLang="zh-CN" sz="3200" b="1" dirty="0">
                <a:ln/>
                <a:solidFill>
                  <a:schemeClr val="accent1"/>
                </a:solidFill>
                <a:effectLst>
                  <a:outerShdw blurRad="38100" dist="25400" dir="5400000" algn="ctr" rotWithShape="0">
                    <a:srgbClr val="6E747A">
                      <a:alpha val="43000"/>
                    </a:srgbClr>
                  </a:outerShdw>
                </a:effectLst>
                <a:latin typeface="Roboto" charset="0"/>
                <a:ea typeface="+mj-ea"/>
                <a:cs typeface="Roboto" charset="0"/>
                <a:sym typeface="+mn-ea"/>
              </a:rPr>
              <a:t>Dasar-dasar JavaScript</a:t>
            </a:r>
            <a:endParaRPr lang="en-US" altLang="zh-CN" sz="3200" b="1" dirty="0">
              <a:ln/>
              <a:solidFill>
                <a:schemeClr val="accent1"/>
              </a:solidFill>
              <a:effectLst>
                <a:outerShdw blurRad="38100" dist="25400" dir="5400000" algn="ctr" rotWithShape="0">
                  <a:srgbClr val="6E747A">
                    <a:alpha val="43000"/>
                  </a:srgbClr>
                </a:outerShdw>
              </a:effectLst>
              <a:latin typeface="Roboto" charset="0"/>
              <a:ea typeface="+mj-ea"/>
              <a:cs typeface="Roboto" charset="0"/>
              <a:sym typeface="+mn-ea"/>
            </a:endParaRPr>
          </a:p>
        </p:txBody>
      </p:sp>
      <p:sp>
        <p:nvSpPr>
          <p:cNvPr id="3" name="Parallelogram 2"/>
          <p:cNvSpPr/>
          <p:nvPr/>
        </p:nvSpPr>
        <p:spPr>
          <a:xfrm>
            <a:off x="2270125" y="4604385"/>
            <a:ext cx="2122170" cy="548005"/>
          </a:xfrm>
          <a:prstGeom prst="parallelogram">
            <a:avLst/>
          </a:prstGeom>
          <a:solidFill>
            <a:srgbClr val="FFCA28"/>
          </a:solidFill>
          <a:ln>
            <a:solidFill>
              <a:srgbClr val="FFFF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6" name="Picture 5" descr="jsc"/>
          <p:cNvPicPr>
            <a:picLocks noChangeAspect="1"/>
          </p:cNvPicPr>
          <p:nvPr/>
        </p:nvPicPr>
        <p:blipFill>
          <a:blip r:embed="rId1"/>
          <a:stretch>
            <a:fillRect/>
          </a:stretch>
        </p:blipFill>
        <p:spPr>
          <a:xfrm>
            <a:off x="5505450" y="3063240"/>
            <a:ext cx="806450" cy="806450"/>
          </a:xfrm>
          <a:prstGeom prst="rect">
            <a:avLst/>
          </a:prstGeom>
        </p:spPr>
      </p:pic>
      <p:sp>
        <p:nvSpPr>
          <p:cNvPr id="10" name="矩形 16"/>
          <p:cNvSpPr/>
          <p:nvPr/>
        </p:nvSpPr>
        <p:spPr>
          <a:xfrm>
            <a:off x="3392805" y="4707255"/>
            <a:ext cx="801370" cy="361315"/>
          </a:xfrm>
          <a:prstGeom prst="rect">
            <a:avLst/>
          </a:prstGeom>
        </p:spPr>
        <p:txBody>
          <a:bodyPr wrap="square">
            <a:noAutofit/>
          </a:bodyPr>
          <a:p>
            <a:r>
              <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rPr>
              <a:t>Loop</a:t>
            </a:r>
            <a:endPar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endParaRPr>
          </a:p>
        </p:txBody>
      </p:sp>
      <p:sp>
        <p:nvSpPr>
          <p:cNvPr id="4" name="Parallelogram 3"/>
          <p:cNvSpPr/>
          <p:nvPr/>
        </p:nvSpPr>
        <p:spPr>
          <a:xfrm>
            <a:off x="4823460" y="4744085"/>
            <a:ext cx="2122170" cy="548005"/>
          </a:xfrm>
          <a:prstGeom prst="parallelogram">
            <a:avLst/>
          </a:prstGeom>
          <a:solidFill>
            <a:srgbClr val="FFCA28"/>
          </a:solidFill>
          <a:ln>
            <a:solidFill>
              <a:srgbClr val="FFFF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矩形 16"/>
          <p:cNvSpPr/>
          <p:nvPr/>
        </p:nvSpPr>
        <p:spPr>
          <a:xfrm>
            <a:off x="5677535" y="4861560"/>
            <a:ext cx="1268095" cy="361315"/>
          </a:xfrm>
          <a:prstGeom prst="rect">
            <a:avLst/>
          </a:prstGeom>
        </p:spPr>
        <p:txBody>
          <a:bodyPr wrap="square">
            <a:noAutofit/>
          </a:bodyPr>
          <a:p>
            <a:r>
              <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rPr>
              <a:t>Type Data</a:t>
            </a:r>
            <a:endPar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endParaRPr>
          </a:p>
        </p:txBody>
      </p:sp>
      <p:sp>
        <p:nvSpPr>
          <p:cNvPr id="11" name="Parallelogram 10"/>
          <p:cNvSpPr/>
          <p:nvPr/>
        </p:nvSpPr>
        <p:spPr>
          <a:xfrm>
            <a:off x="1520825" y="3276600"/>
            <a:ext cx="2122170" cy="548005"/>
          </a:xfrm>
          <a:prstGeom prst="parallelogram">
            <a:avLst/>
          </a:prstGeom>
          <a:solidFill>
            <a:srgbClr val="FFCA28"/>
          </a:solidFill>
          <a:ln>
            <a:solidFill>
              <a:srgbClr val="FFFF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矩形 16"/>
          <p:cNvSpPr/>
          <p:nvPr/>
        </p:nvSpPr>
        <p:spPr>
          <a:xfrm>
            <a:off x="2643505" y="3369945"/>
            <a:ext cx="797560" cy="361315"/>
          </a:xfrm>
          <a:prstGeom prst="rect">
            <a:avLst/>
          </a:prstGeom>
        </p:spPr>
        <p:txBody>
          <a:bodyPr wrap="square">
            <a:noAutofit/>
          </a:bodyPr>
          <a:p>
            <a:r>
              <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rPr>
              <a:t>Array</a:t>
            </a:r>
            <a:endPar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endParaRPr>
          </a:p>
        </p:txBody>
      </p:sp>
      <p:sp>
        <p:nvSpPr>
          <p:cNvPr id="13" name="Parallelogram 12"/>
          <p:cNvSpPr/>
          <p:nvPr/>
        </p:nvSpPr>
        <p:spPr>
          <a:xfrm>
            <a:off x="4823460" y="1640840"/>
            <a:ext cx="2122170" cy="548005"/>
          </a:xfrm>
          <a:prstGeom prst="parallelogram">
            <a:avLst/>
          </a:prstGeom>
          <a:solidFill>
            <a:srgbClr val="FFCA28"/>
          </a:solidFill>
          <a:ln>
            <a:solidFill>
              <a:srgbClr val="FFFF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2" name="Parallelogram 51"/>
          <p:cNvSpPr/>
          <p:nvPr/>
        </p:nvSpPr>
        <p:spPr>
          <a:xfrm>
            <a:off x="1950085" y="2019300"/>
            <a:ext cx="2382520" cy="699135"/>
          </a:xfrm>
          <a:prstGeom prst="parallelogram">
            <a:avLst/>
          </a:prstGeom>
          <a:solidFill>
            <a:srgbClr val="FFCA28"/>
          </a:solidFill>
          <a:ln>
            <a:solidFill>
              <a:srgbClr val="FFFF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矩形 16"/>
          <p:cNvSpPr/>
          <p:nvPr/>
        </p:nvSpPr>
        <p:spPr>
          <a:xfrm>
            <a:off x="5748020" y="1743710"/>
            <a:ext cx="999490" cy="361315"/>
          </a:xfrm>
          <a:prstGeom prst="rect">
            <a:avLst/>
          </a:prstGeom>
        </p:spPr>
        <p:txBody>
          <a:bodyPr wrap="square">
            <a:noAutofit/>
          </a:bodyPr>
          <a:p>
            <a:r>
              <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rPr>
              <a:t>Variabel </a:t>
            </a:r>
            <a:endPar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endParaRPr>
          </a:p>
        </p:txBody>
      </p:sp>
      <p:sp>
        <p:nvSpPr>
          <p:cNvPr id="9" name="矩形 16"/>
          <p:cNvSpPr/>
          <p:nvPr/>
        </p:nvSpPr>
        <p:spPr>
          <a:xfrm>
            <a:off x="2868295" y="2199640"/>
            <a:ext cx="1482725" cy="361315"/>
          </a:xfrm>
          <a:prstGeom prst="rect">
            <a:avLst/>
          </a:prstGeom>
        </p:spPr>
        <p:txBody>
          <a:bodyPr wrap="square">
            <a:noAutofit/>
          </a:bodyPr>
          <a:p>
            <a:r>
              <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rPr>
              <a:t>Operator</a:t>
            </a:r>
            <a:endPar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endParaRPr>
          </a:p>
        </p:txBody>
      </p:sp>
      <p:sp>
        <p:nvSpPr>
          <p:cNvPr id="20" name="Parallelogram 19"/>
          <p:cNvSpPr/>
          <p:nvPr/>
        </p:nvSpPr>
        <p:spPr>
          <a:xfrm>
            <a:off x="7376795" y="2170430"/>
            <a:ext cx="2122170" cy="548005"/>
          </a:xfrm>
          <a:prstGeom prst="parallelogram">
            <a:avLst/>
          </a:prstGeom>
          <a:solidFill>
            <a:srgbClr val="FFCA28"/>
          </a:solidFill>
          <a:ln>
            <a:solidFill>
              <a:srgbClr val="FFFF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1" name="矩形 16"/>
          <p:cNvSpPr/>
          <p:nvPr/>
        </p:nvSpPr>
        <p:spPr>
          <a:xfrm>
            <a:off x="8301355" y="2273300"/>
            <a:ext cx="999490" cy="361315"/>
          </a:xfrm>
          <a:prstGeom prst="rect">
            <a:avLst/>
          </a:prstGeom>
        </p:spPr>
        <p:txBody>
          <a:bodyPr wrap="square">
            <a:noAutofit/>
          </a:bodyPr>
          <a:p>
            <a:r>
              <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rPr>
              <a:t>Function</a:t>
            </a:r>
            <a:endPar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endParaRPr>
          </a:p>
        </p:txBody>
      </p:sp>
      <p:sp>
        <p:nvSpPr>
          <p:cNvPr id="22" name="Parallelogram 21"/>
          <p:cNvSpPr/>
          <p:nvPr/>
        </p:nvSpPr>
        <p:spPr>
          <a:xfrm>
            <a:off x="8174355" y="3192780"/>
            <a:ext cx="2122170" cy="548005"/>
          </a:xfrm>
          <a:prstGeom prst="parallelogram">
            <a:avLst/>
          </a:prstGeom>
          <a:solidFill>
            <a:srgbClr val="FFCA28"/>
          </a:solidFill>
          <a:ln>
            <a:solidFill>
              <a:srgbClr val="FFFF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矩形 16"/>
          <p:cNvSpPr/>
          <p:nvPr/>
        </p:nvSpPr>
        <p:spPr>
          <a:xfrm>
            <a:off x="9300845" y="3276600"/>
            <a:ext cx="709295" cy="361315"/>
          </a:xfrm>
          <a:prstGeom prst="rect">
            <a:avLst/>
          </a:prstGeom>
        </p:spPr>
        <p:txBody>
          <a:bodyPr wrap="square">
            <a:noAutofit/>
          </a:bodyPr>
          <a:p>
            <a:r>
              <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rPr>
              <a:t>DOM</a:t>
            </a:r>
            <a:endPar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endParaRPr>
          </a:p>
        </p:txBody>
      </p:sp>
      <p:sp>
        <p:nvSpPr>
          <p:cNvPr id="24" name="Parallelogram 23"/>
          <p:cNvSpPr/>
          <p:nvPr/>
        </p:nvSpPr>
        <p:spPr>
          <a:xfrm>
            <a:off x="7668895" y="4520565"/>
            <a:ext cx="2429510" cy="699135"/>
          </a:xfrm>
          <a:prstGeom prst="parallelogram">
            <a:avLst/>
          </a:prstGeom>
          <a:solidFill>
            <a:srgbClr val="FFCA28"/>
          </a:solidFill>
          <a:ln>
            <a:solidFill>
              <a:srgbClr val="FFFF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矩形 16"/>
          <p:cNvSpPr/>
          <p:nvPr/>
        </p:nvSpPr>
        <p:spPr>
          <a:xfrm>
            <a:off x="8643620" y="4604385"/>
            <a:ext cx="1761490" cy="361315"/>
          </a:xfrm>
          <a:prstGeom prst="rect">
            <a:avLst/>
          </a:prstGeom>
        </p:spPr>
        <p:txBody>
          <a:bodyPr wrap="square">
            <a:noAutofit/>
          </a:bodyPr>
          <a:p>
            <a:r>
              <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rPr>
              <a:t>Desicion &amp; Conditional</a:t>
            </a:r>
            <a:endParaRPr lang="en-US" altLang="zh-CN" sz="1600" b="1" dirty="0">
              <a:solidFill>
                <a:schemeClr val="bg1"/>
              </a:solidFill>
              <a:effectLst>
                <a:outerShdw blurRad="38100" dist="25400" dir="5400000" algn="ctr" rotWithShape="0">
                  <a:srgbClr val="6E747A">
                    <a:alpha val="43000"/>
                  </a:srgbClr>
                </a:outerShdw>
              </a:effectLst>
              <a:latin typeface="Nunito" charset="0"/>
              <a:ea typeface="+mj-ea"/>
              <a:cs typeface="Nunito" charset="0"/>
              <a:sym typeface="+mn-ea"/>
            </a:endParaRPr>
          </a:p>
        </p:txBody>
      </p:sp>
      <p:cxnSp>
        <p:nvCxnSpPr>
          <p:cNvPr id="26" name="直接连接符 8"/>
          <p:cNvCxnSpPr/>
          <p:nvPr/>
        </p:nvCxnSpPr>
        <p:spPr>
          <a:xfrm flipH="1">
            <a:off x="6417310" y="2498725"/>
            <a:ext cx="817245" cy="777875"/>
          </a:xfrm>
          <a:prstGeom prst="line">
            <a:avLst/>
          </a:prstGeom>
        </p:spPr>
        <p:style>
          <a:lnRef idx="3">
            <a:schemeClr val="accent1"/>
          </a:lnRef>
          <a:fillRef idx="0">
            <a:srgbClr val="FFFFFF"/>
          </a:fillRef>
          <a:effectRef idx="0">
            <a:srgbClr val="FFFFFF"/>
          </a:effectRef>
          <a:fontRef idx="minor">
            <a:schemeClr val="tx1"/>
          </a:fontRef>
        </p:style>
      </p:cxnSp>
      <p:cxnSp>
        <p:nvCxnSpPr>
          <p:cNvPr id="27" name="直接连接符 8"/>
          <p:cNvCxnSpPr/>
          <p:nvPr/>
        </p:nvCxnSpPr>
        <p:spPr>
          <a:xfrm>
            <a:off x="5850255" y="2282190"/>
            <a:ext cx="8890" cy="641985"/>
          </a:xfrm>
          <a:prstGeom prst="line">
            <a:avLst/>
          </a:prstGeom>
        </p:spPr>
        <p:style>
          <a:lnRef idx="3">
            <a:schemeClr val="accent1"/>
          </a:lnRef>
          <a:fillRef idx="0">
            <a:srgbClr val="FFFFFF"/>
          </a:fillRef>
          <a:effectRef idx="0">
            <a:srgbClr val="FFFFFF"/>
          </a:effectRef>
          <a:fontRef idx="minor">
            <a:schemeClr val="tx1"/>
          </a:fontRef>
        </p:style>
      </p:cxnSp>
      <p:cxnSp>
        <p:nvCxnSpPr>
          <p:cNvPr id="28" name="直接连接符 8"/>
          <p:cNvCxnSpPr/>
          <p:nvPr/>
        </p:nvCxnSpPr>
        <p:spPr>
          <a:xfrm>
            <a:off x="4433570" y="2527300"/>
            <a:ext cx="833120" cy="749300"/>
          </a:xfrm>
          <a:prstGeom prst="line">
            <a:avLst/>
          </a:prstGeom>
        </p:spPr>
        <p:style>
          <a:lnRef idx="3">
            <a:schemeClr val="accent1"/>
          </a:lnRef>
          <a:fillRef idx="0">
            <a:srgbClr val="FFFFFF"/>
          </a:fillRef>
          <a:effectRef idx="0">
            <a:srgbClr val="FFFFFF"/>
          </a:effectRef>
          <a:fontRef idx="minor">
            <a:schemeClr val="tx1"/>
          </a:fontRef>
        </p:style>
      </p:cxnSp>
      <p:cxnSp>
        <p:nvCxnSpPr>
          <p:cNvPr id="29" name="直接连接符 8"/>
          <p:cNvCxnSpPr/>
          <p:nvPr/>
        </p:nvCxnSpPr>
        <p:spPr>
          <a:xfrm flipV="1">
            <a:off x="4060190" y="3538220"/>
            <a:ext cx="1169035" cy="13970"/>
          </a:xfrm>
          <a:prstGeom prst="line">
            <a:avLst/>
          </a:prstGeom>
        </p:spPr>
        <p:style>
          <a:lnRef idx="3">
            <a:schemeClr val="accent1"/>
          </a:lnRef>
          <a:fillRef idx="0">
            <a:srgbClr val="FFFFFF"/>
          </a:fillRef>
          <a:effectRef idx="0">
            <a:srgbClr val="FFFFFF"/>
          </a:effectRef>
          <a:fontRef idx="minor">
            <a:schemeClr val="tx1"/>
          </a:fontRef>
        </p:style>
      </p:cxnSp>
      <p:cxnSp>
        <p:nvCxnSpPr>
          <p:cNvPr id="30" name="直接连接符 8"/>
          <p:cNvCxnSpPr/>
          <p:nvPr/>
        </p:nvCxnSpPr>
        <p:spPr>
          <a:xfrm flipV="1">
            <a:off x="6560820" y="3535680"/>
            <a:ext cx="1169035" cy="13970"/>
          </a:xfrm>
          <a:prstGeom prst="line">
            <a:avLst/>
          </a:prstGeom>
        </p:spPr>
        <p:style>
          <a:lnRef idx="3">
            <a:schemeClr val="accent1"/>
          </a:lnRef>
          <a:fillRef idx="0">
            <a:srgbClr val="FFFFFF"/>
          </a:fillRef>
          <a:effectRef idx="0">
            <a:srgbClr val="FFFFFF"/>
          </a:effectRef>
          <a:fontRef idx="minor">
            <a:schemeClr val="tx1"/>
          </a:fontRef>
        </p:style>
      </p:cxnSp>
      <p:cxnSp>
        <p:nvCxnSpPr>
          <p:cNvPr id="31" name="直接连接符 8"/>
          <p:cNvCxnSpPr/>
          <p:nvPr/>
        </p:nvCxnSpPr>
        <p:spPr>
          <a:xfrm flipH="1" flipV="1">
            <a:off x="6326505" y="4013835"/>
            <a:ext cx="1053465" cy="476250"/>
          </a:xfrm>
          <a:prstGeom prst="line">
            <a:avLst/>
          </a:prstGeom>
        </p:spPr>
        <p:style>
          <a:lnRef idx="3">
            <a:schemeClr val="accent1"/>
          </a:lnRef>
          <a:fillRef idx="0">
            <a:srgbClr val="FFFFFF"/>
          </a:fillRef>
          <a:effectRef idx="0">
            <a:srgbClr val="FFFFFF"/>
          </a:effectRef>
          <a:fontRef idx="minor">
            <a:schemeClr val="tx1"/>
          </a:fontRef>
        </p:style>
      </p:cxnSp>
      <p:cxnSp>
        <p:nvCxnSpPr>
          <p:cNvPr id="32" name="直接连接符 8"/>
          <p:cNvCxnSpPr/>
          <p:nvPr/>
        </p:nvCxnSpPr>
        <p:spPr>
          <a:xfrm>
            <a:off x="5892165" y="3971925"/>
            <a:ext cx="8890" cy="641985"/>
          </a:xfrm>
          <a:prstGeom prst="line">
            <a:avLst/>
          </a:prstGeom>
        </p:spPr>
        <p:style>
          <a:lnRef idx="3">
            <a:schemeClr val="accent1"/>
          </a:lnRef>
          <a:fillRef idx="0">
            <a:srgbClr val="FFFFFF"/>
          </a:fillRef>
          <a:effectRef idx="0">
            <a:srgbClr val="FFFFFF"/>
          </a:effectRef>
          <a:fontRef idx="minor">
            <a:schemeClr val="tx1"/>
          </a:fontRef>
        </p:style>
      </p:cxnSp>
      <p:cxnSp>
        <p:nvCxnSpPr>
          <p:cNvPr id="33" name="直接连接符 8"/>
          <p:cNvCxnSpPr/>
          <p:nvPr/>
        </p:nvCxnSpPr>
        <p:spPr>
          <a:xfrm flipH="1">
            <a:off x="4680585" y="3926840"/>
            <a:ext cx="607060" cy="577215"/>
          </a:xfrm>
          <a:prstGeom prst="line">
            <a:avLst/>
          </a:prstGeom>
        </p:spPr>
        <p:style>
          <a:lnRef idx="3">
            <a:schemeClr val="accent1"/>
          </a:lnRef>
          <a:fillRef idx="0">
            <a:srgbClr val="FFFFFF"/>
          </a:fillRef>
          <a:effectRef idx="0">
            <a:srgbClr val="FFFFFF"/>
          </a:effectRef>
          <a:fontRef idx="minor">
            <a:schemeClr val="tx1"/>
          </a:fontRef>
        </p:style>
      </p:cxnSp>
      <p:pic>
        <p:nvPicPr>
          <p:cNvPr id="34" name="Picture 33" descr="variabel"/>
          <p:cNvPicPr>
            <a:picLocks noChangeAspect="1"/>
          </p:cNvPicPr>
          <p:nvPr/>
        </p:nvPicPr>
        <p:blipFill>
          <a:blip r:embed="rId2"/>
          <a:stretch>
            <a:fillRect/>
          </a:stretch>
        </p:blipFill>
        <p:spPr>
          <a:xfrm>
            <a:off x="5207000" y="1675765"/>
            <a:ext cx="470535" cy="470535"/>
          </a:xfrm>
          <a:prstGeom prst="rect">
            <a:avLst/>
          </a:prstGeom>
        </p:spPr>
      </p:pic>
      <p:pic>
        <p:nvPicPr>
          <p:cNvPr id="35" name="Picture 34" descr="array"/>
          <p:cNvPicPr>
            <a:picLocks noChangeAspect="1"/>
          </p:cNvPicPr>
          <p:nvPr/>
        </p:nvPicPr>
        <p:blipFill>
          <a:blip r:embed="rId3"/>
          <a:stretch>
            <a:fillRect/>
          </a:stretch>
        </p:blipFill>
        <p:spPr>
          <a:xfrm>
            <a:off x="1983105" y="3333750"/>
            <a:ext cx="432435" cy="432435"/>
          </a:xfrm>
          <a:prstGeom prst="rect">
            <a:avLst/>
          </a:prstGeom>
        </p:spPr>
      </p:pic>
      <p:pic>
        <p:nvPicPr>
          <p:cNvPr id="36" name="Picture 35" descr="dom"/>
          <p:cNvPicPr>
            <a:picLocks noChangeAspect="1"/>
          </p:cNvPicPr>
          <p:nvPr/>
        </p:nvPicPr>
        <p:blipFill>
          <a:blip r:embed="rId4"/>
          <a:stretch>
            <a:fillRect/>
          </a:stretch>
        </p:blipFill>
        <p:spPr>
          <a:xfrm>
            <a:off x="8593455" y="3216910"/>
            <a:ext cx="483870" cy="483870"/>
          </a:xfrm>
          <a:prstGeom prst="rect">
            <a:avLst/>
          </a:prstGeom>
        </p:spPr>
      </p:pic>
      <p:pic>
        <p:nvPicPr>
          <p:cNvPr id="37" name="Picture 36" descr="function"/>
          <p:cNvPicPr>
            <a:picLocks noChangeAspect="1"/>
          </p:cNvPicPr>
          <p:nvPr/>
        </p:nvPicPr>
        <p:blipFill>
          <a:blip r:embed="rId5"/>
          <a:stretch>
            <a:fillRect/>
          </a:stretch>
        </p:blipFill>
        <p:spPr>
          <a:xfrm>
            <a:off x="7792720" y="2243455"/>
            <a:ext cx="391160" cy="391160"/>
          </a:xfrm>
          <a:prstGeom prst="rect">
            <a:avLst/>
          </a:prstGeom>
        </p:spPr>
      </p:pic>
      <p:pic>
        <p:nvPicPr>
          <p:cNvPr id="38" name="Picture 37" descr="loop"/>
          <p:cNvPicPr>
            <a:picLocks noChangeAspect="1"/>
          </p:cNvPicPr>
          <p:nvPr/>
        </p:nvPicPr>
        <p:blipFill>
          <a:blip r:embed="rId6"/>
          <a:stretch>
            <a:fillRect/>
          </a:stretch>
        </p:blipFill>
        <p:spPr>
          <a:xfrm>
            <a:off x="2694305" y="4613910"/>
            <a:ext cx="518160" cy="518160"/>
          </a:xfrm>
          <a:prstGeom prst="rect">
            <a:avLst/>
          </a:prstGeom>
        </p:spPr>
      </p:pic>
      <p:pic>
        <p:nvPicPr>
          <p:cNvPr id="48" name="Picture 47" descr="tipedata"/>
          <p:cNvPicPr>
            <a:picLocks noChangeAspect="1"/>
          </p:cNvPicPr>
          <p:nvPr/>
        </p:nvPicPr>
        <p:blipFill>
          <a:blip r:embed="rId7"/>
          <a:stretch>
            <a:fillRect/>
          </a:stretch>
        </p:blipFill>
        <p:spPr>
          <a:xfrm>
            <a:off x="5207000" y="4797425"/>
            <a:ext cx="422275" cy="422275"/>
          </a:xfrm>
          <a:prstGeom prst="rect">
            <a:avLst/>
          </a:prstGeom>
        </p:spPr>
      </p:pic>
      <p:pic>
        <p:nvPicPr>
          <p:cNvPr id="49" name="Picture 48" descr="operator"/>
          <p:cNvPicPr>
            <a:picLocks noChangeAspect="1"/>
          </p:cNvPicPr>
          <p:nvPr/>
        </p:nvPicPr>
        <p:blipFill>
          <a:blip r:embed="rId8"/>
          <a:stretch>
            <a:fillRect/>
          </a:stretch>
        </p:blipFill>
        <p:spPr>
          <a:xfrm>
            <a:off x="2425700" y="2196465"/>
            <a:ext cx="342900" cy="342900"/>
          </a:xfrm>
          <a:prstGeom prst="rect">
            <a:avLst/>
          </a:prstGeom>
        </p:spPr>
      </p:pic>
      <p:pic>
        <p:nvPicPr>
          <p:cNvPr id="51" name="Picture 50" descr="decision"/>
          <p:cNvPicPr>
            <a:picLocks noChangeAspect="1"/>
          </p:cNvPicPr>
          <p:nvPr/>
        </p:nvPicPr>
        <p:blipFill>
          <a:blip r:embed="rId9"/>
          <a:stretch>
            <a:fillRect/>
          </a:stretch>
        </p:blipFill>
        <p:spPr>
          <a:xfrm>
            <a:off x="8098155" y="4686935"/>
            <a:ext cx="445135" cy="445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58" name="Rectangles 57"/>
          <p:cNvSpPr/>
          <p:nvPr/>
        </p:nvSpPr>
        <p:spPr>
          <a:xfrm>
            <a:off x="6149340" y="185420"/>
            <a:ext cx="5884545" cy="6511925"/>
          </a:xfrm>
          <a:prstGeom prst="rect">
            <a:avLst/>
          </a:prstGeom>
          <a:solidFill>
            <a:schemeClr val="bg1">
              <a:lumMod val="95000"/>
            </a:schemeClr>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sp>
        <p:nvSpPr>
          <p:cNvPr id="15" name="矩形 16"/>
          <p:cNvSpPr/>
          <p:nvPr/>
        </p:nvSpPr>
        <p:spPr>
          <a:xfrm>
            <a:off x="9069070" y="779145"/>
            <a:ext cx="2016760" cy="485775"/>
          </a:xfrm>
          <a:prstGeom prst="rect">
            <a:avLst/>
          </a:prstGeom>
        </p:spPr>
        <p:txBody>
          <a:bodyPr wrap="square">
            <a:noAutofit/>
          </a:bodyPr>
          <a:p>
            <a:pPr algn="ctr"/>
            <a:r>
              <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rPr>
              <a:t> Type Data </a:t>
            </a:r>
            <a:endPar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endParaRPr>
          </a:p>
        </p:txBody>
      </p:sp>
      <p:sp>
        <p:nvSpPr>
          <p:cNvPr id="6" name="Rectangles 5"/>
          <p:cNvSpPr/>
          <p:nvPr/>
        </p:nvSpPr>
        <p:spPr>
          <a:xfrm>
            <a:off x="699135" y="2000885"/>
            <a:ext cx="752475" cy="762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Flowchart: Alternate Process 16"/>
          <p:cNvSpPr/>
          <p:nvPr/>
        </p:nvSpPr>
        <p:spPr>
          <a:xfrm>
            <a:off x="1191260" y="1591945"/>
            <a:ext cx="4436110" cy="977900"/>
          </a:xfrm>
          <a:prstGeom prst="flowChartAlternateProcess">
            <a:avLst/>
          </a:prstGeom>
          <a:solidFill>
            <a:srgbClr val="FFCA28"/>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7" name="矩形 16"/>
          <p:cNvSpPr/>
          <p:nvPr/>
        </p:nvSpPr>
        <p:spPr>
          <a:xfrm>
            <a:off x="1382395" y="1692275"/>
            <a:ext cx="4425315" cy="725170"/>
          </a:xfrm>
          <a:prstGeom prst="homePlate">
            <a:avLst/>
          </a:prstGeom>
          <a:noFill/>
          <a:ln>
            <a:noFill/>
          </a:ln>
          <a:extLst>
            <a:ext uri="{909E8E84-426E-40DD-AFC4-6F175D3DCCD1}">
              <a14:hiddenFill xmlns:a14="http://schemas.microsoft.com/office/drawing/2010/main">
                <a:solidFill>
                  <a:srgbClr val="D6E1FD"/>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rPr>
              <a:t>Tempat penyimpanan yang dapat digunakan untuk menyimpan nilai atau informasi yang dapat berubah selama eksekusi program.</a:t>
            </a:r>
            <a:endPar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4" name="Oval 3"/>
          <p:cNvSpPr/>
          <p:nvPr/>
        </p:nvSpPr>
        <p:spPr>
          <a:xfrm>
            <a:off x="348615" y="1873885"/>
            <a:ext cx="350520" cy="350520"/>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ectangles 7"/>
          <p:cNvSpPr/>
          <p:nvPr/>
        </p:nvSpPr>
        <p:spPr>
          <a:xfrm>
            <a:off x="1064260" y="3034665"/>
            <a:ext cx="752475" cy="762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Flowchart: Alternate Process 17"/>
          <p:cNvSpPr/>
          <p:nvPr/>
        </p:nvSpPr>
        <p:spPr>
          <a:xfrm>
            <a:off x="1816735" y="2776220"/>
            <a:ext cx="2835275" cy="534670"/>
          </a:xfrm>
          <a:prstGeom prst="flowChartAlternateProcess">
            <a:avLst/>
          </a:prstGeom>
          <a:solidFill>
            <a:srgbClr val="FFCA28"/>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9" name="矩形 16"/>
          <p:cNvSpPr/>
          <p:nvPr/>
        </p:nvSpPr>
        <p:spPr>
          <a:xfrm>
            <a:off x="1816735" y="2865755"/>
            <a:ext cx="3064510" cy="384810"/>
          </a:xfrm>
          <a:prstGeom prst="homePlate">
            <a:avLst/>
          </a:prstGeom>
          <a:noFill/>
          <a:ln>
            <a:noFill/>
          </a:ln>
          <a:extLst>
            <a:ext uri="{909E8E84-426E-40DD-AFC4-6F175D3DCCD1}">
              <a14:hiddenFill xmlns:a14="http://schemas.microsoft.com/office/drawing/2010/main">
                <a:solidFill>
                  <a:srgbClr val="FFCA28"/>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rPr>
              <a:t>kata kunci var, let, atau const.</a:t>
            </a:r>
            <a:endPar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10" name="Oval 9"/>
          <p:cNvSpPr/>
          <p:nvPr/>
        </p:nvSpPr>
        <p:spPr>
          <a:xfrm>
            <a:off x="695960" y="2865755"/>
            <a:ext cx="445135" cy="445135"/>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Rectangles 18"/>
          <p:cNvSpPr/>
          <p:nvPr/>
        </p:nvSpPr>
        <p:spPr>
          <a:xfrm>
            <a:off x="768350" y="4422775"/>
            <a:ext cx="752475" cy="762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Flowchart: Alternate Process 19"/>
          <p:cNvSpPr/>
          <p:nvPr/>
        </p:nvSpPr>
        <p:spPr>
          <a:xfrm>
            <a:off x="1260475" y="3485515"/>
            <a:ext cx="4206240" cy="1971040"/>
          </a:xfrm>
          <a:prstGeom prst="flowChartAlternateProcess">
            <a:avLst/>
          </a:prstGeom>
          <a:solidFill>
            <a:srgbClr val="FFCA28"/>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22" name="Oval 21"/>
          <p:cNvSpPr/>
          <p:nvPr/>
        </p:nvSpPr>
        <p:spPr>
          <a:xfrm>
            <a:off x="417830" y="4295775"/>
            <a:ext cx="350520" cy="350520"/>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矩形 16"/>
          <p:cNvSpPr/>
          <p:nvPr/>
        </p:nvSpPr>
        <p:spPr>
          <a:xfrm>
            <a:off x="1451610" y="3615055"/>
            <a:ext cx="3714115" cy="587375"/>
          </a:xfrm>
          <a:prstGeom prst="rect">
            <a:avLst/>
          </a:prstGeom>
          <a:noFill/>
          <a:ln>
            <a:noFill/>
          </a:ln>
          <a:extLst>
            <a:ext uri="{909E8E84-426E-40DD-AFC4-6F175D3DCCD1}">
              <a14:hiddenFill xmlns:a14="http://schemas.microsoft.com/office/drawing/2010/main">
                <a:solidFill>
                  <a:srgbClr val="FFCA28"/>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var </a:t>
            </a:r>
            <a:r>
              <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rPr>
              <a:t>= cara lama mendeklarasikan variabel, terbatas dalam cakupan fungsi.</a:t>
            </a:r>
            <a:endPar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26" name="矩形 16"/>
          <p:cNvSpPr/>
          <p:nvPr/>
        </p:nvSpPr>
        <p:spPr>
          <a:xfrm>
            <a:off x="1520825" y="4202430"/>
            <a:ext cx="3714115" cy="587375"/>
          </a:xfrm>
          <a:prstGeom prst="rect">
            <a:avLst/>
          </a:prstGeom>
          <a:noFill/>
          <a:ln>
            <a:noFill/>
          </a:ln>
          <a:extLst>
            <a:ext uri="{909E8E84-426E-40DD-AFC4-6F175D3DCCD1}">
              <a14:hiddenFill xmlns:a14="http://schemas.microsoft.com/office/drawing/2010/main">
                <a:solidFill>
                  <a:srgbClr val="FFCA28"/>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let</a:t>
            </a:r>
            <a:r>
              <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rPr>
              <a:t> = variabel yang memungkinan perubahan nilai.</a:t>
            </a:r>
            <a:endPar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27" name="矩形 16"/>
          <p:cNvSpPr/>
          <p:nvPr/>
        </p:nvSpPr>
        <p:spPr>
          <a:xfrm>
            <a:off x="1508125" y="4748530"/>
            <a:ext cx="3714115" cy="587375"/>
          </a:xfrm>
          <a:prstGeom prst="rect">
            <a:avLst/>
          </a:prstGeom>
          <a:noFill/>
          <a:ln>
            <a:noFill/>
          </a:ln>
          <a:extLst>
            <a:ext uri="{909E8E84-426E-40DD-AFC4-6F175D3DCCD1}">
              <a14:hiddenFill xmlns:a14="http://schemas.microsoft.com/office/drawing/2010/main">
                <a:solidFill>
                  <a:srgbClr val="FFCA28"/>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const </a:t>
            </a:r>
            <a:r>
              <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rPr>
              <a:t>= variabel yang bersifat tetap,  merubah nilai akan menyebabkan error.</a:t>
            </a:r>
            <a:endPar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28" name="Rectangles 27"/>
          <p:cNvSpPr/>
          <p:nvPr/>
        </p:nvSpPr>
        <p:spPr>
          <a:xfrm rot="5400000">
            <a:off x="9561195" y="3599815"/>
            <a:ext cx="2972435" cy="762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Flowchart: Alternate Process 28"/>
          <p:cNvSpPr/>
          <p:nvPr/>
        </p:nvSpPr>
        <p:spPr>
          <a:xfrm>
            <a:off x="7088505" y="2305685"/>
            <a:ext cx="3657600" cy="1024890"/>
          </a:xfrm>
          <a:prstGeom prst="flowChartAlternateProcess">
            <a:avLst/>
          </a:prstGeom>
          <a:solidFill>
            <a:srgbClr val="FFCA28"/>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30" name="Oval 29"/>
          <p:cNvSpPr/>
          <p:nvPr/>
        </p:nvSpPr>
        <p:spPr>
          <a:xfrm rot="5400000">
            <a:off x="10871835" y="1876425"/>
            <a:ext cx="350520" cy="350520"/>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Oval 31"/>
          <p:cNvSpPr/>
          <p:nvPr/>
        </p:nvSpPr>
        <p:spPr>
          <a:xfrm rot="5400000">
            <a:off x="10885805" y="3493135"/>
            <a:ext cx="350520" cy="350520"/>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Flowchart: Alternate Process 32"/>
          <p:cNvSpPr/>
          <p:nvPr/>
        </p:nvSpPr>
        <p:spPr>
          <a:xfrm>
            <a:off x="7451725" y="3991610"/>
            <a:ext cx="3294380" cy="1152525"/>
          </a:xfrm>
          <a:prstGeom prst="flowChartAlternateProcess">
            <a:avLst/>
          </a:prstGeom>
          <a:solidFill>
            <a:srgbClr val="FFCA28"/>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39" name="Rounded Rectangle 38"/>
          <p:cNvSpPr/>
          <p:nvPr/>
        </p:nvSpPr>
        <p:spPr>
          <a:xfrm>
            <a:off x="7451090" y="2418080"/>
            <a:ext cx="964565" cy="278765"/>
          </a:xfrm>
          <a:prstGeom prst="roundRect">
            <a:avLst/>
          </a:prstGeom>
          <a:solidFill>
            <a:srgbClr val="FFFFFF"/>
          </a:solidFill>
        </p:spPr>
        <p:style>
          <a:lnRef idx="0">
            <a:srgbClr val="FFFFFF"/>
          </a:lnRef>
          <a:fillRef idx="1">
            <a:schemeClr val="accent1"/>
          </a:fillRef>
          <a:effectRef idx="0">
            <a:srgbClr val="FFFFFF"/>
          </a:effectRef>
          <a:fontRef idx="minor">
            <a:schemeClr val="lt1"/>
          </a:fontRef>
        </p:style>
        <p:txBody>
          <a:bodyPr rtlCol="0" anchor="ctr"/>
          <a:p>
            <a:pPr indent="0" algn="l">
              <a:buFont typeface="Arial" panose="020B0604020202020204" pitchFamily="34" charset="0"/>
              <a:buNone/>
            </a:pPr>
            <a:r>
              <a:rPr lang="en-US" altLang="zh-CN" sz="14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Number</a:t>
            </a:r>
            <a:endParaRPr lang="en-US" altLang="zh-CN" sz="14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36" name="矩形 16"/>
          <p:cNvSpPr/>
          <p:nvPr/>
        </p:nvSpPr>
        <p:spPr>
          <a:xfrm>
            <a:off x="1036955" y="758190"/>
            <a:ext cx="1613535" cy="485775"/>
          </a:xfrm>
          <a:prstGeom prst="rect">
            <a:avLst/>
          </a:prstGeom>
        </p:spPr>
        <p:txBody>
          <a:bodyPr wrap="square">
            <a:noAutofit/>
          </a:bodyPr>
          <a:p>
            <a:pPr algn="ctr"/>
            <a:r>
              <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rPr>
              <a:t>Variabel </a:t>
            </a:r>
            <a:endPar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endParaRPr>
          </a:p>
        </p:txBody>
      </p:sp>
      <p:sp>
        <p:nvSpPr>
          <p:cNvPr id="40" name="Rounded Rectangle 39"/>
          <p:cNvSpPr/>
          <p:nvPr/>
        </p:nvSpPr>
        <p:spPr>
          <a:xfrm>
            <a:off x="8538845" y="2447290"/>
            <a:ext cx="799465" cy="249555"/>
          </a:xfrm>
          <a:prstGeom prst="roundRect">
            <a:avLst/>
          </a:prstGeom>
          <a:solidFill>
            <a:srgbClr val="FFFFFF"/>
          </a:solidFill>
        </p:spPr>
        <p:style>
          <a:lnRef idx="0">
            <a:srgbClr val="FFFFFF"/>
          </a:lnRef>
          <a:fillRef idx="1">
            <a:schemeClr val="accent1"/>
          </a:fillRef>
          <a:effectRef idx="0">
            <a:srgbClr val="FFFFFF"/>
          </a:effectRef>
          <a:fontRef idx="minor">
            <a:schemeClr val="lt1"/>
          </a:fontRef>
        </p:style>
        <p:txBody>
          <a:bodyPr rtlCol="0" anchor="ctr"/>
          <a:p>
            <a:pPr indent="0" algn="l">
              <a:buFont typeface="Arial" panose="020B0604020202020204" pitchFamily="34" charset="0"/>
              <a:buNone/>
            </a:pPr>
            <a:r>
              <a:rPr lang="en-US" altLang="zh-CN" sz="14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String</a:t>
            </a:r>
            <a:endParaRPr lang="en-US" altLang="zh-CN" sz="14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41" name="Rounded Rectangle 40"/>
          <p:cNvSpPr/>
          <p:nvPr/>
        </p:nvSpPr>
        <p:spPr>
          <a:xfrm>
            <a:off x="9461500" y="2447290"/>
            <a:ext cx="910590" cy="325755"/>
          </a:xfrm>
          <a:prstGeom prst="roundRect">
            <a:avLst/>
          </a:prstGeom>
          <a:solidFill>
            <a:srgbClr val="FFFFFF"/>
          </a:solidFill>
        </p:spPr>
        <p:style>
          <a:lnRef idx="0">
            <a:srgbClr val="FFFFFF"/>
          </a:lnRef>
          <a:fillRef idx="1">
            <a:schemeClr val="accent1"/>
          </a:fillRef>
          <a:effectRef idx="0">
            <a:srgbClr val="FFFFFF"/>
          </a:effectRef>
          <a:fontRef idx="minor">
            <a:schemeClr val="lt1"/>
          </a:fontRef>
        </p:style>
        <p:txBody>
          <a:bodyPr rtlCol="0" anchor="ctr"/>
          <a:p>
            <a:pPr indent="0" algn="l">
              <a:buFont typeface="Arial" panose="020B0604020202020204" pitchFamily="34" charset="0"/>
              <a:buNone/>
            </a:pPr>
            <a:r>
              <a:rPr lang="en-US" altLang="zh-CN" sz="14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Boolean</a:t>
            </a:r>
            <a:endParaRPr lang="en-US" altLang="zh-CN" sz="14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42" name="Rounded Rectangle 41"/>
          <p:cNvSpPr/>
          <p:nvPr/>
        </p:nvSpPr>
        <p:spPr>
          <a:xfrm>
            <a:off x="7787005" y="2851150"/>
            <a:ext cx="1195705" cy="278765"/>
          </a:xfrm>
          <a:prstGeom prst="roundRect">
            <a:avLst/>
          </a:prstGeom>
          <a:solidFill>
            <a:srgbClr val="FFFFFF"/>
          </a:solidFill>
        </p:spPr>
        <p:style>
          <a:lnRef idx="0">
            <a:srgbClr val="FFFFFF"/>
          </a:lnRef>
          <a:fillRef idx="1">
            <a:schemeClr val="accent1"/>
          </a:fillRef>
          <a:effectRef idx="0">
            <a:srgbClr val="FFFFFF"/>
          </a:effectRef>
          <a:fontRef idx="minor">
            <a:schemeClr val="lt1"/>
          </a:fontRef>
        </p:style>
        <p:txBody>
          <a:bodyPr rtlCol="0" anchor="ctr"/>
          <a:p>
            <a:pPr indent="0" algn="l">
              <a:buFont typeface="Arial" panose="020B0604020202020204" pitchFamily="34" charset="0"/>
              <a:buNone/>
            </a:pPr>
            <a:r>
              <a:rPr lang="en-US" altLang="zh-CN" sz="14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Undefined</a:t>
            </a:r>
            <a:endParaRPr lang="en-US" altLang="zh-CN" sz="14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43" name="Rounded Rectangle 42"/>
          <p:cNvSpPr/>
          <p:nvPr/>
        </p:nvSpPr>
        <p:spPr>
          <a:xfrm>
            <a:off x="9214485" y="2873375"/>
            <a:ext cx="604520" cy="278765"/>
          </a:xfrm>
          <a:prstGeom prst="roundRect">
            <a:avLst/>
          </a:prstGeom>
          <a:solidFill>
            <a:srgbClr val="FFFFFF"/>
          </a:solidFill>
        </p:spPr>
        <p:style>
          <a:lnRef idx="0">
            <a:srgbClr val="FFFFFF"/>
          </a:lnRef>
          <a:fillRef idx="1">
            <a:schemeClr val="accent1"/>
          </a:fillRef>
          <a:effectRef idx="0">
            <a:srgbClr val="FFFFFF"/>
          </a:effectRef>
          <a:fontRef idx="minor">
            <a:schemeClr val="lt1"/>
          </a:fontRef>
        </p:style>
        <p:txBody>
          <a:bodyPr rtlCol="0" anchor="ctr"/>
          <a:p>
            <a:pPr indent="0" algn="l">
              <a:buFont typeface="Arial" panose="020B0604020202020204" pitchFamily="34" charset="0"/>
              <a:buNone/>
            </a:pPr>
            <a:r>
              <a:rPr lang="en-US" altLang="zh-CN" sz="14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Null</a:t>
            </a:r>
            <a:endParaRPr lang="en-US" altLang="zh-CN" sz="14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cxnSp>
        <p:nvCxnSpPr>
          <p:cNvPr id="53" name="直接连接符 8"/>
          <p:cNvCxnSpPr/>
          <p:nvPr/>
        </p:nvCxnSpPr>
        <p:spPr>
          <a:xfrm>
            <a:off x="9302750" y="4426585"/>
            <a:ext cx="0" cy="320040"/>
          </a:xfrm>
          <a:prstGeom prst="line">
            <a:avLst/>
          </a:prstGeom>
        </p:spPr>
        <p:style>
          <a:lnRef idx="3">
            <a:schemeClr val="accent2"/>
          </a:lnRef>
          <a:fillRef idx="0">
            <a:srgbClr val="FFFFFF"/>
          </a:fillRef>
          <a:effectRef idx="0">
            <a:srgbClr val="FFFFFF"/>
          </a:effectRef>
          <a:fontRef idx="minor">
            <a:schemeClr val="tx1"/>
          </a:fontRef>
        </p:style>
      </p:cxnSp>
      <p:sp>
        <p:nvSpPr>
          <p:cNvPr id="45" name="Rounded Rectangle 44"/>
          <p:cNvSpPr/>
          <p:nvPr/>
        </p:nvSpPr>
        <p:spPr>
          <a:xfrm>
            <a:off x="7863205" y="4203700"/>
            <a:ext cx="675640" cy="278765"/>
          </a:xfrm>
          <a:prstGeom prst="roundRect">
            <a:avLst/>
          </a:prstGeom>
          <a:solidFill>
            <a:srgbClr val="FFFFFF"/>
          </a:solidFill>
        </p:spPr>
        <p:style>
          <a:lnRef idx="0">
            <a:srgbClr val="FFFFFF"/>
          </a:lnRef>
          <a:fillRef idx="1">
            <a:schemeClr val="accent1"/>
          </a:fillRef>
          <a:effectRef idx="0">
            <a:srgbClr val="FFFFFF"/>
          </a:effectRef>
          <a:fontRef idx="minor">
            <a:schemeClr val="lt1"/>
          </a:fontRef>
        </p:style>
        <p:txBody>
          <a:bodyPr rtlCol="0" anchor="ctr"/>
          <a:p>
            <a:pPr indent="0" algn="l">
              <a:buFont typeface="Arial" panose="020B0604020202020204" pitchFamily="34" charset="0"/>
              <a:buNone/>
            </a:pPr>
            <a:r>
              <a:rPr lang="en-US" altLang="zh-CN" sz="14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Array</a:t>
            </a:r>
            <a:endParaRPr lang="en-US" altLang="zh-CN" sz="14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cxnSp>
        <p:nvCxnSpPr>
          <p:cNvPr id="54" name="直接连接符 8"/>
          <p:cNvCxnSpPr/>
          <p:nvPr/>
        </p:nvCxnSpPr>
        <p:spPr>
          <a:xfrm>
            <a:off x="9728835" y="4426585"/>
            <a:ext cx="188595" cy="285750"/>
          </a:xfrm>
          <a:prstGeom prst="line">
            <a:avLst/>
          </a:prstGeom>
        </p:spPr>
        <p:style>
          <a:lnRef idx="3">
            <a:schemeClr val="accent2"/>
          </a:lnRef>
          <a:fillRef idx="0">
            <a:srgbClr val="FFFFFF"/>
          </a:fillRef>
          <a:effectRef idx="0">
            <a:srgbClr val="FFFFFF"/>
          </a:effectRef>
          <a:fontRef idx="minor">
            <a:schemeClr val="tx1"/>
          </a:fontRef>
        </p:style>
      </p:cxnSp>
      <p:sp>
        <p:nvSpPr>
          <p:cNvPr id="46" name="Rounded Rectangle 45"/>
          <p:cNvSpPr/>
          <p:nvPr/>
        </p:nvSpPr>
        <p:spPr>
          <a:xfrm>
            <a:off x="8849360" y="4197350"/>
            <a:ext cx="906780" cy="278765"/>
          </a:xfrm>
          <a:prstGeom prst="roundRect">
            <a:avLst/>
          </a:prstGeom>
          <a:solidFill>
            <a:srgbClr val="FFFFFF"/>
          </a:solidFill>
        </p:spPr>
        <p:style>
          <a:lnRef idx="0">
            <a:srgbClr val="FFFFFF"/>
          </a:lnRef>
          <a:fillRef idx="1">
            <a:schemeClr val="accent1"/>
          </a:fillRef>
          <a:effectRef idx="0">
            <a:srgbClr val="FFFFFF"/>
          </a:effectRef>
          <a:fontRef idx="minor">
            <a:schemeClr val="lt1"/>
          </a:fontRef>
        </p:style>
        <p:txBody>
          <a:bodyPr rtlCol="0" anchor="ctr"/>
          <a:p>
            <a:pPr indent="0" algn="l">
              <a:buFont typeface="Arial" panose="020B0604020202020204" pitchFamily="34" charset="0"/>
              <a:buNone/>
            </a:pPr>
            <a:r>
              <a:rPr lang="en-US" altLang="zh-CN" sz="14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Object</a:t>
            </a:r>
            <a:endParaRPr lang="en-US" altLang="zh-CN" sz="14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47" name="Rounded Rectangle 46"/>
          <p:cNvSpPr/>
          <p:nvPr/>
        </p:nvSpPr>
        <p:spPr>
          <a:xfrm>
            <a:off x="7787005" y="4708525"/>
            <a:ext cx="906780" cy="278765"/>
          </a:xfrm>
          <a:prstGeom prst="roundRect">
            <a:avLst/>
          </a:prstGeom>
          <a:solidFill>
            <a:srgbClr val="FFFFFF"/>
          </a:solidFill>
        </p:spPr>
        <p:style>
          <a:lnRef idx="0">
            <a:srgbClr val="FFFFFF"/>
          </a:lnRef>
          <a:fillRef idx="1">
            <a:schemeClr val="accent1"/>
          </a:fillRef>
          <a:effectRef idx="0">
            <a:srgbClr val="FFFFFF"/>
          </a:effectRef>
          <a:fontRef idx="minor">
            <a:schemeClr val="lt1"/>
          </a:fontRef>
        </p:style>
        <p:txBody>
          <a:bodyPr rtlCol="0" anchor="ctr"/>
          <a:p>
            <a:pPr indent="0" algn="l">
              <a:buFont typeface="Arial" panose="020B0604020202020204" pitchFamily="34" charset="0"/>
              <a:buNone/>
            </a:pPr>
            <a:r>
              <a:rPr lang="en-US" altLang="zh-CN" sz="14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Function</a:t>
            </a:r>
            <a:endParaRPr lang="en-US" altLang="zh-CN" sz="14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50" name="Rounded Rectangle 49"/>
          <p:cNvSpPr/>
          <p:nvPr/>
        </p:nvSpPr>
        <p:spPr>
          <a:xfrm>
            <a:off x="8982710" y="4752340"/>
            <a:ext cx="576580" cy="196850"/>
          </a:xfrm>
          <a:prstGeom prst="roundRect">
            <a:avLst/>
          </a:prstGeom>
          <a:solidFill>
            <a:srgbClr val="FFFFFF"/>
          </a:solidFill>
        </p:spPr>
        <p:style>
          <a:lnRef idx="0">
            <a:srgbClr val="FFFFFF"/>
          </a:lnRef>
          <a:fillRef idx="1">
            <a:schemeClr val="accent1"/>
          </a:fillRef>
          <a:effectRef idx="0">
            <a:srgbClr val="FFFFFF"/>
          </a:effectRef>
          <a:fontRef idx="minor">
            <a:schemeClr val="lt1"/>
          </a:fontRef>
        </p:style>
        <p:txBody>
          <a:bodyPr rtlCol="0" anchor="ctr"/>
          <a:p>
            <a:pPr indent="0" algn="l">
              <a:buFont typeface="Arial" panose="020B0604020202020204" pitchFamily="34" charset="0"/>
              <a:buNone/>
            </a:pPr>
            <a:r>
              <a:rPr lang="en-US" altLang="zh-CN" sz="14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Date</a:t>
            </a:r>
            <a:endParaRPr lang="en-US" altLang="zh-CN" sz="14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51" name="矩形 16"/>
          <p:cNvSpPr/>
          <p:nvPr/>
        </p:nvSpPr>
        <p:spPr>
          <a:xfrm>
            <a:off x="9586595" y="1826260"/>
            <a:ext cx="1285240" cy="485775"/>
          </a:xfrm>
          <a:prstGeom prst="rect">
            <a:avLst/>
          </a:prstGeom>
        </p:spPr>
        <p:txBody>
          <a:bodyPr wrap="square">
            <a:noAutofit/>
          </a:bodyPr>
          <a:p>
            <a:pPr algn="ctr"/>
            <a:r>
              <a:rPr lang="en-US" altLang="zh-CN" sz="20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rPr>
              <a:t>Primitif</a:t>
            </a:r>
            <a:endParaRPr lang="en-US" altLang="zh-CN" sz="20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endParaRPr>
          </a:p>
        </p:txBody>
      </p:sp>
      <p:sp>
        <p:nvSpPr>
          <p:cNvPr id="52" name="矩形 16"/>
          <p:cNvSpPr/>
          <p:nvPr/>
        </p:nvSpPr>
        <p:spPr>
          <a:xfrm>
            <a:off x="7787005" y="3471545"/>
            <a:ext cx="2958465" cy="506095"/>
          </a:xfrm>
          <a:prstGeom prst="rect">
            <a:avLst/>
          </a:prstGeom>
        </p:spPr>
        <p:txBody>
          <a:bodyPr wrap="square">
            <a:noAutofit/>
          </a:bodyPr>
          <a:p>
            <a:pPr algn="ctr"/>
            <a:r>
              <a:rPr lang="en-US" altLang="zh-CN" sz="20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rPr>
              <a:t>Reference/ Non Primitif</a:t>
            </a:r>
            <a:endParaRPr lang="en-US" altLang="zh-CN" sz="20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endParaRPr>
          </a:p>
        </p:txBody>
      </p:sp>
      <p:sp>
        <p:nvSpPr>
          <p:cNvPr id="55" name="Rounded Rectangle 54"/>
          <p:cNvSpPr/>
          <p:nvPr/>
        </p:nvSpPr>
        <p:spPr>
          <a:xfrm>
            <a:off x="9795510" y="4752340"/>
            <a:ext cx="755650" cy="196850"/>
          </a:xfrm>
          <a:prstGeom prst="roundRect">
            <a:avLst/>
          </a:prstGeom>
          <a:solidFill>
            <a:srgbClr val="FFFFFF"/>
          </a:solidFill>
        </p:spPr>
        <p:style>
          <a:lnRef idx="0">
            <a:srgbClr val="FFFFFF"/>
          </a:lnRef>
          <a:fillRef idx="1">
            <a:schemeClr val="accent1"/>
          </a:fillRef>
          <a:effectRef idx="0">
            <a:srgbClr val="FFFFFF"/>
          </a:effectRef>
          <a:fontRef idx="minor">
            <a:schemeClr val="lt1"/>
          </a:fontRef>
        </p:style>
        <p:txBody>
          <a:bodyPr rtlCol="0" anchor="ctr"/>
          <a:p>
            <a:pPr indent="0" algn="l">
              <a:buFont typeface="Arial" panose="020B0604020202020204" pitchFamily="34" charset="0"/>
              <a:buNone/>
            </a:pPr>
            <a:r>
              <a:rPr lang="en-US" altLang="zh-CN" sz="14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Regex</a:t>
            </a:r>
            <a:endParaRPr lang="en-US" altLang="zh-CN" sz="14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50" name="Rectangles 49"/>
          <p:cNvSpPr/>
          <p:nvPr/>
        </p:nvSpPr>
        <p:spPr>
          <a:xfrm>
            <a:off x="425450" y="185420"/>
            <a:ext cx="5543550" cy="6511925"/>
          </a:xfrm>
          <a:prstGeom prst="rect">
            <a:avLst/>
          </a:prstGeom>
          <a:solidFill>
            <a:schemeClr val="bg1">
              <a:lumMod val="95000"/>
            </a:schemeClr>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28" name="Rectangles 27"/>
          <p:cNvSpPr/>
          <p:nvPr/>
        </p:nvSpPr>
        <p:spPr>
          <a:xfrm rot="5400000">
            <a:off x="1345565" y="2811145"/>
            <a:ext cx="2972435" cy="762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sp>
        <p:nvSpPr>
          <p:cNvPr id="57" name="矩形 16"/>
          <p:cNvSpPr/>
          <p:nvPr/>
        </p:nvSpPr>
        <p:spPr>
          <a:xfrm>
            <a:off x="543560" y="513715"/>
            <a:ext cx="2016760" cy="485775"/>
          </a:xfrm>
          <a:prstGeom prst="rect">
            <a:avLst/>
          </a:prstGeom>
        </p:spPr>
        <p:txBody>
          <a:bodyPr wrap="square">
            <a:noAutofit/>
          </a:bodyPr>
          <a:p>
            <a:pPr algn="ctr"/>
            <a:r>
              <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rPr>
              <a:t>Desicion</a:t>
            </a:r>
            <a:endPar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endParaRPr>
          </a:p>
        </p:txBody>
      </p:sp>
      <p:sp>
        <p:nvSpPr>
          <p:cNvPr id="17" name="Rectangles 16"/>
          <p:cNvSpPr/>
          <p:nvPr/>
        </p:nvSpPr>
        <p:spPr>
          <a:xfrm>
            <a:off x="702945" y="1347470"/>
            <a:ext cx="4436110" cy="1223010"/>
          </a:xfrm>
          <a:prstGeom prst="rect">
            <a:avLst/>
          </a:prstGeom>
          <a:solidFill>
            <a:srgbClr val="FFCA28"/>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7" name="矩形 16"/>
          <p:cNvSpPr/>
          <p:nvPr/>
        </p:nvSpPr>
        <p:spPr>
          <a:xfrm>
            <a:off x="907415" y="1458595"/>
            <a:ext cx="4088130" cy="878205"/>
          </a:xfrm>
          <a:prstGeom prst="rect">
            <a:avLst/>
          </a:prstGeom>
          <a:noFill/>
          <a:ln>
            <a:noFill/>
          </a:ln>
          <a:extLst>
            <a:ext uri="{909E8E84-426E-40DD-AFC4-6F175D3DCCD1}">
              <a14:hiddenFill xmlns:a14="http://schemas.microsoft.com/office/drawing/2010/main">
                <a:solidFill>
                  <a:srgbClr val="D6E1FD"/>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rPr>
              <a:t>konsep dalam pemrograman yang memungkinkan sebuah program untuk membuat keputusan berdasarkan kondisi tertentu</a:t>
            </a:r>
            <a:endPar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3" name="Rectangles 2"/>
          <p:cNvSpPr/>
          <p:nvPr/>
        </p:nvSpPr>
        <p:spPr>
          <a:xfrm>
            <a:off x="716280" y="2818130"/>
            <a:ext cx="4436110" cy="721995"/>
          </a:xfrm>
          <a:prstGeom prst="rect">
            <a:avLst/>
          </a:prstGeom>
          <a:solidFill>
            <a:srgbClr val="FFCA28"/>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4" name="矩形 16"/>
          <p:cNvSpPr/>
          <p:nvPr/>
        </p:nvSpPr>
        <p:spPr>
          <a:xfrm>
            <a:off x="907415" y="2918460"/>
            <a:ext cx="4088130" cy="878205"/>
          </a:xfrm>
          <a:prstGeom prst="rect">
            <a:avLst/>
          </a:prstGeom>
          <a:noFill/>
          <a:ln>
            <a:noFill/>
          </a:ln>
          <a:extLst>
            <a:ext uri="{909E8E84-426E-40DD-AFC4-6F175D3DCCD1}">
              <a14:hiddenFill xmlns:a14="http://schemas.microsoft.com/office/drawing/2010/main">
                <a:solidFill>
                  <a:srgbClr val="D6E1FD"/>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rPr>
              <a:t>struktur pengkondisian paling umum adalah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if</a:t>
            </a:r>
            <a:r>
              <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rPr>
              <a:t>,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else</a:t>
            </a:r>
            <a:r>
              <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rPr>
              <a:t>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if</a:t>
            </a:r>
            <a:r>
              <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rPr>
              <a:t>, dan</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else</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pic>
        <p:nvPicPr>
          <p:cNvPr id="5" name="Picture 4"/>
          <p:cNvPicPr>
            <a:picLocks noChangeAspect="1"/>
          </p:cNvPicPr>
          <p:nvPr/>
        </p:nvPicPr>
        <p:blipFill>
          <a:blip r:embed="rId1"/>
          <a:stretch>
            <a:fillRect/>
          </a:stretch>
        </p:blipFill>
        <p:spPr>
          <a:xfrm>
            <a:off x="717550" y="3787775"/>
            <a:ext cx="4436745" cy="1066800"/>
          </a:xfrm>
          <a:prstGeom prst="rect">
            <a:avLst/>
          </a:prstGeom>
        </p:spPr>
      </p:pic>
      <p:sp>
        <p:nvSpPr>
          <p:cNvPr id="6" name="矩形 16"/>
          <p:cNvSpPr/>
          <p:nvPr/>
        </p:nvSpPr>
        <p:spPr>
          <a:xfrm>
            <a:off x="6306185" y="513715"/>
            <a:ext cx="1112520" cy="485775"/>
          </a:xfrm>
          <a:prstGeom prst="rect">
            <a:avLst/>
          </a:prstGeom>
        </p:spPr>
        <p:txBody>
          <a:bodyPr wrap="square">
            <a:noAutofit/>
          </a:bodyPr>
          <a:p>
            <a:pPr algn="ctr"/>
            <a:r>
              <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rPr>
              <a:t>Loop</a:t>
            </a:r>
            <a:endPar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endParaRPr>
          </a:p>
        </p:txBody>
      </p:sp>
      <p:sp>
        <p:nvSpPr>
          <p:cNvPr id="8" name="Rectangles 7"/>
          <p:cNvSpPr/>
          <p:nvPr/>
        </p:nvSpPr>
        <p:spPr>
          <a:xfrm rot="5400000">
            <a:off x="7146925" y="3110865"/>
            <a:ext cx="3509645" cy="762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ectangles 8"/>
          <p:cNvSpPr/>
          <p:nvPr/>
        </p:nvSpPr>
        <p:spPr>
          <a:xfrm>
            <a:off x="6726555" y="1363345"/>
            <a:ext cx="4436110" cy="1223010"/>
          </a:xfrm>
          <a:prstGeom prst="rect">
            <a:avLst/>
          </a:prstGeom>
          <a:solidFill>
            <a:srgbClr val="FFCA28"/>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10" name="矩形 16"/>
          <p:cNvSpPr/>
          <p:nvPr/>
        </p:nvSpPr>
        <p:spPr>
          <a:xfrm>
            <a:off x="6931025" y="1474470"/>
            <a:ext cx="4088130" cy="878205"/>
          </a:xfrm>
          <a:prstGeom prst="rect">
            <a:avLst/>
          </a:prstGeom>
          <a:noFill/>
          <a:ln>
            <a:noFill/>
          </a:ln>
          <a:extLst>
            <a:ext uri="{909E8E84-426E-40DD-AFC4-6F175D3DCCD1}">
              <a14:hiddenFill xmlns:a14="http://schemas.microsoft.com/office/drawing/2010/main">
                <a:solidFill>
                  <a:srgbClr val="D6E1FD"/>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loop</a:t>
            </a:r>
            <a:r>
              <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rPr>
              <a:t> memungkinkan program untuk mengeksekusi serangkaian pernyataan atau blok kode berulang kali</a:t>
            </a:r>
            <a:endPar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11" name="Rectangles 10"/>
          <p:cNvSpPr/>
          <p:nvPr/>
        </p:nvSpPr>
        <p:spPr>
          <a:xfrm>
            <a:off x="6739890" y="2834005"/>
            <a:ext cx="4436110" cy="440055"/>
          </a:xfrm>
          <a:prstGeom prst="rect">
            <a:avLst/>
          </a:prstGeom>
          <a:solidFill>
            <a:srgbClr val="FFCA28"/>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12" name="矩形 16"/>
          <p:cNvSpPr/>
          <p:nvPr/>
        </p:nvSpPr>
        <p:spPr>
          <a:xfrm>
            <a:off x="6931025" y="2873375"/>
            <a:ext cx="4088130" cy="310515"/>
          </a:xfrm>
          <a:prstGeom prst="rect">
            <a:avLst/>
          </a:prstGeom>
          <a:noFill/>
          <a:ln>
            <a:noFill/>
          </a:ln>
          <a:extLst>
            <a:ext uri="{909E8E84-426E-40DD-AFC4-6F175D3DCCD1}">
              <a14:hiddenFill xmlns:a14="http://schemas.microsoft.com/office/drawing/2010/main">
                <a:solidFill>
                  <a:srgbClr val="D6E1FD"/>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effectLst>
                  <a:outerShdw blurRad="38100" dist="19050" dir="2700000" algn="tl" rotWithShape="0">
                    <a:schemeClr val="dk1">
                      <a:alpha val="40000"/>
                    </a:schemeClr>
                  </a:outerShdw>
                </a:effectLst>
                <a:latin typeface="Nunito" charset="0"/>
                <a:ea typeface="+mj-ea"/>
                <a:cs typeface="Nunito" charset="0"/>
                <a:sym typeface="+mn-ea"/>
              </a:rPr>
              <a:t> jenis loop di antaranya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for</a:t>
            </a:r>
            <a:r>
              <a:rPr lang="en-US" altLang="zh-CN" sz="1600" dirty="0">
                <a:effectLst>
                  <a:outerShdw blurRad="38100" dist="19050" dir="2700000" algn="tl" rotWithShape="0">
                    <a:schemeClr val="dk1">
                      <a:alpha val="40000"/>
                    </a:schemeClr>
                  </a:outerShdw>
                </a:effectLst>
                <a:latin typeface="Nunito" charset="0"/>
                <a:ea typeface="+mj-ea"/>
                <a:cs typeface="Nunito" charset="0"/>
                <a:sym typeface="+mn-ea"/>
              </a:rPr>
              <a:t> dan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while</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pic>
        <p:nvPicPr>
          <p:cNvPr id="16" name="Picture 15"/>
          <p:cNvPicPr>
            <a:picLocks noChangeAspect="1"/>
          </p:cNvPicPr>
          <p:nvPr/>
        </p:nvPicPr>
        <p:blipFill>
          <a:blip r:embed="rId2"/>
          <a:stretch>
            <a:fillRect/>
          </a:stretch>
        </p:blipFill>
        <p:spPr>
          <a:xfrm>
            <a:off x="6923405" y="3791585"/>
            <a:ext cx="4095750" cy="1209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sp>
        <p:nvSpPr>
          <p:cNvPr id="58" name="Rectangles 57"/>
          <p:cNvSpPr/>
          <p:nvPr/>
        </p:nvSpPr>
        <p:spPr>
          <a:xfrm>
            <a:off x="6348095" y="170180"/>
            <a:ext cx="5685790" cy="6511925"/>
          </a:xfrm>
          <a:prstGeom prst="rect">
            <a:avLst/>
          </a:prstGeom>
          <a:solidFill>
            <a:schemeClr val="bg1">
              <a:lumMod val="95000"/>
            </a:schemeClr>
          </a:solidFill>
        </p:spPr>
        <p:style>
          <a:lnRef idx="0">
            <a:srgbClr val="FFFFFF"/>
          </a:lnRef>
          <a:fillRef idx="1">
            <a:schemeClr val="accent1"/>
          </a:fillRef>
          <a:effectRef idx="0">
            <a:srgbClr val="FFFFFF"/>
          </a:effectRef>
          <a:fontRef idx="minor">
            <a:schemeClr val="lt1"/>
          </a:fontRef>
        </p:style>
        <p:txBody>
          <a:bodyPr rtlCol="0" anchor="ctr"/>
          <a:p>
            <a:pPr algn="ctr"/>
            <a:r>
              <a:rPr lang="en-US" altLang="zh-CN"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rPr>
              <a:t>Object</a:t>
            </a:r>
            <a:endParaRPr lang="en-US"/>
          </a:p>
        </p:txBody>
      </p:sp>
      <p:sp>
        <p:nvSpPr>
          <p:cNvPr id="57" name="矩形 16"/>
          <p:cNvSpPr/>
          <p:nvPr/>
        </p:nvSpPr>
        <p:spPr>
          <a:xfrm>
            <a:off x="543560" y="513715"/>
            <a:ext cx="1520190" cy="485775"/>
          </a:xfrm>
          <a:prstGeom prst="rect">
            <a:avLst/>
          </a:prstGeom>
        </p:spPr>
        <p:txBody>
          <a:bodyPr wrap="square">
            <a:noAutofit/>
          </a:bodyPr>
          <a:p>
            <a:pPr algn="ctr"/>
            <a:r>
              <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rPr>
              <a:t>Operator</a:t>
            </a:r>
            <a:endPar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endParaRPr>
          </a:p>
        </p:txBody>
      </p:sp>
      <p:sp>
        <p:nvSpPr>
          <p:cNvPr id="4" name="矩形 16"/>
          <p:cNvSpPr/>
          <p:nvPr/>
        </p:nvSpPr>
        <p:spPr>
          <a:xfrm>
            <a:off x="543560" y="1195070"/>
            <a:ext cx="5805170" cy="2824480"/>
          </a:xfrm>
          <a:prstGeom prst="rect">
            <a:avLst/>
          </a:prstGeom>
          <a:noFill/>
          <a:ln>
            <a:noFill/>
          </a:ln>
          <a:extLst>
            <a:ext uri="{909E8E84-426E-40DD-AFC4-6F175D3DCCD1}">
              <a14:hiddenFill xmlns:a14="http://schemas.microsoft.com/office/drawing/2010/main">
                <a:solidFill>
                  <a:srgbClr val="D6E1FD"/>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Aritmatika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 ,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endPar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Penugasan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endPar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Perbandingan	      ==,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 &gt;</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&lt;,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&gt;=</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=&lt; </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Logika 	            AND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&amp;&amp;</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OR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NOT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 </a:t>
            </a:r>
            <a:endPar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Ternary		kondisi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nilai Jika True</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nilai Jika False;</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Perpangkatan	        nilai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pangkat</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5" name="矩形 16"/>
          <p:cNvSpPr/>
          <p:nvPr/>
        </p:nvSpPr>
        <p:spPr>
          <a:xfrm>
            <a:off x="543560" y="4262755"/>
            <a:ext cx="1036955" cy="454660"/>
          </a:xfrm>
          <a:prstGeom prst="rect">
            <a:avLst/>
          </a:prstGeom>
        </p:spPr>
        <p:txBody>
          <a:bodyPr wrap="square">
            <a:noAutofit/>
          </a:bodyPr>
          <a:p>
            <a:pPr algn="ctr"/>
            <a:r>
              <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rPr>
              <a:t>Array</a:t>
            </a:r>
            <a:endPar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endParaRPr>
          </a:p>
        </p:txBody>
      </p:sp>
      <p:sp>
        <p:nvSpPr>
          <p:cNvPr id="7" name="矩形 16"/>
          <p:cNvSpPr/>
          <p:nvPr/>
        </p:nvSpPr>
        <p:spPr>
          <a:xfrm>
            <a:off x="543560" y="4928870"/>
            <a:ext cx="4324350" cy="1060450"/>
          </a:xfrm>
          <a:prstGeom prst="rect">
            <a:avLst/>
          </a:prstGeom>
          <a:noFill/>
          <a:ln>
            <a:noFill/>
          </a:ln>
          <a:extLst>
            <a:ext uri="{909E8E84-426E-40DD-AFC4-6F175D3DCCD1}">
              <a14:hiddenFill xmlns:a14="http://schemas.microsoft.com/office/drawing/2010/main">
                <a:solidFill>
                  <a:srgbClr val="D6E1FD"/>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struktur data dalam JavaScript yang digunakan untuk menyimpan sejumlah nilai dalam satu variabel.  Nilai-nilai tersebut dapat berupa tipe data: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number</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a:t>
            </a:r>
            <a:r>
              <a:rPr lang="en-US" altLang="zh-CN" sz="1600" dirty="0">
                <a:solidFill>
                  <a:schemeClr val="bg1"/>
                </a:solidFill>
                <a:effectLst>
                  <a:outerShdw blurRad="38100" dist="19050" dir="2700000" algn="tl" rotWithShape="0">
                    <a:schemeClr val="dk1">
                      <a:alpha val="40000"/>
                    </a:schemeClr>
                  </a:outerShdw>
                </a:effectLst>
                <a:latin typeface="Nunito" charset="0"/>
                <a:ea typeface="+mj-ea"/>
                <a:cs typeface="Nunito" charset="0"/>
                <a:sym typeface="+mn-ea"/>
              </a:rPr>
              <a:t>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string</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 </a:t>
            </a:r>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objek</a:t>
            </a:r>
            <a:endPar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8" name="矩形 16"/>
          <p:cNvSpPr/>
          <p:nvPr/>
        </p:nvSpPr>
        <p:spPr>
          <a:xfrm>
            <a:off x="6786245" y="513715"/>
            <a:ext cx="1617345" cy="485775"/>
          </a:xfrm>
          <a:prstGeom prst="rect">
            <a:avLst/>
          </a:prstGeom>
        </p:spPr>
        <p:txBody>
          <a:bodyPr wrap="square">
            <a:noAutofit/>
          </a:bodyPr>
          <a:p>
            <a:pPr algn="ctr"/>
            <a:r>
              <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rPr>
              <a:t>Function</a:t>
            </a:r>
            <a:endPar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endParaRPr>
          </a:p>
        </p:txBody>
      </p:sp>
      <p:sp>
        <p:nvSpPr>
          <p:cNvPr id="12" name="矩形 16"/>
          <p:cNvSpPr/>
          <p:nvPr/>
        </p:nvSpPr>
        <p:spPr>
          <a:xfrm>
            <a:off x="6903720" y="1165225"/>
            <a:ext cx="4324350" cy="1644650"/>
          </a:xfrm>
          <a:prstGeom prst="rect">
            <a:avLst/>
          </a:prstGeom>
          <a:noFill/>
          <a:ln>
            <a:noFill/>
          </a:ln>
          <a:extLst>
            <a:ext uri="{909E8E84-426E-40DD-AFC4-6F175D3DCCD1}">
              <a14:hiddenFill xmlns:a14="http://schemas.microsoft.com/office/drawing/2010/main">
                <a:solidFill>
                  <a:srgbClr val="D6E1FD"/>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Fungsi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adalah blok kode yang dapat didefinisikan dan kemudian dipanggil untuk mengeksekusi tugas tertentu.</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r>
              <a:rPr lang="en-US" altLang="zh-CN" sz="1600" dirty="0">
                <a:solidFill>
                  <a:srgbClr val="FF0000"/>
                </a:solidFill>
                <a:effectLst>
                  <a:outerShdw blurRad="38100" dist="19050" dir="2700000" algn="tl" rotWithShape="0">
                    <a:schemeClr val="dk1">
                      <a:alpha val="40000"/>
                    </a:schemeClr>
                  </a:outerShdw>
                </a:effectLst>
                <a:latin typeface="Nunito" charset="0"/>
                <a:ea typeface="+mj-ea"/>
                <a:cs typeface="Nunito" charset="0"/>
                <a:sym typeface="+mn-ea"/>
              </a:rPr>
              <a:t>Fungsi </a:t>
            </a:r>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dapat menerima parameter sebagai input, dan dapat mengembalikan nilai.</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pic>
        <p:nvPicPr>
          <p:cNvPr id="13" name="Picture 12"/>
          <p:cNvPicPr>
            <a:picLocks noChangeAspect="1"/>
          </p:cNvPicPr>
          <p:nvPr/>
        </p:nvPicPr>
        <p:blipFill>
          <a:blip r:embed="rId1"/>
          <a:stretch>
            <a:fillRect/>
          </a:stretch>
        </p:blipFill>
        <p:spPr>
          <a:xfrm>
            <a:off x="8232775" y="2875915"/>
            <a:ext cx="2524125" cy="762000"/>
          </a:xfrm>
          <a:prstGeom prst="rect">
            <a:avLst/>
          </a:prstGeom>
        </p:spPr>
      </p:pic>
      <p:grpSp>
        <p:nvGrpSpPr>
          <p:cNvPr id="15" name="组合 5"/>
          <p:cNvGrpSpPr/>
          <p:nvPr/>
        </p:nvGrpSpPr>
        <p:grpSpPr>
          <a:xfrm rot="0" flipV="1">
            <a:off x="7233285" y="2809875"/>
            <a:ext cx="999490" cy="559435"/>
            <a:chOff x="7679872" y="2031507"/>
            <a:chExt cx="1080954" cy="446807"/>
          </a:xfrm>
          <a:solidFill>
            <a:schemeClr val="bg1"/>
          </a:solidFill>
        </p:grpSpPr>
        <p:cxnSp>
          <p:nvCxnSpPr>
            <p:cNvPr id="18" name="直接连接符 7"/>
            <p:cNvCxnSpPr/>
            <p:nvPr/>
          </p:nvCxnSpPr>
          <p:spPr>
            <a:xfrm flipV="1">
              <a:off x="8132536" y="2031507"/>
              <a:ext cx="628290" cy="0"/>
            </a:xfrm>
            <a:prstGeom prst="line">
              <a:avLst/>
            </a:prstGeom>
            <a:grp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8"/>
            <p:cNvCxnSpPr/>
            <p:nvPr/>
          </p:nvCxnSpPr>
          <p:spPr>
            <a:xfrm flipV="1">
              <a:off x="7679872" y="2038350"/>
              <a:ext cx="439964" cy="439964"/>
            </a:xfrm>
            <a:prstGeom prst="line">
              <a:avLst/>
            </a:prstGeom>
            <a:grp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grpSp>
      <p:sp>
        <p:nvSpPr>
          <p:cNvPr id="21" name="Rectangles 20"/>
          <p:cNvSpPr/>
          <p:nvPr/>
        </p:nvSpPr>
        <p:spPr>
          <a:xfrm>
            <a:off x="1605915" y="1346835"/>
            <a:ext cx="752475" cy="762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Rectangles 21"/>
          <p:cNvSpPr/>
          <p:nvPr/>
        </p:nvSpPr>
        <p:spPr>
          <a:xfrm>
            <a:off x="1687195" y="1809115"/>
            <a:ext cx="752475" cy="762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Rectangles 22"/>
          <p:cNvSpPr/>
          <p:nvPr/>
        </p:nvSpPr>
        <p:spPr>
          <a:xfrm>
            <a:off x="1900555" y="2296795"/>
            <a:ext cx="752475" cy="762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4" name="Rectangles 23"/>
          <p:cNvSpPr/>
          <p:nvPr/>
        </p:nvSpPr>
        <p:spPr>
          <a:xfrm>
            <a:off x="1290320" y="2799715"/>
            <a:ext cx="752475" cy="762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Rectangles 24"/>
          <p:cNvSpPr/>
          <p:nvPr/>
        </p:nvSpPr>
        <p:spPr>
          <a:xfrm>
            <a:off x="1417320" y="3277235"/>
            <a:ext cx="752475" cy="762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Rectangles 25"/>
          <p:cNvSpPr/>
          <p:nvPr/>
        </p:nvSpPr>
        <p:spPr>
          <a:xfrm>
            <a:off x="1955800" y="3769995"/>
            <a:ext cx="752475" cy="7620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矩形 16"/>
          <p:cNvSpPr/>
          <p:nvPr/>
        </p:nvSpPr>
        <p:spPr>
          <a:xfrm>
            <a:off x="6903720" y="4379595"/>
            <a:ext cx="4324350" cy="1060450"/>
          </a:xfrm>
          <a:prstGeom prst="rect">
            <a:avLst/>
          </a:prstGeom>
          <a:noFill/>
          <a:ln>
            <a:noFill/>
          </a:ln>
          <a:extLst>
            <a:ext uri="{909E8E84-426E-40DD-AFC4-6F175D3DCCD1}">
              <a14:hiddenFill xmlns:a14="http://schemas.microsoft.com/office/drawing/2010/main">
                <a:solidFill>
                  <a:srgbClr val="D6E1FD"/>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Tipe data yang kompleks yang memungkinkan Anda menyimpan dan mengelola data dalam bentuk pasangan properti dan nilai. Properti dalam objek adalah pasangan "kunci-nilai"</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29" name="矩形 16"/>
          <p:cNvSpPr/>
          <p:nvPr/>
        </p:nvSpPr>
        <p:spPr>
          <a:xfrm>
            <a:off x="6903720" y="3890645"/>
            <a:ext cx="1095375" cy="485775"/>
          </a:xfrm>
          <a:prstGeom prst="rect">
            <a:avLst/>
          </a:prstGeom>
        </p:spPr>
        <p:txBody>
          <a:bodyPr wrap="square">
            <a:noAutofit/>
          </a:bodyPr>
          <a:p>
            <a:pPr algn="ctr"/>
            <a:r>
              <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rPr>
              <a:t>Object</a:t>
            </a:r>
            <a:endPar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endParaRPr>
          </a:p>
        </p:txBody>
      </p:sp>
      <p:pic>
        <p:nvPicPr>
          <p:cNvPr id="30" name="Picture 29"/>
          <p:cNvPicPr>
            <a:picLocks noChangeAspect="1"/>
          </p:cNvPicPr>
          <p:nvPr/>
        </p:nvPicPr>
        <p:blipFill>
          <a:blip r:embed="rId2"/>
          <a:stretch>
            <a:fillRect/>
          </a:stretch>
        </p:blipFill>
        <p:spPr>
          <a:xfrm>
            <a:off x="8232775" y="5622925"/>
            <a:ext cx="1657350" cy="676275"/>
          </a:xfrm>
          <a:prstGeom prst="rect">
            <a:avLst/>
          </a:prstGeom>
        </p:spPr>
      </p:pic>
      <p:grpSp>
        <p:nvGrpSpPr>
          <p:cNvPr id="31" name="组合 5"/>
          <p:cNvGrpSpPr/>
          <p:nvPr/>
        </p:nvGrpSpPr>
        <p:grpSpPr>
          <a:xfrm rot="0" flipV="1">
            <a:off x="7233285" y="5457190"/>
            <a:ext cx="999490" cy="559435"/>
            <a:chOff x="7679872" y="2031507"/>
            <a:chExt cx="1080954" cy="446807"/>
          </a:xfrm>
          <a:solidFill>
            <a:schemeClr val="bg1"/>
          </a:solidFill>
        </p:grpSpPr>
        <p:cxnSp>
          <p:nvCxnSpPr>
            <p:cNvPr id="32" name="直接连接符 7"/>
            <p:cNvCxnSpPr/>
            <p:nvPr/>
          </p:nvCxnSpPr>
          <p:spPr>
            <a:xfrm flipV="1">
              <a:off x="8132536" y="2031507"/>
              <a:ext cx="628290" cy="0"/>
            </a:xfrm>
            <a:prstGeom prst="line">
              <a:avLst/>
            </a:prstGeom>
            <a:grp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8"/>
            <p:cNvCxnSpPr/>
            <p:nvPr/>
          </p:nvCxnSpPr>
          <p:spPr>
            <a:xfrm flipV="1">
              <a:off x="7679872" y="2038350"/>
              <a:ext cx="439964" cy="439964"/>
            </a:xfrm>
            <a:prstGeom prst="line">
              <a:avLst/>
            </a:prstGeom>
            <a:grp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Round Diagonal Corner Rectangle 1"/>
          <p:cNvSpPr/>
          <p:nvPr/>
        </p:nvSpPr>
        <p:spPr>
          <a:xfrm>
            <a:off x="171450" y="170180"/>
            <a:ext cx="11862435" cy="6511925"/>
          </a:xfrm>
          <a:prstGeom prst="round2DiagRect">
            <a:avLst/>
          </a:prstGeom>
          <a:solidFill>
            <a:schemeClr val="bg1">
              <a:lumMod val="95000"/>
            </a:schemeClr>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sp>
        <p:nvSpPr>
          <p:cNvPr id="27" name="矩形 16"/>
          <p:cNvSpPr/>
          <p:nvPr/>
        </p:nvSpPr>
        <p:spPr>
          <a:xfrm>
            <a:off x="638810" y="1263015"/>
            <a:ext cx="5614035" cy="1045210"/>
          </a:xfrm>
          <a:prstGeom prst="rect">
            <a:avLst/>
          </a:prstGeom>
          <a:noFill/>
          <a:ln>
            <a:noFill/>
          </a:ln>
          <a:extLst>
            <a:ext uri="{909E8E84-426E-40DD-AFC4-6F175D3DCCD1}">
              <a14:hiddenFill xmlns:a14="http://schemas.microsoft.com/office/drawing/2010/main">
                <a:solidFill>
                  <a:srgbClr val="D6E1FD"/>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DOM adalah representasi struktural dari dokumen HTML. Dengan DOM, JavaScript dapat berinteraksi dengan halaman web, mengakses, memanipulasi, atau mengubah elemen-elemen pada halaman tersebut secara dinamis.</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sp>
        <p:nvSpPr>
          <p:cNvPr id="57" name="矩形 16"/>
          <p:cNvSpPr/>
          <p:nvPr/>
        </p:nvSpPr>
        <p:spPr>
          <a:xfrm>
            <a:off x="543560" y="513715"/>
            <a:ext cx="4805680" cy="485775"/>
          </a:xfrm>
          <a:prstGeom prst="rect">
            <a:avLst/>
          </a:prstGeom>
        </p:spPr>
        <p:txBody>
          <a:bodyPr wrap="square">
            <a:noAutofit/>
          </a:bodyPr>
          <a:p>
            <a:pPr algn="ctr"/>
            <a:r>
              <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rPr>
              <a:t>DOM ( Document Object Model )</a:t>
            </a:r>
            <a:endPar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endParaRPr>
          </a:p>
        </p:txBody>
      </p:sp>
      <p:pic>
        <p:nvPicPr>
          <p:cNvPr id="4" name="Picture 3" descr="domttree"/>
          <p:cNvPicPr>
            <a:picLocks noChangeAspect="1"/>
          </p:cNvPicPr>
          <p:nvPr/>
        </p:nvPicPr>
        <p:blipFill>
          <a:blip r:embed="rId1"/>
          <a:stretch>
            <a:fillRect/>
          </a:stretch>
        </p:blipFill>
        <p:spPr>
          <a:xfrm>
            <a:off x="6563360" y="999490"/>
            <a:ext cx="5049520" cy="4485640"/>
          </a:xfrm>
          <a:prstGeom prst="rect">
            <a:avLst/>
          </a:prstGeom>
        </p:spPr>
      </p:pic>
      <p:sp>
        <p:nvSpPr>
          <p:cNvPr id="5" name="矩形 16"/>
          <p:cNvSpPr/>
          <p:nvPr/>
        </p:nvSpPr>
        <p:spPr>
          <a:xfrm>
            <a:off x="765810" y="2548255"/>
            <a:ext cx="5614035" cy="1045210"/>
          </a:xfrm>
          <a:prstGeom prst="rect">
            <a:avLst/>
          </a:prstGeom>
          <a:noFill/>
          <a:ln>
            <a:noFill/>
          </a:ln>
          <a:extLst>
            <a:ext uri="{909E8E84-426E-40DD-AFC4-6F175D3DCCD1}">
              <a14:hiddenFill xmlns:a14="http://schemas.microsoft.com/office/drawing/2010/main">
                <a:solidFill>
                  <a:srgbClr val="D6E1FD"/>
                </a:solidFill>
              </a14:hiddenFill>
            </a:ext>
          </a:extLst>
        </p:spPr>
        <p:style>
          <a:lnRef idx="2">
            <a:schemeClr val="lt1"/>
          </a:lnRef>
          <a:fillRef idx="1">
            <a:schemeClr val="accent1"/>
          </a:fillRef>
          <a:effectRef idx="1">
            <a:schemeClr val="accent1"/>
          </a:effectRef>
          <a:fontRef idx="minor">
            <a:schemeClr val="lt1"/>
          </a:fontRef>
        </p:style>
        <p:txBody>
          <a:bodyPr wrap="square">
            <a:noAutofit/>
          </a:bodyPr>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1. Akses Ke Konten</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2. Manipulasi Konten</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3. Interaktif</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a:p>
            <a:pPr algn="l"/>
            <a:r>
              <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rPr>
              <a:t>4. Memanipulasi Gaya(CSS)</a:t>
            </a:r>
            <a:endParaRPr lang="en-US" altLang="zh-CN" sz="1600" dirty="0">
              <a:solidFill>
                <a:srgbClr val="2B5059"/>
              </a:solidFill>
              <a:effectLst>
                <a:outerShdw blurRad="38100" dist="19050" dir="2700000" algn="tl" rotWithShape="0">
                  <a:schemeClr val="dk1">
                    <a:alpha val="40000"/>
                  </a:schemeClr>
                </a:outerShdw>
              </a:effectLst>
              <a:latin typeface="Nunito" charset="0"/>
              <a:ea typeface="+mj-ea"/>
              <a:cs typeface="Nunito" charset="0"/>
              <a:sym typeface="+mn-ea"/>
            </a:endParaRPr>
          </a:p>
        </p:txBody>
      </p:sp>
      <p:pic>
        <p:nvPicPr>
          <p:cNvPr id="6" name="Picture 5"/>
          <p:cNvPicPr>
            <a:picLocks noChangeAspect="1"/>
          </p:cNvPicPr>
          <p:nvPr/>
        </p:nvPicPr>
        <p:blipFill>
          <a:blip r:embed="rId2"/>
          <a:stretch>
            <a:fillRect/>
          </a:stretch>
        </p:blipFill>
        <p:spPr>
          <a:xfrm>
            <a:off x="765810" y="3833495"/>
            <a:ext cx="4057650" cy="809625"/>
          </a:xfrm>
          <a:prstGeom prst="rect">
            <a:avLst/>
          </a:prstGeom>
        </p:spPr>
      </p:pic>
      <p:pic>
        <p:nvPicPr>
          <p:cNvPr id="7" name="Picture 6"/>
          <p:cNvPicPr>
            <a:picLocks noChangeAspect="1"/>
          </p:cNvPicPr>
          <p:nvPr/>
        </p:nvPicPr>
        <p:blipFill>
          <a:blip r:embed="rId3"/>
          <a:stretch>
            <a:fillRect/>
          </a:stretch>
        </p:blipFill>
        <p:spPr>
          <a:xfrm>
            <a:off x="1537970" y="4883150"/>
            <a:ext cx="4714875" cy="942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Round Diagonal Corner Rectangle 1"/>
          <p:cNvSpPr/>
          <p:nvPr/>
        </p:nvSpPr>
        <p:spPr>
          <a:xfrm>
            <a:off x="171450" y="170180"/>
            <a:ext cx="11862435" cy="6511925"/>
          </a:xfrm>
          <a:prstGeom prst="round2DiagRect">
            <a:avLst/>
          </a:prstGeom>
          <a:solidFill>
            <a:schemeClr val="bg1">
              <a:lumMod val="95000"/>
            </a:schemeClr>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sp>
        <p:nvSpPr>
          <p:cNvPr id="17" name="矩形 16"/>
          <p:cNvSpPr/>
          <p:nvPr/>
        </p:nvSpPr>
        <p:spPr>
          <a:xfrm>
            <a:off x="2964815" y="2461895"/>
            <a:ext cx="6540500" cy="1322070"/>
          </a:xfrm>
          <a:prstGeom prst="rect">
            <a:avLst/>
          </a:prstGeom>
        </p:spPr>
        <p:txBody>
          <a:bodyPr wrap="square">
            <a:spAutoFit/>
          </a:bodyPr>
          <a:p>
            <a:r>
              <a:rPr lang="en-US" altLang="zh-CN" sz="80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rPr>
              <a:t>Terima Kasih</a:t>
            </a:r>
            <a:endParaRPr lang="en-US" altLang="zh-CN" sz="60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Round Diagonal Corner Rectangle 20"/>
          <p:cNvSpPr/>
          <p:nvPr/>
        </p:nvSpPr>
        <p:spPr>
          <a:xfrm>
            <a:off x="171450" y="196850"/>
            <a:ext cx="11862435" cy="6511925"/>
          </a:xfrm>
          <a:prstGeom prst="round2DiagRect">
            <a:avLst/>
          </a:prstGeom>
          <a:solidFill>
            <a:schemeClr val="bg1">
              <a:lumMod val="95000"/>
            </a:schemeClr>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12" name="Rectangles 11"/>
          <p:cNvSpPr/>
          <p:nvPr/>
        </p:nvSpPr>
        <p:spPr>
          <a:xfrm>
            <a:off x="1017905" y="1209675"/>
            <a:ext cx="3926205" cy="3919855"/>
          </a:xfrm>
          <a:prstGeom prst="rect">
            <a:avLst/>
          </a:prstGeom>
          <a:solidFill>
            <a:schemeClr val="bg1"/>
          </a:solidFill>
        </p:spPr>
        <p:style>
          <a:lnRef idx="0">
            <a:srgbClr val="FFFFFF"/>
          </a:lnRef>
          <a:fillRef idx="2">
            <a:schemeClr val="accent1"/>
          </a:fillRef>
          <a:effectRef idx="1">
            <a:schemeClr val="accent1"/>
          </a:effectRef>
          <a:fontRef idx="minor">
            <a:schemeClr val="lt1"/>
          </a:fontRef>
        </p:style>
        <p:txBody>
          <a:bodyPr rtlCol="0" anchor="ctr"/>
          <a:p>
            <a:pPr algn="ctr"/>
            <a:endParaRPr lang="en-US"/>
          </a:p>
        </p:txBody>
      </p:sp>
      <p:pic>
        <p:nvPicPr>
          <p:cNvPr id="13" name="Picture 12" descr="slide_1_intro"/>
          <p:cNvPicPr>
            <a:picLocks noChangeAspect="1"/>
          </p:cNvPicPr>
          <p:nvPr/>
        </p:nvPicPr>
        <p:blipFill>
          <a:blip r:embed="rId1"/>
          <a:stretch>
            <a:fillRect/>
          </a:stretch>
        </p:blipFill>
        <p:spPr>
          <a:xfrm>
            <a:off x="602615" y="363855"/>
            <a:ext cx="4782185" cy="4782185"/>
          </a:xfrm>
          <a:prstGeom prst="rect">
            <a:avLst/>
          </a:prstGeom>
          <a:ln>
            <a:noFill/>
          </a:ln>
        </p:spPr>
      </p:pic>
      <p:sp>
        <p:nvSpPr>
          <p:cNvPr id="17" name="矩形 16"/>
          <p:cNvSpPr/>
          <p:nvPr/>
        </p:nvSpPr>
        <p:spPr>
          <a:xfrm>
            <a:off x="6096000" y="1455420"/>
            <a:ext cx="2694305" cy="460375"/>
          </a:xfrm>
          <a:prstGeom prst="rect">
            <a:avLst/>
          </a:prstGeom>
        </p:spPr>
        <p:txBody>
          <a:bodyPr wrap="square">
            <a:spAutoFit/>
          </a:bodyPr>
          <a:p>
            <a:r>
              <a:rPr lang="en-US" altLang="zh-CN" sz="24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Tentang Saya</a:t>
            </a:r>
            <a:endParaRPr lang="en-US" altLang="zh-CN" sz="24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endParaRPr>
          </a:p>
        </p:txBody>
      </p:sp>
      <p:sp>
        <p:nvSpPr>
          <p:cNvPr id="8" name="矩形 16"/>
          <p:cNvSpPr/>
          <p:nvPr/>
        </p:nvSpPr>
        <p:spPr>
          <a:xfrm>
            <a:off x="6430645" y="3009265"/>
            <a:ext cx="3642360" cy="337185"/>
          </a:xfrm>
          <a:prstGeom prst="rect">
            <a:avLst/>
          </a:prstGeom>
        </p:spPr>
        <p:txBody>
          <a:bodyPr wrap="square">
            <a:spAutoFit/>
          </a:bodyPr>
          <a:p>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Designer | Web Developer </a:t>
            </a:r>
            <a:endPar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endParaRPr>
          </a:p>
        </p:txBody>
      </p:sp>
      <p:sp>
        <p:nvSpPr>
          <p:cNvPr id="9" name="矩形 16"/>
          <p:cNvSpPr/>
          <p:nvPr/>
        </p:nvSpPr>
        <p:spPr>
          <a:xfrm>
            <a:off x="6096000" y="1962150"/>
            <a:ext cx="5452110" cy="1014730"/>
          </a:xfrm>
          <a:prstGeom prst="rect">
            <a:avLst/>
          </a:prstGeom>
        </p:spPr>
        <p:txBody>
          <a:bodyPr wrap="square">
            <a:spAutoFit/>
            <a:scene3d>
              <a:camera prst="orthographicFront"/>
              <a:lightRig rig="threePt" dir="t"/>
            </a:scene3d>
          </a:bodyPr>
          <a:p>
            <a:r>
              <a:rPr lang="en-US" altLang="zh-CN" sz="60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rPr>
              <a:t>Aris Mulianto</a:t>
            </a:r>
            <a:endParaRPr lang="en-US" altLang="zh-CN" sz="60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endParaRPr>
          </a:p>
        </p:txBody>
      </p:sp>
      <p:sp>
        <p:nvSpPr>
          <p:cNvPr id="16" name="Oval 15"/>
          <p:cNvSpPr/>
          <p:nvPr/>
        </p:nvSpPr>
        <p:spPr>
          <a:xfrm>
            <a:off x="6271260" y="3093085"/>
            <a:ext cx="145415" cy="145415"/>
          </a:xfrm>
          <a:prstGeom prst="ellipse">
            <a:avLst/>
          </a:prstGeom>
          <a:solidFill>
            <a:srgbClr val="2B505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16"/>
          <p:cNvSpPr/>
          <p:nvPr/>
        </p:nvSpPr>
        <p:spPr>
          <a:xfrm>
            <a:off x="7084060" y="1341755"/>
            <a:ext cx="4401185" cy="3046095"/>
          </a:xfrm>
          <a:prstGeom prst="rect">
            <a:avLst/>
          </a:prstGeom>
        </p:spPr>
        <p:txBody>
          <a:bodyPr wrap="square">
            <a:spAutoFit/>
          </a:bodyPr>
          <a:p>
            <a:pPr algn="l"/>
            <a:r>
              <a:rPr lang="en-US" altLang="zh-CN" sz="2400" b="1" dirty="0">
                <a:solidFill>
                  <a:schemeClr val="accent1"/>
                </a:solidFill>
                <a:effectLst>
                  <a:outerShdw blurRad="38100" dist="25400" dir="5400000" algn="ctr" rotWithShape="0">
                    <a:srgbClr val="6E747A">
                      <a:alpha val="43000"/>
                    </a:srgbClr>
                  </a:outerShdw>
                </a:effectLst>
                <a:latin typeface="Roboto" charset="0"/>
                <a:ea typeface="+mj-ea"/>
                <a:cs typeface="Roboto" charset="0"/>
              </a:rPr>
              <a:t>Fullstack Web Developer</a:t>
            </a:r>
            <a:r>
              <a:rPr lang="en-US" altLang="zh-CN" sz="2400" dirty="0">
                <a:solidFill>
                  <a:schemeClr val="accent1"/>
                </a:solidFill>
                <a:effectLst>
                  <a:outerShdw blurRad="38100" dist="25400" dir="5400000" algn="ctr" rotWithShape="0">
                    <a:srgbClr val="6E747A">
                      <a:alpha val="43000"/>
                    </a:srgbClr>
                  </a:outerShdw>
                </a:effectLst>
                <a:latin typeface="Roboto" charset="0"/>
                <a:ea typeface="+mj-ea"/>
                <a:cs typeface="Roboto" charset="0"/>
              </a:rPr>
              <a:t> </a:t>
            </a:r>
            <a:r>
              <a:rPr lang="en-US" altLang="zh-CN" sz="2400" dirty="0">
                <a:solidFill>
                  <a:srgbClr val="2B5059"/>
                </a:solidFill>
                <a:effectLst>
                  <a:outerShdw blurRad="38100" dist="25400" dir="5400000" algn="ctr" rotWithShape="0">
                    <a:srgbClr val="6E747A">
                      <a:alpha val="43000"/>
                    </a:srgbClr>
                  </a:outerShdw>
                </a:effectLst>
                <a:latin typeface="Roboto" charset="0"/>
                <a:ea typeface="+mj-ea"/>
                <a:cs typeface="Roboto" charset="0"/>
              </a:rPr>
              <a:t>adalah seorang profesional di bidang pengembangan web yang memiliki keahlian dan pengetahuan yang luas di kedua sisi (frontend dan backend) dari suatu aplikasi web.</a:t>
            </a:r>
            <a:endParaRPr lang="en-US" altLang="zh-CN" sz="2400" dirty="0">
              <a:solidFill>
                <a:srgbClr val="2B5059"/>
              </a:solidFill>
              <a:effectLst>
                <a:outerShdw blurRad="38100" dist="25400" dir="5400000" algn="ctr" rotWithShape="0">
                  <a:srgbClr val="6E747A">
                    <a:alpha val="43000"/>
                  </a:srgbClr>
                </a:outerShdw>
              </a:effectLst>
              <a:latin typeface="Roboto" charset="0"/>
              <a:ea typeface="+mj-ea"/>
              <a:cs typeface="Roboto" charset="0"/>
            </a:endParaRPr>
          </a:p>
        </p:txBody>
      </p:sp>
      <p:pic>
        <p:nvPicPr>
          <p:cNvPr id="2" name="Picture 1" descr="program_pro"/>
          <p:cNvPicPr>
            <a:picLocks noChangeAspect="1"/>
          </p:cNvPicPr>
          <p:nvPr/>
        </p:nvPicPr>
        <p:blipFill>
          <a:blip r:embed="rId1"/>
          <a:stretch>
            <a:fillRect/>
          </a:stretch>
        </p:blipFill>
        <p:spPr>
          <a:xfrm>
            <a:off x="885825" y="1341755"/>
            <a:ext cx="5793105" cy="3869690"/>
          </a:xfrm>
          <a:prstGeom prst="rect">
            <a:avLst/>
          </a:prstGeom>
          <a:effectLst/>
        </p:spPr>
      </p:pic>
      <p:sp>
        <p:nvSpPr>
          <p:cNvPr id="3"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ound Diagonal Corner Rectangle 1"/>
          <p:cNvSpPr/>
          <p:nvPr/>
        </p:nvSpPr>
        <p:spPr>
          <a:xfrm>
            <a:off x="171450" y="170180"/>
            <a:ext cx="11862435" cy="6511925"/>
          </a:xfrm>
          <a:prstGeom prst="round2DiagRect">
            <a:avLst/>
          </a:prstGeom>
          <a:solidFill>
            <a:schemeClr val="bg1">
              <a:lumMod val="95000"/>
            </a:schemeClr>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pic>
        <p:nvPicPr>
          <p:cNvPr id="6" name="Picture 5" descr="fwd-scope-0"/>
          <p:cNvPicPr>
            <a:picLocks noChangeAspect="1"/>
          </p:cNvPicPr>
          <p:nvPr/>
        </p:nvPicPr>
        <p:blipFill>
          <a:blip r:embed="rId1"/>
          <a:stretch>
            <a:fillRect/>
          </a:stretch>
        </p:blipFill>
        <p:spPr>
          <a:xfrm>
            <a:off x="1429385" y="722630"/>
            <a:ext cx="9333230" cy="4977130"/>
          </a:xfrm>
          <a:prstGeom prst="rect">
            <a:avLst/>
          </a:prstGeom>
        </p:spPr>
      </p:pic>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grpSp>
        <p:nvGrpSpPr>
          <p:cNvPr id="17" name="组合 5"/>
          <p:cNvGrpSpPr/>
          <p:nvPr/>
        </p:nvGrpSpPr>
        <p:grpSpPr>
          <a:xfrm rot="0" flipV="1">
            <a:off x="2887980" y="4292600"/>
            <a:ext cx="999490" cy="559435"/>
            <a:chOff x="7679872" y="2031507"/>
            <a:chExt cx="1080954" cy="446807"/>
          </a:xfrm>
          <a:solidFill>
            <a:schemeClr val="bg1"/>
          </a:solidFill>
        </p:grpSpPr>
        <p:cxnSp>
          <p:nvCxnSpPr>
            <p:cNvPr id="18" name="直接连接符 7"/>
            <p:cNvCxnSpPr/>
            <p:nvPr/>
          </p:nvCxnSpPr>
          <p:spPr>
            <a:xfrm flipV="1">
              <a:off x="8132536" y="2031507"/>
              <a:ext cx="628290" cy="0"/>
            </a:xfrm>
            <a:prstGeom prst="line">
              <a:avLst/>
            </a:prstGeom>
            <a:grp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8"/>
            <p:cNvCxnSpPr/>
            <p:nvPr/>
          </p:nvCxnSpPr>
          <p:spPr>
            <a:xfrm flipV="1">
              <a:off x="7679872" y="2038350"/>
              <a:ext cx="439964" cy="439964"/>
            </a:xfrm>
            <a:prstGeom prst="line">
              <a:avLst/>
            </a:prstGeom>
            <a:grp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grpSp>
      <p:pic>
        <p:nvPicPr>
          <p:cNvPr id="27" name="Picture 26" descr="full-stack-developers"/>
          <p:cNvPicPr>
            <a:picLocks noChangeAspect="1"/>
          </p:cNvPicPr>
          <p:nvPr/>
        </p:nvPicPr>
        <p:blipFill>
          <a:blip r:embed="rId1"/>
          <a:stretch>
            <a:fillRect/>
          </a:stretch>
        </p:blipFill>
        <p:spPr>
          <a:xfrm>
            <a:off x="502285" y="2418080"/>
            <a:ext cx="5356225" cy="1874520"/>
          </a:xfrm>
          <a:prstGeom prst="rect">
            <a:avLst/>
          </a:prstGeom>
        </p:spPr>
      </p:pic>
      <p:grpSp>
        <p:nvGrpSpPr>
          <p:cNvPr id="13" name="组合 12"/>
          <p:cNvGrpSpPr/>
          <p:nvPr/>
        </p:nvGrpSpPr>
        <p:grpSpPr>
          <a:xfrm rot="0">
            <a:off x="1172210" y="1145540"/>
            <a:ext cx="1845310" cy="1445895"/>
            <a:chOff x="7380514" y="2031507"/>
            <a:chExt cx="1389822" cy="446807"/>
          </a:xfrm>
          <a:solidFill>
            <a:schemeClr val="bg1"/>
          </a:solidFill>
        </p:grpSpPr>
        <p:cxnSp>
          <p:nvCxnSpPr>
            <p:cNvPr id="15" name="直接连接符 14"/>
            <p:cNvCxnSpPr/>
            <p:nvPr/>
          </p:nvCxnSpPr>
          <p:spPr>
            <a:xfrm>
              <a:off x="7820478" y="2031507"/>
              <a:ext cx="949858" cy="0"/>
            </a:xfrm>
            <a:prstGeom prst="line">
              <a:avLst/>
            </a:prstGeom>
            <a:grp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380514" y="2038350"/>
              <a:ext cx="439964" cy="439964"/>
            </a:xfrm>
            <a:prstGeom prst="line">
              <a:avLst/>
            </a:prstGeom>
            <a:grp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grpSp>
      <p:grpSp>
        <p:nvGrpSpPr>
          <p:cNvPr id="21" name="组合 18"/>
          <p:cNvGrpSpPr/>
          <p:nvPr/>
        </p:nvGrpSpPr>
        <p:grpSpPr>
          <a:xfrm>
            <a:off x="5527675" y="2753360"/>
            <a:ext cx="1322705" cy="502285"/>
            <a:chOff x="7539588" y="1990584"/>
            <a:chExt cx="866512" cy="328656"/>
          </a:xfrm>
          <a:solidFill>
            <a:schemeClr val="bg1"/>
          </a:solidFill>
        </p:grpSpPr>
        <p:grpSp>
          <p:nvGrpSpPr>
            <p:cNvPr id="22" name="组合 19"/>
            <p:cNvGrpSpPr/>
            <p:nvPr/>
          </p:nvGrpSpPr>
          <p:grpSpPr>
            <a:xfrm>
              <a:off x="7539588" y="2031507"/>
              <a:ext cx="759308" cy="287733"/>
              <a:chOff x="7539588" y="2031507"/>
              <a:chExt cx="759308" cy="287733"/>
            </a:xfrm>
            <a:grpFill/>
          </p:grpSpPr>
          <p:cxnSp>
            <p:nvCxnSpPr>
              <p:cNvPr id="23" name="直接连接符 21"/>
              <p:cNvCxnSpPr/>
              <p:nvPr/>
            </p:nvCxnSpPr>
            <p:spPr>
              <a:xfrm>
                <a:off x="7820478" y="2031507"/>
                <a:ext cx="478418" cy="0"/>
              </a:xfrm>
              <a:prstGeom prst="line">
                <a:avLst/>
              </a:prstGeom>
              <a:grp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2"/>
              <p:cNvCxnSpPr/>
              <p:nvPr/>
            </p:nvCxnSpPr>
            <p:spPr>
              <a:xfrm flipV="1">
                <a:off x="7539588" y="2038350"/>
                <a:ext cx="280890" cy="280890"/>
              </a:xfrm>
              <a:prstGeom prst="line">
                <a:avLst/>
              </a:prstGeom>
              <a:grp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grpSp>
        <p:sp>
          <p:nvSpPr>
            <p:cNvPr id="25" name="椭圆 20"/>
            <p:cNvSpPr/>
            <p:nvPr/>
          </p:nvSpPr>
          <p:spPr>
            <a:xfrm>
              <a:off x="8291518" y="1990584"/>
              <a:ext cx="114582" cy="114582"/>
            </a:xfrm>
            <a:prstGeom prst="ellipse">
              <a:avLst/>
            </a:prstGeom>
            <a:grp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75000"/>
                    <a:lumOff val="25000"/>
                  </a:schemeClr>
                </a:solidFill>
                <a:cs typeface="Manrope SemiBold" charset="0"/>
              </a:endParaRPr>
            </a:p>
          </p:txBody>
        </p:sp>
      </p:grpSp>
      <p:sp>
        <p:nvSpPr>
          <p:cNvPr id="28" name="矩形 16"/>
          <p:cNvSpPr/>
          <p:nvPr/>
        </p:nvSpPr>
        <p:spPr>
          <a:xfrm>
            <a:off x="3162935" y="932180"/>
            <a:ext cx="3994785" cy="460375"/>
          </a:xfrm>
          <a:prstGeom prst="rect">
            <a:avLst/>
          </a:prstGeom>
        </p:spPr>
        <p:txBody>
          <a:bodyPr wrap="square">
            <a:spAutoFit/>
          </a:bodyPr>
          <a:p>
            <a:r>
              <a:rPr lang="en-US" altLang="zh-CN" sz="2400" b="1" dirty="0">
                <a:solidFill>
                  <a:schemeClr val="accent1"/>
                </a:solidFill>
                <a:effectLst>
                  <a:outerShdw blurRad="38100" dist="25400" dir="5400000" algn="ctr" rotWithShape="0">
                    <a:srgbClr val="6E747A">
                      <a:alpha val="43000"/>
                    </a:srgbClr>
                  </a:outerShdw>
                </a:effectLst>
                <a:latin typeface="Roboto" charset="0"/>
                <a:ea typeface="+mj-ea"/>
                <a:cs typeface="Roboto" charset="0"/>
                <a:sym typeface="+mn-ea"/>
              </a:rPr>
              <a:t>Frontend Developer</a:t>
            </a:r>
            <a:endParaRPr lang="en-US" altLang="zh-CN" sz="2400" b="1" dirty="0">
              <a:solidFill>
                <a:schemeClr val="accent1"/>
              </a:solidFill>
              <a:effectLst>
                <a:outerShdw blurRad="38100" dist="25400" dir="5400000" algn="ctr" rotWithShape="0">
                  <a:srgbClr val="6E747A">
                    <a:alpha val="43000"/>
                  </a:srgbClr>
                </a:outerShdw>
              </a:effectLst>
              <a:latin typeface="Roboto" charset="0"/>
              <a:ea typeface="+mj-ea"/>
              <a:cs typeface="Roboto" charset="0"/>
              <a:sym typeface="+mn-ea"/>
            </a:endParaRPr>
          </a:p>
        </p:txBody>
      </p:sp>
      <p:sp>
        <p:nvSpPr>
          <p:cNvPr id="29" name="矩形 16"/>
          <p:cNvSpPr/>
          <p:nvPr/>
        </p:nvSpPr>
        <p:spPr>
          <a:xfrm>
            <a:off x="6813550" y="2591435"/>
            <a:ext cx="3920490" cy="460375"/>
          </a:xfrm>
          <a:prstGeom prst="rect">
            <a:avLst/>
          </a:prstGeom>
        </p:spPr>
        <p:txBody>
          <a:bodyPr wrap="square">
            <a:spAutoFit/>
          </a:bodyPr>
          <a:p>
            <a:r>
              <a:rPr lang="en-US" altLang="zh-CN" sz="2400" b="1" dirty="0">
                <a:solidFill>
                  <a:schemeClr val="accent1"/>
                </a:solidFill>
                <a:effectLst>
                  <a:outerShdw blurRad="38100" dist="25400" dir="5400000" algn="ctr" rotWithShape="0">
                    <a:srgbClr val="6E747A">
                      <a:alpha val="43000"/>
                    </a:srgbClr>
                  </a:outerShdw>
                </a:effectLst>
                <a:latin typeface="Roboto" charset="0"/>
                <a:ea typeface="+mj-ea"/>
                <a:cs typeface="Roboto" charset="0"/>
                <a:sym typeface="+mn-ea"/>
              </a:rPr>
              <a:t>Backend Developer</a:t>
            </a:r>
            <a:endParaRPr lang="en-US" altLang="zh-CN" sz="2400" b="1" dirty="0">
              <a:solidFill>
                <a:schemeClr val="accent1"/>
              </a:solidFill>
              <a:effectLst>
                <a:outerShdw blurRad="38100" dist="25400" dir="5400000" algn="ctr" rotWithShape="0">
                  <a:srgbClr val="6E747A">
                    <a:alpha val="43000"/>
                  </a:srgbClr>
                </a:outerShdw>
              </a:effectLst>
              <a:latin typeface="Roboto" charset="0"/>
              <a:ea typeface="+mj-ea"/>
              <a:cs typeface="Roboto" charset="0"/>
              <a:sym typeface="+mn-ea"/>
            </a:endParaRPr>
          </a:p>
        </p:txBody>
      </p:sp>
      <p:sp>
        <p:nvSpPr>
          <p:cNvPr id="30" name="矩形 16"/>
          <p:cNvSpPr/>
          <p:nvPr/>
        </p:nvSpPr>
        <p:spPr>
          <a:xfrm>
            <a:off x="3940810" y="4587240"/>
            <a:ext cx="4621530" cy="460375"/>
          </a:xfrm>
          <a:prstGeom prst="rect">
            <a:avLst/>
          </a:prstGeom>
        </p:spPr>
        <p:txBody>
          <a:bodyPr wrap="square">
            <a:spAutoFit/>
          </a:bodyPr>
          <a:p>
            <a:r>
              <a:rPr lang="en-US" altLang="zh-CN" sz="2400" b="1" dirty="0">
                <a:solidFill>
                  <a:schemeClr val="accent1"/>
                </a:solidFill>
                <a:effectLst>
                  <a:outerShdw blurRad="38100" dist="25400" dir="5400000" algn="ctr" rotWithShape="0">
                    <a:srgbClr val="6E747A">
                      <a:alpha val="43000"/>
                    </a:srgbClr>
                  </a:outerShdw>
                </a:effectLst>
                <a:latin typeface="Roboto" charset="0"/>
                <a:ea typeface="+mj-ea"/>
                <a:cs typeface="Roboto" charset="0"/>
                <a:sym typeface="+mn-ea"/>
              </a:rPr>
              <a:t>Fullstack Developer</a:t>
            </a:r>
            <a:endParaRPr lang="en-US" altLang="zh-CN" sz="2400" b="1" dirty="0">
              <a:solidFill>
                <a:schemeClr val="accent1"/>
              </a:solidFill>
              <a:effectLst>
                <a:outerShdw blurRad="38100" dist="25400" dir="5400000" algn="ctr" rotWithShape="0">
                  <a:srgbClr val="6E747A">
                    <a:alpha val="43000"/>
                  </a:srgbClr>
                </a:outerShdw>
              </a:effectLst>
              <a:latin typeface="Roboto" charset="0"/>
              <a:ea typeface="+mj-ea"/>
              <a:cs typeface="Roboto" charset="0"/>
              <a:sym typeface="+mn-ea"/>
            </a:endParaRPr>
          </a:p>
        </p:txBody>
      </p:sp>
      <p:sp>
        <p:nvSpPr>
          <p:cNvPr id="31" name="矩形 16"/>
          <p:cNvSpPr/>
          <p:nvPr/>
        </p:nvSpPr>
        <p:spPr>
          <a:xfrm>
            <a:off x="2846705" y="5054600"/>
            <a:ext cx="5871845" cy="829945"/>
          </a:xfrm>
          <a:prstGeom prst="rect">
            <a:avLst/>
          </a:prstGeom>
        </p:spPr>
        <p:txBody>
          <a:bodyPr wrap="square">
            <a:spAutoFit/>
          </a:bodyPr>
          <a:p>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Berfokus mengembangkan seluruh bagian dari sebuah situs web atau aplikasi web, mulai dari </a:t>
            </a:r>
            <a:r>
              <a:rPr lang="en-US" altLang="zh-CN" sz="1600" b="1"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tampilan pengguna</a:t>
            </a:r>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 (UI/UX) hingga</a:t>
            </a:r>
            <a:r>
              <a:rPr lang="en-US" altLang="zh-CN" sz="1600" b="1"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 logika bisnis</a:t>
            </a:r>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 manajemen</a:t>
            </a:r>
            <a:r>
              <a:rPr lang="en-US" altLang="zh-CN" sz="1600" b="1"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 database</a:t>
            </a:r>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 dan</a:t>
            </a:r>
            <a:r>
              <a:rPr lang="en-US" altLang="zh-CN" sz="1600" b="1"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 server</a:t>
            </a:r>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a:t>
            </a:r>
            <a:endPar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endParaRPr>
          </a:p>
        </p:txBody>
      </p:sp>
      <p:sp>
        <p:nvSpPr>
          <p:cNvPr id="33" name="矩形 16"/>
          <p:cNvSpPr/>
          <p:nvPr/>
        </p:nvSpPr>
        <p:spPr>
          <a:xfrm>
            <a:off x="6156325" y="3049905"/>
            <a:ext cx="5498465" cy="1076325"/>
          </a:xfrm>
          <a:prstGeom prst="rect">
            <a:avLst/>
          </a:prstGeom>
        </p:spPr>
        <p:txBody>
          <a:bodyPr wrap="square">
            <a:spAutoFit/>
          </a:bodyPr>
          <a:p>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Berfokus pada pengembangan dan pemeliharaan bagian belakang (backend) dari suatu situs web atau aplikasi web. Bagian yang menjalankan </a:t>
            </a:r>
            <a:r>
              <a:rPr lang="en-US" altLang="zh-CN" sz="1600" b="1"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logika bisnis</a:t>
            </a:r>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 mengelola</a:t>
            </a:r>
            <a:r>
              <a:rPr lang="en-US" altLang="zh-CN" sz="1600" b="1"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 basis data,</a:t>
            </a:r>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 dan </a:t>
            </a:r>
            <a:r>
              <a:rPr lang="en-US" altLang="zh-CN" sz="1600" b="1"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menanggapi permintaan </a:t>
            </a:r>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dari sisi depan (frontend).</a:t>
            </a:r>
            <a:endPar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endParaRPr>
          </a:p>
        </p:txBody>
      </p:sp>
      <p:sp>
        <p:nvSpPr>
          <p:cNvPr id="35" name="矩形 16"/>
          <p:cNvSpPr/>
          <p:nvPr/>
        </p:nvSpPr>
        <p:spPr>
          <a:xfrm>
            <a:off x="3010535" y="1425575"/>
            <a:ext cx="6968490" cy="829945"/>
          </a:xfrm>
          <a:prstGeom prst="rect">
            <a:avLst/>
          </a:prstGeom>
        </p:spPr>
        <p:txBody>
          <a:bodyPr wrap="square">
            <a:spAutoFit/>
          </a:bodyPr>
          <a:p>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Berfokus pada pembangunan bagian depan (frontend) dari situs web atau aplikasi web. Frontend Web Developer bertanggung jawab untuk membuat pengalaman pengguna yang </a:t>
            </a:r>
            <a:r>
              <a:rPr lang="en-US" altLang="zh-CN" sz="1600" b="1"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menarik</a:t>
            </a:r>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 </a:t>
            </a:r>
            <a:r>
              <a:rPr lang="en-US" altLang="zh-CN" sz="1600" b="1"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responsif</a:t>
            </a:r>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 dan </a:t>
            </a:r>
            <a:r>
              <a:rPr lang="en-US" altLang="zh-CN" sz="1600" b="1"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mudah </a:t>
            </a:r>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digunakan.</a:t>
            </a:r>
            <a:endPar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endParaRPr>
          </a:p>
        </p:txBody>
      </p:sp>
      <p:sp>
        <p:nvSpPr>
          <p:cNvPr id="3" name="椭圆 13"/>
          <p:cNvSpPr/>
          <p:nvPr/>
        </p:nvSpPr>
        <p:spPr>
          <a:xfrm>
            <a:off x="2965063" y="1076325"/>
            <a:ext cx="152151" cy="152164"/>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75000"/>
                  <a:lumOff val="25000"/>
                </a:schemeClr>
              </a:solidFill>
              <a:cs typeface="Manrope SemiBold" charset="0"/>
            </a:endParaRPr>
          </a:p>
        </p:txBody>
      </p:sp>
      <p:sp>
        <p:nvSpPr>
          <p:cNvPr id="4" name="椭圆 6"/>
          <p:cNvSpPr/>
          <p:nvPr/>
        </p:nvSpPr>
        <p:spPr>
          <a:xfrm flipV="1">
            <a:off x="3834720" y="4783969"/>
            <a:ext cx="105941" cy="105941"/>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75000"/>
                  <a:lumOff val="25000"/>
                </a:schemeClr>
              </a:solidFill>
              <a:cs typeface="Manrope SemiBold"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Round Diagonal Corner Rectangle 1"/>
          <p:cNvSpPr/>
          <p:nvPr/>
        </p:nvSpPr>
        <p:spPr>
          <a:xfrm>
            <a:off x="171450" y="184150"/>
            <a:ext cx="11862435" cy="6511925"/>
          </a:xfrm>
          <a:prstGeom prst="round2DiagRect">
            <a:avLst/>
          </a:prstGeom>
          <a:solidFill>
            <a:schemeClr val="bg1">
              <a:lumMod val="95000"/>
            </a:schemeClr>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pic>
        <p:nvPicPr>
          <p:cNvPr id="3" name="Picture 2" descr="fwd-scope-5"/>
          <p:cNvPicPr>
            <a:picLocks noChangeAspect="1"/>
          </p:cNvPicPr>
          <p:nvPr/>
        </p:nvPicPr>
        <p:blipFill>
          <a:blip r:embed="rId1"/>
          <a:stretch>
            <a:fillRect/>
          </a:stretch>
        </p:blipFill>
        <p:spPr>
          <a:xfrm>
            <a:off x="821690" y="1474470"/>
            <a:ext cx="5411470" cy="3607435"/>
          </a:xfrm>
          <a:prstGeom prst="rect">
            <a:avLst/>
          </a:prstGeom>
        </p:spPr>
      </p:pic>
      <p:sp>
        <p:nvSpPr>
          <p:cNvPr id="4" name="矩形 16"/>
          <p:cNvSpPr/>
          <p:nvPr/>
        </p:nvSpPr>
        <p:spPr>
          <a:xfrm>
            <a:off x="6882765" y="1631315"/>
            <a:ext cx="1877060" cy="460375"/>
          </a:xfrm>
          <a:prstGeom prst="rect">
            <a:avLst/>
          </a:prstGeom>
        </p:spPr>
        <p:txBody>
          <a:bodyPr wrap="square">
            <a:spAutoFit/>
          </a:bodyPr>
          <a:p>
            <a:pPr algn="l"/>
            <a:r>
              <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rPr>
              <a:t>UI Designer</a:t>
            </a:r>
            <a:endPar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endParaRPr>
          </a:p>
        </p:txBody>
      </p:sp>
      <p:sp>
        <p:nvSpPr>
          <p:cNvPr id="16" name="Oval 15"/>
          <p:cNvSpPr/>
          <p:nvPr/>
        </p:nvSpPr>
        <p:spPr>
          <a:xfrm>
            <a:off x="6572885" y="1788795"/>
            <a:ext cx="145415" cy="14541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矩形 16"/>
          <p:cNvSpPr/>
          <p:nvPr/>
        </p:nvSpPr>
        <p:spPr>
          <a:xfrm>
            <a:off x="6887210" y="2106930"/>
            <a:ext cx="2284730" cy="460375"/>
          </a:xfrm>
          <a:prstGeom prst="rect">
            <a:avLst/>
          </a:prstGeom>
        </p:spPr>
        <p:txBody>
          <a:bodyPr wrap="square">
            <a:spAutoFit/>
          </a:bodyPr>
          <a:p>
            <a:pPr algn="l"/>
            <a:r>
              <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rPr>
              <a:t>UX Researcher</a:t>
            </a:r>
            <a:endPar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endParaRPr>
          </a:p>
        </p:txBody>
      </p:sp>
      <p:sp>
        <p:nvSpPr>
          <p:cNvPr id="10" name="Oval 9"/>
          <p:cNvSpPr/>
          <p:nvPr/>
        </p:nvSpPr>
        <p:spPr>
          <a:xfrm>
            <a:off x="6577330" y="2264410"/>
            <a:ext cx="145415" cy="14541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矩形 16"/>
          <p:cNvSpPr/>
          <p:nvPr/>
        </p:nvSpPr>
        <p:spPr>
          <a:xfrm>
            <a:off x="6902450" y="2569210"/>
            <a:ext cx="2268855" cy="460375"/>
          </a:xfrm>
          <a:prstGeom prst="rect">
            <a:avLst/>
          </a:prstGeom>
        </p:spPr>
        <p:txBody>
          <a:bodyPr wrap="square">
            <a:spAutoFit/>
          </a:bodyPr>
          <a:p>
            <a:pPr algn="l"/>
            <a:r>
              <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rPr>
              <a:t>Web Designer</a:t>
            </a:r>
            <a:endPar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endParaRPr>
          </a:p>
        </p:txBody>
      </p:sp>
      <p:sp>
        <p:nvSpPr>
          <p:cNvPr id="12" name="Oval 11"/>
          <p:cNvSpPr/>
          <p:nvPr/>
        </p:nvSpPr>
        <p:spPr>
          <a:xfrm>
            <a:off x="6592570" y="2726690"/>
            <a:ext cx="145415" cy="14541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矩形 16"/>
          <p:cNvSpPr/>
          <p:nvPr/>
        </p:nvSpPr>
        <p:spPr>
          <a:xfrm>
            <a:off x="6903720" y="3031490"/>
            <a:ext cx="3583940" cy="460375"/>
          </a:xfrm>
          <a:prstGeom prst="rect">
            <a:avLst/>
          </a:prstGeom>
        </p:spPr>
        <p:txBody>
          <a:bodyPr wrap="square">
            <a:spAutoFit/>
          </a:bodyPr>
          <a:p>
            <a:pPr algn="l"/>
            <a:r>
              <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rPr>
              <a:t>Database Administrator</a:t>
            </a:r>
            <a:endPar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endParaRPr>
          </a:p>
        </p:txBody>
      </p:sp>
      <p:sp>
        <p:nvSpPr>
          <p:cNvPr id="15" name="Oval 14"/>
          <p:cNvSpPr/>
          <p:nvPr/>
        </p:nvSpPr>
        <p:spPr>
          <a:xfrm>
            <a:off x="6593840" y="3188970"/>
            <a:ext cx="145415" cy="14541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矩形 16"/>
          <p:cNvSpPr/>
          <p:nvPr/>
        </p:nvSpPr>
        <p:spPr>
          <a:xfrm>
            <a:off x="6891020" y="3493770"/>
            <a:ext cx="3583940" cy="460375"/>
          </a:xfrm>
          <a:prstGeom prst="rect">
            <a:avLst/>
          </a:prstGeom>
        </p:spPr>
        <p:txBody>
          <a:bodyPr wrap="square">
            <a:spAutoFit/>
          </a:bodyPr>
          <a:p>
            <a:pPr algn="l"/>
            <a:r>
              <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rPr>
              <a:t>Frontend Developer</a:t>
            </a:r>
            <a:endPar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endParaRPr>
          </a:p>
        </p:txBody>
      </p:sp>
      <p:sp>
        <p:nvSpPr>
          <p:cNvPr id="19" name="Oval 18"/>
          <p:cNvSpPr/>
          <p:nvPr/>
        </p:nvSpPr>
        <p:spPr>
          <a:xfrm>
            <a:off x="6581140" y="3651250"/>
            <a:ext cx="145415" cy="14541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矩形 16"/>
          <p:cNvSpPr/>
          <p:nvPr/>
        </p:nvSpPr>
        <p:spPr>
          <a:xfrm>
            <a:off x="6892290" y="3983990"/>
            <a:ext cx="3583940" cy="460375"/>
          </a:xfrm>
          <a:prstGeom prst="rect">
            <a:avLst/>
          </a:prstGeom>
        </p:spPr>
        <p:txBody>
          <a:bodyPr wrap="square">
            <a:spAutoFit/>
          </a:bodyPr>
          <a:p>
            <a:pPr algn="l"/>
            <a:r>
              <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rPr>
              <a:t>Backend Developer</a:t>
            </a:r>
            <a:endPar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endParaRPr>
          </a:p>
        </p:txBody>
      </p:sp>
      <p:sp>
        <p:nvSpPr>
          <p:cNvPr id="21" name="Oval 20"/>
          <p:cNvSpPr/>
          <p:nvPr/>
        </p:nvSpPr>
        <p:spPr>
          <a:xfrm>
            <a:off x="6582410" y="4141470"/>
            <a:ext cx="145415" cy="14541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矩形 16"/>
          <p:cNvSpPr/>
          <p:nvPr/>
        </p:nvSpPr>
        <p:spPr>
          <a:xfrm>
            <a:off x="6879590" y="4432300"/>
            <a:ext cx="5092700" cy="460375"/>
          </a:xfrm>
          <a:prstGeom prst="rect">
            <a:avLst/>
          </a:prstGeom>
        </p:spPr>
        <p:txBody>
          <a:bodyPr wrap="square">
            <a:spAutoFit/>
          </a:bodyPr>
          <a:p>
            <a:pPr algn="l"/>
            <a:r>
              <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rPr>
              <a:t>Development Operations( DevOps)</a:t>
            </a:r>
            <a:endParaRPr lang="en-US" altLang="zh-CN" sz="2400" dirty="0">
              <a:solidFill>
                <a:srgbClr val="2B5059"/>
              </a:solidFill>
              <a:effectLst>
                <a:outerShdw blurRad="38100" dist="19050" dir="2700000" algn="tl" rotWithShape="0">
                  <a:schemeClr val="dk1">
                    <a:alpha val="40000"/>
                  </a:schemeClr>
                </a:outerShdw>
              </a:effectLst>
              <a:latin typeface="Roboto" charset="0"/>
              <a:ea typeface="+mj-ea"/>
              <a:cs typeface="Roboto" charset="0"/>
            </a:endParaRPr>
          </a:p>
        </p:txBody>
      </p:sp>
      <p:sp>
        <p:nvSpPr>
          <p:cNvPr id="23" name="Oval 22"/>
          <p:cNvSpPr/>
          <p:nvPr/>
        </p:nvSpPr>
        <p:spPr>
          <a:xfrm>
            <a:off x="6569710" y="4589780"/>
            <a:ext cx="145415" cy="14541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sp>
        <p:nvSpPr>
          <p:cNvPr id="9" name="矩形 16"/>
          <p:cNvSpPr/>
          <p:nvPr/>
        </p:nvSpPr>
        <p:spPr>
          <a:xfrm>
            <a:off x="6785610" y="1905000"/>
            <a:ext cx="5977255" cy="1014730"/>
          </a:xfrm>
          <a:prstGeom prst="rect">
            <a:avLst/>
          </a:prstGeom>
        </p:spPr>
        <p:txBody>
          <a:bodyPr wrap="square">
            <a:spAutoFit/>
            <a:scene3d>
              <a:camera prst="orthographicFront"/>
              <a:lightRig rig="threePt" dir="t"/>
            </a:scene3d>
          </a:bodyPr>
          <a:p>
            <a:r>
              <a:rPr lang="en-US" altLang="zh-CN" sz="60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rPr>
              <a:t>MERN Stack</a:t>
            </a:r>
            <a:endParaRPr lang="en-US" altLang="zh-CN" sz="60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endParaRPr>
          </a:p>
        </p:txBody>
      </p:sp>
      <p:sp>
        <p:nvSpPr>
          <p:cNvPr id="28" name="矩形 16"/>
          <p:cNvSpPr/>
          <p:nvPr/>
        </p:nvSpPr>
        <p:spPr>
          <a:xfrm>
            <a:off x="6785610" y="1444625"/>
            <a:ext cx="3994785" cy="460375"/>
          </a:xfrm>
          <a:prstGeom prst="rect">
            <a:avLst/>
          </a:prstGeom>
        </p:spPr>
        <p:txBody>
          <a:bodyPr wrap="square">
            <a:spAutoFit/>
          </a:bodyPr>
          <a:p>
            <a:r>
              <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rPr>
              <a:t>Apa itu ?</a:t>
            </a:r>
            <a:endParaRPr lang="en-US" altLang="zh-CN" sz="2400" b="1" dirty="0">
              <a:solidFill>
                <a:srgbClr val="2B5059"/>
              </a:solidFill>
              <a:effectLst>
                <a:outerShdw blurRad="38100" dist="25400" dir="5400000" algn="ctr" rotWithShape="0">
                  <a:srgbClr val="6E747A">
                    <a:alpha val="43000"/>
                  </a:srgbClr>
                </a:outerShdw>
              </a:effectLst>
              <a:latin typeface="Roboto" charset="0"/>
              <a:ea typeface="+mj-ea"/>
              <a:cs typeface="Roboto" charset="0"/>
              <a:sym typeface="+mn-ea"/>
            </a:endParaRPr>
          </a:p>
        </p:txBody>
      </p:sp>
      <p:pic>
        <p:nvPicPr>
          <p:cNvPr id="3" name="Picture 2" descr="1671537942-mern-stack-1-mern-stack"/>
          <p:cNvPicPr>
            <a:picLocks noChangeAspect="1"/>
          </p:cNvPicPr>
          <p:nvPr/>
        </p:nvPicPr>
        <p:blipFill>
          <a:blip r:embed="rId1"/>
          <a:stretch>
            <a:fillRect/>
          </a:stretch>
        </p:blipFill>
        <p:spPr>
          <a:xfrm>
            <a:off x="426085" y="1444625"/>
            <a:ext cx="6096000" cy="3429000"/>
          </a:xfrm>
          <a:prstGeom prst="rect">
            <a:avLst/>
          </a:prstGeom>
        </p:spPr>
      </p:pic>
      <p:sp>
        <p:nvSpPr>
          <p:cNvPr id="31" name="矩形 16"/>
          <p:cNvSpPr/>
          <p:nvPr/>
        </p:nvSpPr>
        <p:spPr>
          <a:xfrm>
            <a:off x="6891020" y="3044825"/>
            <a:ext cx="4827905" cy="1611630"/>
          </a:xfrm>
          <a:prstGeom prst="rect">
            <a:avLst/>
          </a:prstGeom>
        </p:spPr>
        <p:txBody>
          <a:bodyPr wrap="square">
            <a:noAutofit/>
          </a:bodyPr>
          <a:p>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MERN Stack adalah sebuah susunan teknologi perangkat lunak (stack) yang sering digunakan untuk mengembangkan aplikasi web berbasis JavaScript.</a:t>
            </a:r>
            <a:endPar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Round Diagonal Corner Rectangle 1"/>
          <p:cNvSpPr/>
          <p:nvPr/>
        </p:nvSpPr>
        <p:spPr>
          <a:xfrm>
            <a:off x="171450" y="170180"/>
            <a:ext cx="11862435" cy="6511925"/>
          </a:xfrm>
          <a:prstGeom prst="round2DiagRect">
            <a:avLst/>
          </a:prstGeom>
          <a:solidFill>
            <a:schemeClr val="bg1">
              <a:lumMod val="95000"/>
            </a:schemeClr>
          </a:solidFill>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sp>
        <p:nvSpPr>
          <p:cNvPr id="9" name="矩形 16"/>
          <p:cNvSpPr/>
          <p:nvPr/>
        </p:nvSpPr>
        <p:spPr>
          <a:xfrm>
            <a:off x="762000" y="461645"/>
            <a:ext cx="6674485" cy="460375"/>
          </a:xfrm>
          <a:prstGeom prst="rect">
            <a:avLst/>
          </a:prstGeom>
          <a:solidFill>
            <a:schemeClr val="bg1"/>
          </a:solidFill>
        </p:spPr>
        <p:txBody>
          <a:bodyPr wrap="square">
            <a:spAutoFit/>
            <a:scene3d>
              <a:camera prst="orthographicFront"/>
              <a:lightRig rig="threePt" dir="t"/>
            </a:scene3d>
          </a:bodyPr>
          <a:p>
            <a:r>
              <a:rPr lang="en-US" altLang="zh-CN" sz="24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rPr>
              <a:t>Tools yang digunakan untuk development web</a:t>
            </a:r>
            <a:endParaRPr lang="en-US" altLang="zh-CN" sz="24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endParaRPr>
          </a:p>
        </p:txBody>
      </p:sp>
      <p:pic>
        <p:nvPicPr>
          <p:cNvPr id="4" name="Picture 3" descr="node"/>
          <p:cNvPicPr>
            <a:picLocks noChangeAspect="1"/>
          </p:cNvPicPr>
          <p:nvPr/>
        </p:nvPicPr>
        <p:blipFill>
          <a:blip r:embed="rId1"/>
          <a:stretch>
            <a:fillRect/>
          </a:stretch>
        </p:blipFill>
        <p:spPr>
          <a:xfrm>
            <a:off x="6233795" y="2031365"/>
            <a:ext cx="2877820" cy="1438910"/>
          </a:xfrm>
          <a:prstGeom prst="rect">
            <a:avLst/>
          </a:prstGeom>
        </p:spPr>
      </p:pic>
      <p:pic>
        <p:nvPicPr>
          <p:cNvPr id="5" name="Picture 4" descr="vscode"/>
          <p:cNvPicPr>
            <a:picLocks noChangeAspect="1"/>
          </p:cNvPicPr>
          <p:nvPr/>
        </p:nvPicPr>
        <p:blipFill>
          <a:blip r:embed="rId2"/>
          <a:stretch>
            <a:fillRect/>
          </a:stretch>
        </p:blipFill>
        <p:spPr>
          <a:xfrm>
            <a:off x="2504440" y="3733800"/>
            <a:ext cx="2255520" cy="1663065"/>
          </a:xfrm>
          <a:prstGeom prst="rect">
            <a:avLst/>
          </a:prstGeom>
        </p:spPr>
      </p:pic>
      <p:pic>
        <p:nvPicPr>
          <p:cNvPr id="7" name="Picture 6" descr="firefox"/>
          <p:cNvPicPr>
            <a:picLocks noChangeAspect="1"/>
          </p:cNvPicPr>
          <p:nvPr/>
        </p:nvPicPr>
        <p:blipFill>
          <a:blip r:embed="rId3"/>
          <a:stretch>
            <a:fillRect/>
          </a:stretch>
        </p:blipFill>
        <p:spPr>
          <a:xfrm>
            <a:off x="762000" y="1522730"/>
            <a:ext cx="1904365" cy="1428115"/>
          </a:xfrm>
          <a:prstGeom prst="rect">
            <a:avLst/>
          </a:prstGeom>
        </p:spPr>
      </p:pic>
      <p:pic>
        <p:nvPicPr>
          <p:cNvPr id="6" name="Picture 5" descr="chrome"/>
          <p:cNvPicPr>
            <a:picLocks noChangeAspect="1"/>
          </p:cNvPicPr>
          <p:nvPr/>
        </p:nvPicPr>
        <p:blipFill>
          <a:blip r:embed="rId4"/>
          <a:stretch>
            <a:fillRect/>
          </a:stretch>
        </p:blipFill>
        <p:spPr>
          <a:xfrm>
            <a:off x="3957320" y="1651000"/>
            <a:ext cx="1205230" cy="1205230"/>
          </a:xfrm>
          <a:prstGeom prst="rect">
            <a:avLst/>
          </a:prstGeom>
        </p:spPr>
      </p:pic>
      <p:sp>
        <p:nvSpPr>
          <p:cNvPr id="8" name="矩形 16"/>
          <p:cNvSpPr/>
          <p:nvPr/>
        </p:nvSpPr>
        <p:spPr>
          <a:xfrm>
            <a:off x="2794635" y="1971040"/>
            <a:ext cx="1034415" cy="368300"/>
          </a:xfrm>
          <a:prstGeom prst="rect">
            <a:avLst/>
          </a:prstGeom>
          <a:solidFill>
            <a:schemeClr val="bg1"/>
          </a:solidFill>
        </p:spPr>
        <p:txBody>
          <a:bodyPr wrap="square">
            <a:spAutoFit/>
            <a:scene3d>
              <a:camera prst="orthographicFront"/>
              <a:lightRig rig="threePt" dir="t"/>
            </a:scene3d>
          </a:bodyPr>
          <a:p>
            <a:r>
              <a:rPr lang="en-US" altLang="zh-CN" b="1" dirty="0">
                <a:solidFill>
                  <a:srgbClr val="2B5059"/>
                </a:solidFill>
                <a:effectLst>
                  <a:outerShdw blurRad="38100" dist="25400" dir="5400000" algn="ctr" rotWithShape="0">
                    <a:srgbClr val="6E747A">
                      <a:alpha val="43000"/>
                    </a:srgbClr>
                  </a:outerShdw>
                </a:effectLst>
                <a:latin typeface="Roboto Black (Headings)" charset="0"/>
                <a:ea typeface="+mj-ea"/>
                <a:cs typeface="Roboto Black (Headings)" charset="0"/>
              </a:rPr>
              <a:t>Browser</a:t>
            </a:r>
            <a:endParaRPr lang="en-US" altLang="zh-CN" b="1" dirty="0">
              <a:solidFill>
                <a:srgbClr val="2B5059"/>
              </a:solidFill>
              <a:effectLst>
                <a:outerShdw blurRad="38100" dist="25400" dir="5400000" algn="ctr" rotWithShape="0">
                  <a:srgbClr val="6E747A">
                    <a:alpha val="43000"/>
                  </a:srgbClr>
                </a:outerShdw>
              </a:effectLst>
              <a:latin typeface="Roboto Black (Headings)" charset="0"/>
              <a:ea typeface="+mj-ea"/>
              <a:cs typeface="Roboto Black (Headings)" charset="0"/>
            </a:endParaRPr>
          </a:p>
        </p:txBody>
      </p:sp>
      <p:pic>
        <p:nvPicPr>
          <p:cNvPr id="10" name="Picture 9" descr="mongodb-logo"/>
          <p:cNvPicPr>
            <a:picLocks noChangeAspect="1"/>
          </p:cNvPicPr>
          <p:nvPr/>
        </p:nvPicPr>
        <p:blipFill>
          <a:blip r:embed="rId5"/>
          <a:stretch>
            <a:fillRect/>
          </a:stretch>
        </p:blipFill>
        <p:spPr>
          <a:xfrm>
            <a:off x="5685790" y="4579620"/>
            <a:ext cx="2095500" cy="1173480"/>
          </a:xfrm>
          <a:prstGeom prst="rect">
            <a:avLst/>
          </a:prstGeom>
        </p:spPr>
      </p:pic>
      <p:sp>
        <p:nvSpPr>
          <p:cNvPr id="11" name="矩形 16"/>
          <p:cNvSpPr/>
          <p:nvPr/>
        </p:nvSpPr>
        <p:spPr>
          <a:xfrm>
            <a:off x="782955" y="4152900"/>
            <a:ext cx="1395095" cy="368300"/>
          </a:xfrm>
          <a:prstGeom prst="rect">
            <a:avLst/>
          </a:prstGeom>
          <a:solidFill>
            <a:schemeClr val="bg1"/>
          </a:solidFill>
        </p:spPr>
        <p:txBody>
          <a:bodyPr wrap="square">
            <a:spAutoFit/>
            <a:scene3d>
              <a:camera prst="orthographicFront"/>
              <a:lightRig rig="threePt" dir="t"/>
            </a:scene3d>
          </a:bodyPr>
          <a:p>
            <a:r>
              <a:rPr lang="en-US" altLang="zh-CN" b="1" dirty="0">
                <a:solidFill>
                  <a:srgbClr val="2B5059"/>
                </a:solidFill>
                <a:effectLst>
                  <a:outerShdw blurRad="38100" dist="25400" dir="5400000" algn="ctr" rotWithShape="0">
                    <a:srgbClr val="6E747A">
                      <a:alpha val="43000"/>
                    </a:srgbClr>
                  </a:outerShdw>
                </a:effectLst>
                <a:latin typeface="Roboto Black (Headings)" charset="0"/>
                <a:ea typeface="+mj-ea"/>
                <a:cs typeface="Roboto Black (Headings)" charset="0"/>
              </a:rPr>
              <a:t>Code Editor</a:t>
            </a:r>
            <a:endParaRPr lang="en-US" altLang="zh-CN" b="1" dirty="0">
              <a:solidFill>
                <a:srgbClr val="2B5059"/>
              </a:solidFill>
              <a:effectLst>
                <a:outerShdw blurRad="38100" dist="25400" dir="5400000" algn="ctr" rotWithShape="0">
                  <a:srgbClr val="6E747A">
                    <a:alpha val="43000"/>
                  </a:srgbClr>
                </a:outerShdw>
              </a:effectLst>
              <a:latin typeface="Roboto Black (Headings)" charset="0"/>
              <a:ea typeface="+mj-ea"/>
              <a:cs typeface="Roboto Black (Headings)" charset="0"/>
            </a:endParaRPr>
          </a:p>
        </p:txBody>
      </p:sp>
      <p:sp>
        <p:nvSpPr>
          <p:cNvPr id="12" name="矩形 16"/>
          <p:cNvSpPr/>
          <p:nvPr/>
        </p:nvSpPr>
        <p:spPr>
          <a:xfrm>
            <a:off x="7955280" y="5028565"/>
            <a:ext cx="1885950" cy="368300"/>
          </a:xfrm>
          <a:prstGeom prst="rect">
            <a:avLst/>
          </a:prstGeom>
          <a:solidFill>
            <a:schemeClr val="bg1"/>
          </a:solidFill>
        </p:spPr>
        <p:txBody>
          <a:bodyPr wrap="square">
            <a:spAutoFit/>
            <a:scene3d>
              <a:camera prst="orthographicFront"/>
              <a:lightRig rig="threePt" dir="t"/>
            </a:scene3d>
          </a:bodyPr>
          <a:p>
            <a:r>
              <a:rPr lang="en-US" altLang="zh-CN" b="1" dirty="0">
                <a:solidFill>
                  <a:srgbClr val="2B5059"/>
                </a:solidFill>
                <a:effectLst>
                  <a:outerShdw blurRad="38100" dist="25400" dir="5400000" algn="ctr" rotWithShape="0">
                    <a:srgbClr val="6E747A">
                      <a:alpha val="43000"/>
                    </a:srgbClr>
                  </a:outerShdw>
                </a:effectLst>
                <a:latin typeface="Roboto Black (Headings)" charset="0"/>
                <a:ea typeface="+mj-ea"/>
                <a:cs typeface="Roboto Black (Headings)" charset="0"/>
              </a:rPr>
              <a:t>Server Database</a:t>
            </a:r>
            <a:endParaRPr lang="en-US" altLang="zh-CN" b="1" dirty="0">
              <a:solidFill>
                <a:srgbClr val="2B5059"/>
              </a:solidFill>
              <a:effectLst>
                <a:outerShdw blurRad="38100" dist="25400" dir="5400000" algn="ctr" rotWithShape="0">
                  <a:srgbClr val="6E747A">
                    <a:alpha val="43000"/>
                  </a:srgbClr>
                </a:outerShdw>
              </a:effectLst>
              <a:latin typeface="Roboto Black (Headings)" charset="0"/>
              <a:ea typeface="+mj-ea"/>
              <a:cs typeface="Roboto Black (Headings)" charset="0"/>
            </a:endParaRPr>
          </a:p>
        </p:txBody>
      </p:sp>
      <p:sp>
        <p:nvSpPr>
          <p:cNvPr id="13" name="矩形 16"/>
          <p:cNvSpPr/>
          <p:nvPr/>
        </p:nvSpPr>
        <p:spPr>
          <a:xfrm>
            <a:off x="6233795" y="1268095"/>
            <a:ext cx="2404745" cy="645160"/>
          </a:xfrm>
          <a:prstGeom prst="rect">
            <a:avLst/>
          </a:prstGeom>
          <a:solidFill>
            <a:schemeClr val="bg1"/>
          </a:solidFill>
        </p:spPr>
        <p:txBody>
          <a:bodyPr wrap="square">
            <a:spAutoFit/>
            <a:scene3d>
              <a:camera prst="orthographicFront"/>
              <a:lightRig rig="threePt" dir="t"/>
            </a:scene3d>
          </a:bodyPr>
          <a:p>
            <a:r>
              <a:rPr lang="en-US" altLang="zh-CN" b="1" dirty="0">
                <a:solidFill>
                  <a:srgbClr val="2B5059"/>
                </a:solidFill>
                <a:effectLst>
                  <a:outerShdw blurRad="38100" dist="25400" dir="5400000" algn="ctr" rotWithShape="0">
                    <a:srgbClr val="6E747A">
                      <a:alpha val="43000"/>
                    </a:srgbClr>
                  </a:outerShdw>
                </a:effectLst>
                <a:latin typeface="Roboto Black (Headings)" charset="0"/>
                <a:ea typeface="+mj-ea"/>
                <a:cs typeface="Roboto Black (Headings)" charset="0"/>
              </a:rPr>
              <a:t>Platform (Runtime Environment)</a:t>
            </a:r>
            <a:endParaRPr lang="en-US" altLang="zh-CN" b="1" dirty="0">
              <a:solidFill>
                <a:srgbClr val="2B5059"/>
              </a:solidFill>
              <a:effectLst>
                <a:outerShdw blurRad="38100" dist="25400" dir="5400000" algn="ctr" rotWithShape="0">
                  <a:srgbClr val="6E747A">
                    <a:alpha val="43000"/>
                  </a:srgbClr>
                </a:outerShdw>
              </a:effectLst>
              <a:latin typeface="Roboto Black (Headings)" charset="0"/>
              <a:ea typeface="+mj-ea"/>
              <a:cs typeface="Roboto Black (Headings)" charset="0"/>
            </a:endParaRPr>
          </a:p>
        </p:txBody>
      </p:sp>
      <p:sp>
        <p:nvSpPr>
          <p:cNvPr id="15" name="矩形 16"/>
          <p:cNvSpPr/>
          <p:nvPr/>
        </p:nvSpPr>
        <p:spPr>
          <a:xfrm>
            <a:off x="9701530" y="2856230"/>
            <a:ext cx="1885950" cy="368300"/>
          </a:xfrm>
          <a:prstGeom prst="rect">
            <a:avLst/>
          </a:prstGeom>
          <a:solidFill>
            <a:schemeClr val="bg1"/>
          </a:solidFill>
        </p:spPr>
        <p:txBody>
          <a:bodyPr wrap="square">
            <a:spAutoFit/>
            <a:scene3d>
              <a:camera prst="orthographicFront"/>
              <a:lightRig rig="threePt" dir="t"/>
            </a:scene3d>
          </a:bodyPr>
          <a:p>
            <a:r>
              <a:rPr lang="en-US" altLang="zh-CN" b="1" dirty="0">
                <a:solidFill>
                  <a:srgbClr val="2B5059"/>
                </a:solidFill>
                <a:effectLst>
                  <a:outerShdw blurRad="38100" dist="25400" dir="5400000" algn="ctr" rotWithShape="0">
                    <a:srgbClr val="6E747A">
                      <a:alpha val="43000"/>
                    </a:srgbClr>
                  </a:outerShdw>
                </a:effectLst>
                <a:latin typeface="Roboto Black (Headings)" charset="0"/>
                <a:ea typeface="+mj-ea"/>
                <a:cs typeface="Roboto Black (Headings)" charset="0"/>
              </a:rPr>
              <a:t>System Control</a:t>
            </a:r>
            <a:endParaRPr lang="en-US" altLang="zh-CN" b="1" dirty="0">
              <a:solidFill>
                <a:srgbClr val="2B5059"/>
              </a:solidFill>
              <a:effectLst>
                <a:outerShdw blurRad="38100" dist="25400" dir="5400000" algn="ctr" rotWithShape="0">
                  <a:srgbClr val="6E747A">
                    <a:alpha val="43000"/>
                  </a:srgbClr>
                </a:outerShdw>
              </a:effectLst>
              <a:latin typeface="Roboto Black (Headings)" charset="0"/>
              <a:ea typeface="+mj-ea"/>
              <a:cs typeface="Roboto Black (Headings)" charset="0"/>
            </a:endParaRPr>
          </a:p>
        </p:txBody>
      </p:sp>
      <p:pic>
        <p:nvPicPr>
          <p:cNvPr id="16" name="Picture 15" descr="git"/>
          <p:cNvPicPr>
            <a:picLocks noChangeAspect="1"/>
          </p:cNvPicPr>
          <p:nvPr/>
        </p:nvPicPr>
        <p:blipFill>
          <a:blip r:embed="rId6"/>
          <a:stretch>
            <a:fillRect/>
          </a:stretch>
        </p:blipFill>
        <p:spPr>
          <a:xfrm>
            <a:off x="10088880" y="3303270"/>
            <a:ext cx="1110615" cy="10471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4" name="矩形 17"/>
          <p:cNvSpPr/>
          <p:nvPr/>
        </p:nvSpPr>
        <p:spPr>
          <a:xfrm>
            <a:off x="426085" y="6205220"/>
            <a:ext cx="1924050" cy="368300"/>
          </a:xfrm>
          <a:prstGeom prst="rect">
            <a:avLst/>
          </a:prstGeom>
          <a:solidFill>
            <a:srgbClr val="95BEC9"/>
          </a:solidFill>
        </p:spPr>
        <p:txBody>
          <a:bodyPr wrap="square">
            <a:spAutoFit/>
          </a:bodyPr>
          <a:p>
            <a:pPr algn="ctr"/>
            <a:r>
              <a:rPr lang="en-US" altLang="zh-CN" b="1" dirty="0">
                <a:solidFill>
                  <a:schemeClr val="bg1"/>
                </a:solidFill>
                <a:cs typeface="Roboto Black" panose="02000000000000000000" charset="0"/>
              </a:rPr>
              <a:t>Synapse Academy</a:t>
            </a:r>
            <a:endParaRPr lang="en-US" altLang="zh-CN" b="1" dirty="0">
              <a:solidFill>
                <a:schemeClr val="bg1"/>
              </a:solidFill>
              <a:cs typeface="Roboto Black" panose="02000000000000000000" charset="0"/>
            </a:endParaRPr>
          </a:p>
        </p:txBody>
      </p:sp>
      <p:pic>
        <p:nvPicPr>
          <p:cNvPr id="6" name="Picture 5" descr="jsc"/>
          <p:cNvPicPr>
            <a:picLocks noChangeAspect="1"/>
          </p:cNvPicPr>
          <p:nvPr/>
        </p:nvPicPr>
        <p:blipFill>
          <a:blip r:embed="rId1"/>
          <a:stretch>
            <a:fillRect/>
          </a:stretch>
        </p:blipFill>
        <p:spPr>
          <a:xfrm>
            <a:off x="1118870" y="2052320"/>
            <a:ext cx="3057525" cy="3057525"/>
          </a:xfrm>
          <a:prstGeom prst="rect">
            <a:avLst/>
          </a:prstGeom>
        </p:spPr>
      </p:pic>
      <p:sp>
        <p:nvSpPr>
          <p:cNvPr id="7" name="矩形 16"/>
          <p:cNvSpPr/>
          <p:nvPr/>
        </p:nvSpPr>
        <p:spPr>
          <a:xfrm>
            <a:off x="956310" y="758825"/>
            <a:ext cx="5614035" cy="829945"/>
          </a:xfrm>
          <a:prstGeom prst="rect">
            <a:avLst/>
          </a:prstGeom>
        </p:spPr>
        <p:txBody>
          <a:bodyPr wrap="square">
            <a:spAutoFit/>
          </a:bodyPr>
          <a:p>
            <a:r>
              <a:rPr lang="en-US" altLang="zh-CN" sz="2400" b="1" dirty="0">
                <a:solidFill>
                  <a:srgbClr val="2B5059"/>
                </a:solidFill>
                <a:effectLst>
                  <a:outerShdw blurRad="38100" dist="19050" dir="2700000" algn="tl" rotWithShape="0">
                    <a:schemeClr val="dk1">
                      <a:alpha val="40000"/>
                    </a:schemeClr>
                  </a:outerShdw>
                </a:effectLst>
                <a:latin typeface="Roboto" charset="0"/>
                <a:ea typeface="+mj-ea"/>
                <a:cs typeface="Roboto" charset="0"/>
                <a:sym typeface="+mn-ea"/>
              </a:rPr>
              <a:t>Sebelum lanjut berkenalan dulu dengan..</a:t>
            </a:r>
            <a:endParaRPr lang="en-US" altLang="zh-CN" sz="2400" b="1" dirty="0">
              <a:solidFill>
                <a:srgbClr val="2B5059"/>
              </a:solidFill>
              <a:effectLst>
                <a:outerShdw blurRad="38100" dist="19050" dir="2700000" algn="tl" rotWithShape="0">
                  <a:schemeClr val="dk1">
                    <a:alpha val="40000"/>
                  </a:schemeClr>
                </a:outerShdw>
              </a:effectLst>
              <a:latin typeface="Roboto" charset="0"/>
              <a:ea typeface="+mj-ea"/>
              <a:cs typeface="Roboto" charset="0"/>
              <a:sym typeface="+mn-ea"/>
            </a:endParaRPr>
          </a:p>
        </p:txBody>
      </p:sp>
      <p:sp>
        <p:nvSpPr>
          <p:cNvPr id="8" name="矩形 16"/>
          <p:cNvSpPr/>
          <p:nvPr/>
        </p:nvSpPr>
        <p:spPr>
          <a:xfrm>
            <a:off x="4918710" y="2052320"/>
            <a:ext cx="5977255" cy="1014730"/>
          </a:xfrm>
          <a:prstGeom prst="rect">
            <a:avLst/>
          </a:prstGeom>
        </p:spPr>
        <p:txBody>
          <a:bodyPr wrap="square">
            <a:spAutoFit/>
            <a:scene3d>
              <a:camera prst="orthographicFront"/>
              <a:lightRig rig="threePt" dir="t"/>
            </a:scene3d>
          </a:bodyPr>
          <a:p>
            <a:r>
              <a:rPr lang="en-US" altLang="zh-CN" sz="60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rPr>
              <a:t>Javascript</a:t>
            </a:r>
            <a:endParaRPr lang="en-US" altLang="zh-CN" sz="6000" b="1" dirty="0">
              <a:solidFill>
                <a:schemeClr val="accent1"/>
              </a:solidFill>
              <a:effectLst>
                <a:outerShdw blurRad="38100" dist="25400" dir="5400000" algn="ctr" rotWithShape="0">
                  <a:srgbClr val="6E747A">
                    <a:alpha val="43000"/>
                  </a:srgbClr>
                </a:outerShdw>
              </a:effectLst>
              <a:latin typeface="Roboto Black (Headings)" charset="0"/>
              <a:ea typeface="+mj-ea"/>
              <a:cs typeface="Roboto Black (Headings)" charset="0"/>
            </a:endParaRPr>
          </a:p>
        </p:txBody>
      </p:sp>
      <p:sp>
        <p:nvSpPr>
          <p:cNvPr id="10" name="矩形 16"/>
          <p:cNvSpPr/>
          <p:nvPr/>
        </p:nvSpPr>
        <p:spPr>
          <a:xfrm>
            <a:off x="5005070" y="3067050"/>
            <a:ext cx="5646420" cy="1611630"/>
          </a:xfrm>
          <a:prstGeom prst="rect">
            <a:avLst/>
          </a:prstGeom>
        </p:spPr>
        <p:txBody>
          <a:bodyPr wrap="square">
            <a:noAutofit/>
          </a:bodyPr>
          <a:p>
            <a:r>
              <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rPr>
              <a:t>Bahasa pemrograman interpretatif, berorientasi objek, dijalankan di sisi klien (client-side) pada browser web. Dapat digunakan untuk mengakses, memanipulasi, dan mengubah elemen-elemen HTML, CSS, dan DOM (Document Object Model) sebuah halaman web.</a:t>
            </a:r>
            <a:endParaRPr lang="en-US" altLang="zh-CN" sz="1600" dirty="0">
              <a:solidFill>
                <a:srgbClr val="2B5059"/>
              </a:solidFill>
              <a:effectLst>
                <a:outerShdw blurRad="38100" dist="25400" dir="5400000" algn="ctr" rotWithShape="0">
                  <a:srgbClr val="6E747A">
                    <a:alpha val="43000"/>
                  </a:srgbClr>
                </a:outerShdw>
              </a:effectLst>
              <a:latin typeface="Nunito" charset="0"/>
              <a:ea typeface="+mj-ea"/>
              <a:cs typeface="Nunito" charset="0"/>
              <a:sym typeface="+mn-ea"/>
            </a:endParaRPr>
          </a:p>
        </p:txBody>
      </p:sp>
      <p:pic>
        <p:nvPicPr>
          <p:cNvPr id="11" name="Picture 10" descr="ajax"/>
          <p:cNvPicPr>
            <a:picLocks noChangeAspect="1"/>
          </p:cNvPicPr>
          <p:nvPr/>
        </p:nvPicPr>
        <p:blipFill>
          <a:blip r:embed="rId2"/>
          <a:stretch>
            <a:fillRect/>
          </a:stretch>
        </p:blipFill>
        <p:spPr>
          <a:xfrm>
            <a:off x="5149850" y="4794885"/>
            <a:ext cx="1181735" cy="1181735"/>
          </a:xfrm>
          <a:prstGeom prst="rect">
            <a:avLst/>
          </a:prstGeom>
        </p:spPr>
      </p:pic>
      <p:pic>
        <p:nvPicPr>
          <p:cNvPr id="12" name="Picture 11" descr="jquery"/>
          <p:cNvPicPr>
            <a:picLocks noChangeAspect="1"/>
          </p:cNvPicPr>
          <p:nvPr/>
        </p:nvPicPr>
        <p:blipFill>
          <a:blip r:embed="rId3">
            <a:biLevel thresh="50000"/>
          </a:blip>
          <a:stretch>
            <a:fillRect/>
          </a:stretch>
        </p:blipFill>
        <p:spPr>
          <a:xfrm>
            <a:off x="6851015" y="4774565"/>
            <a:ext cx="1202055" cy="1202055"/>
          </a:xfrm>
          <a:prstGeom prst="rect">
            <a:avLst/>
          </a:prstGeom>
        </p:spPr>
      </p:pic>
      <p:pic>
        <p:nvPicPr>
          <p:cNvPr id="13" name="Picture 12" descr="json"/>
          <p:cNvPicPr>
            <a:picLocks noChangeAspect="1"/>
          </p:cNvPicPr>
          <p:nvPr/>
        </p:nvPicPr>
        <p:blipFill>
          <a:blip r:embed="rId4"/>
          <a:srcRect l="23791" t="4531" r="24155" b="5050"/>
          <a:stretch>
            <a:fillRect/>
          </a:stretch>
        </p:blipFill>
        <p:spPr>
          <a:xfrm>
            <a:off x="8572500" y="4735830"/>
            <a:ext cx="996315" cy="12103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4769</Words>
  <Application>WPS Presentation</Application>
  <PresentationFormat>Widescreen</PresentationFormat>
  <Paragraphs>220</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Roboto Black (Headings)</vt:lpstr>
      <vt:lpstr>Roboto</vt:lpstr>
      <vt:lpstr>Roboto Black</vt:lpstr>
      <vt:lpstr>Nunito</vt:lpstr>
      <vt:lpstr>Manrope SemiBold</vt:lpstr>
      <vt:lpstr>Calibri</vt:lpstr>
      <vt:lpstr>Microsoft YaHei</vt:lpstr>
      <vt:lpstr>Arial Unicode MS</vt:lpstr>
      <vt:lpstr>Calibri Light</vt:lpstr>
      <vt:lpstr>Lemonade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lenovo</dc:creator>
  <cp:lastModifiedBy>lenovo</cp:lastModifiedBy>
  <cp:revision>4</cp:revision>
  <dcterms:created xsi:type="dcterms:W3CDTF">2024-01-31T13:54:00Z</dcterms:created>
  <dcterms:modified xsi:type="dcterms:W3CDTF">2024-02-03T04:56:17Z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E3A3CC935DA34FE29F73984297CB5068_13</vt:lpwstr>
  </property>
  <property fmtid="{D5CDD505-2E9C-101B-9397-08002B2CF9AE}" pid="3" name="KSOProductBuildVer">
    <vt:lpwstr>1033-12.2.0.13431</vt:lpwstr>
  </property>
</Properties>
</file>