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57" r:id="rId2"/>
    <p:sldId id="266" r:id="rId3"/>
    <p:sldId id="273" r:id="rId4"/>
    <p:sldId id="272" r:id="rId5"/>
    <p:sldId id="301" r:id="rId6"/>
    <p:sldId id="300" r:id="rId7"/>
    <p:sldId id="302" r:id="rId8"/>
    <p:sldId id="303" r:id="rId9"/>
    <p:sldId id="304" r:id="rId10"/>
    <p:sldId id="286" r:id="rId11"/>
    <p:sldId id="305" r:id="rId12"/>
    <p:sldId id="30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810" autoAdjust="0"/>
  </p:normalViewPr>
  <p:slideViewPr>
    <p:cSldViewPr snapToGrid="0" showGuides="1">
      <p:cViewPr varScale="1">
        <p:scale>
          <a:sx n="72" d="100"/>
          <a:sy n="72" d="100"/>
        </p:scale>
        <p:origin x="660" y="78"/>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8/28/2020</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8/28/2020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p:txBody>
          <a:bodyPr/>
          <a:lstStyle/>
          <a:p>
            <a:r>
              <a:rPr lang="en-US" dirty="0"/>
              <a:t>CAR ACCIDENT SEVERITY</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p:txBody>
          <a:bodyPr/>
          <a:lstStyle/>
          <a:p>
            <a:r>
              <a:rPr lang="en-US" b="1" dirty="0"/>
              <a:t>Applied Data Science Capstone</a:t>
            </a:r>
          </a:p>
        </p:txBody>
      </p:sp>
      <p:pic>
        <p:nvPicPr>
          <p:cNvPr id="10" name="Picture Placeholder 9">
            <a:extLst>
              <a:ext uri="{FF2B5EF4-FFF2-40B4-BE49-F238E27FC236}">
                <a16:creationId xmlns:a16="http://schemas.microsoft.com/office/drawing/2014/main" id="{7FC29603-6486-4B26-A72B-1DEBF60BDE5D}"/>
              </a:ext>
            </a:extLst>
          </p:cNvPr>
          <p:cNvPicPr>
            <a:picLocks noGrp="1" noChangeAspect="1"/>
          </p:cNvPicPr>
          <p:nvPr>
            <p:ph type="pic" sz="quarter" idx="10"/>
          </p:nvPr>
        </p:nvPicPr>
        <p:blipFill>
          <a:blip r:embed="rId2"/>
          <a:srcRect l="15795" r="15795"/>
          <a:stretch>
            <a:fillRect/>
          </a:stretch>
        </p:blipFill>
        <p:spPr/>
      </p:pic>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lstStyle/>
          <a:p>
            <a:r>
              <a:rPr lang="en-US" dirty="0"/>
              <a:t>Modeling</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10</a:t>
            </a:fld>
            <a:endParaRPr lang="en-US" dirty="0"/>
          </a:p>
        </p:txBody>
      </p:sp>
      <p:sp>
        <p:nvSpPr>
          <p:cNvPr id="12" name="Text Placeholder 11">
            <a:extLst>
              <a:ext uri="{FF2B5EF4-FFF2-40B4-BE49-F238E27FC236}">
                <a16:creationId xmlns:a16="http://schemas.microsoft.com/office/drawing/2014/main" id="{4241C871-580D-4A29-A334-0208A8E479B9}"/>
              </a:ext>
            </a:extLst>
          </p:cNvPr>
          <p:cNvSpPr>
            <a:spLocks noGrp="1"/>
          </p:cNvSpPr>
          <p:nvPr>
            <p:ph type="body" sz="quarter" idx="3"/>
          </p:nvPr>
        </p:nvSpPr>
        <p:spPr/>
        <p:txBody>
          <a:bodyPr/>
          <a:lstStyle/>
          <a:p>
            <a:r>
              <a:rPr lang="en-US" dirty="0">
                <a:solidFill>
                  <a:schemeClr val="accent3">
                    <a:lumMod val="75000"/>
                  </a:schemeClr>
                </a:solidFill>
              </a:rPr>
              <a:t>Selected evaluation tests</a:t>
            </a:r>
          </a:p>
        </p:txBody>
      </p:sp>
      <p:sp>
        <p:nvSpPr>
          <p:cNvPr id="13" name="Content Placeholder 12">
            <a:extLst>
              <a:ext uri="{FF2B5EF4-FFF2-40B4-BE49-F238E27FC236}">
                <a16:creationId xmlns:a16="http://schemas.microsoft.com/office/drawing/2014/main" id="{0097C6D9-3930-4866-9E88-F17648880044}"/>
              </a:ext>
            </a:extLst>
          </p:cNvPr>
          <p:cNvSpPr>
            <a:spLocks noGrp="1"/>
          </p:cNvSpPr>
          <p:nvPr>
            <p:ph sz="quarter" idx="4"/>
          </p:nvPr>
        </p:nvSpPr>
        <p:spPr/>
        <p:txBody>
          <a:bodyPr>
            <a:normAutofit/>
          </a:bodyPr>
          <a:lstStyle/>
          <a:p>
            <a:pPr>
              <a:buFont typeface="Wingdings" panose="05000000000000000000" pitchFamily="2" charset="2"/>
              <a:buChar char="q"/>
            </a:pPr>
            <a:r>
              <a:rPr lang="en-US" dirty="0"/>
              <a:t>Accuracy</a:t>
            </a:r>
          </a:p>
          <a:p>
            <a:pPr>
              <a:buFont typeface="Wingdings" panose="05000000000000000000" pitchFamily="2" charset="2"/>
              <a:buChar char="q"/>
            </a:pPr>
            <a:r>
              <a:rPr lang="en-US" dirty="0"/>
              <a:t>Recall</a:t>
            </a:r>
          </a:p>
          <a:p>
            <a:pPr>
              <a:buFont typeface="Wingdings" panose="05000000000000000000" pitchFamily="2" charset="2"/>
              <a:buChar char="q"/>
            </a:pPr>
            <a:r>
              <a:rPr lang="en-US" dirty="0"/>
              <a:t>F-1 score</a:t>
            </a:r>
          </a:p>
          <a:p>
            <a:pPr>
              <a:buFont typeface="Wingdings" panose="05000000000000000000" pitchFamily="2" charset="2"/>
              <a:buChar char="q"/>
            </a:pPr>
            <a:r>
              <a:rPr lang="en-US" dirty="0"/>
              <a:t>Prediction</a:t>
            </a:r>
          </a:p>
        </p:txBody>
      </p:sp>
      <p:sp>
        <p:nvSpPr>
          <p:cNvPr id="10" name="Text Placeholder 9">
            <a:extLst>
              <a:ext uri="{FF2B5EF4-FFF2-40B4-BE49-F238E27FC236}">
                <a16:creationId xmlns:a16="http://schemas.microsoft.com/office/drawing/2014/main" id="{41B8DC8C-1FD7-4773-B07E-7E4432766A4E}"/>
              </a:ext>
            </a:extLst>
          </p:cNvPr>
          <p:cNvSpPr>
            <a:spLocks noGrp="1"/>
          </p:cNvSpPr>
          <p:nvPr>
            <p:ph type="body" idx="1"/>
          </p:nvPr>
        </p:nvSpPr>
        <p:spPr/>
        <p:txBody>
          <a:bodyPr/>
          <a:lstStyle/>
          <a:p>
            <a:r>
              <a:rPr lang="en-US" dirty="0">
                <a:solidFill>
                  <a:schemeClr val="accent3">
                    <a:lumMod val="75000"/>
                  </a:schemeClr>
                </a:solidFill>
              </a:rPr>
              <a:t>Selected Methods</a:t>
            </a:r>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p:txBody>
          <a:bodyPr>
            <a:normAutofit/>
          </a:bodyPr>
          <a:lstStyle/>
          <a:p>
            <a:pPr>
              <a:buFont typeface="Wingdings" panose="05000000000000000000" pitchFamily="2" charset="2"/>
              <a:buChar char="q"/>
            </a:pPr>
            <a:r>
              <a:rPr lang="en-US" dirty="0"/>
              <a:t>Logistic Regression </a:t>
            </a:r>
          </a:p>
          <a:p>
            <a:pPr>
              <a:buFont typeface="Wingdings" panose="05000000000000000000" pitchFamily="2" charset="2"/>
              <a:buChar char="q"/>
            </a:pPr>
            <a:r>
              <a:rPr lang="en-US" dirty="0"/>
              <a:t>Support Vector Machine </a:t>
            </a:r>
          </a:p>
          <a:p>
            <a:pPr>
              <a:buFont typeface="Wingdings" panose="05000000000000000000" pitchFamily="2" charset="2"/>
              <a:buChar char="q"/>
            </a:pPr>
            <a:r>
              <a:rPr lang="en-US" dirty="0"/>
              <a:t>Decision Tree </a:t>
            </a:r>
          </a:p>
          <a:p>
            <a:pPr>
              <a:buFont typeface="Wingdings" panose="05000000000000000000" pitchFamily="2" charset="2"/>
              <a:buChar char="q"/>
            </a:pPr>
            <a:r>
              <a:rPr lang="en-US" dirty="0"/>
              <a:t>Random Forest Classifier</a:t>
            </a:r>
          </a:p>
        </p:txBody>
      </p:sp>
      <p:pic>
        <p:nvPicPr>
          <p:cNvPr id="17" name="Picture Placeholder 16">
            <a:extLst>
              <a:ext uri="{FF2B5EF4-FFF2-40B4-BE49-F238E27FC236}">
                <a16:creationId xmlns:a16="http://schemas.microsoft.com/office/drawing/2014/main" id="{38B0024B-0AD8-4DDB-8486-A9BD3A8E9FAC}"/>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6261797" y="1593849"/>
            <a:ext cx="5582064" cy="1929569"/>
          </a:xfrm>
        </p:spPr>
      </p:pic>
      <p:pic>
        <p:nvPicPr>
          <p:cNvPr id="19" name="Picture Placeholder 18">
            <a:extLst>
              <a:ext uri="{FF2B5EF4-FFF2-40B4-BE49-F238E27FC236}">
                <a16:creationId xmlns:a16="http://schemas.microsoft.com/office/drawing/2014/main" id="{18D1195C-D9D4-4994-BAD9-68AA2C2BD35A}"/>
              </a:ext>
              <a:ext uri="{C183D7F6-B498-43B3-948B-1728B52AA6E4}">
                <adec:decorative xmlns:adec="http://schemas.microsoft.com/office/drawing/2017/decorative" val="1"/>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a:xfrm>
            <a:off x="371476" y="1666875"/>
            <a:ext cx="5582064" cy="1929569"/>
          </a:xfrm>
        </p:spPr>
      </p:pic>
    </p:spTree>
    <p:extLst>
      <p:ext uri="{BB962C8B-B14F-4D97-AF65-F5344CB8AC3E}">
        <p14:creationId xmlns:p14="http://schemas.microsoft.com/office/powerpoint/2010/main" val="1154969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0" y="1524843"/>
            <a:ext cx="5138058" cy="833419"/>
          </a:xfrm>
        </p:spPr>
        <p:txBody>
          <a:bodyPr/>
          <a:lstStyle/>
          <a:p>
            <a:r>
              <a:rPr lang="en-US" dirty="0">
                <a:solidFill>
                  <a:schemeClr val="bg1"/>
                </a:solidFill>
              </a:rPr>
              <a:t>Results</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112381" y="2875184"/>
            <a:ext cx="4910193" cy="2557463"/>
          </a:xfrm>
        </p:spPr>
        <p:txBody>
          <a:bodyPr>
            <a:normAutofit lnSpcReduction="10000"/>
          </a:bodyPr>
          <a:lstStyle/>
          <a:p>
            <a:pPr marL="0" indent="0">
              <a:buNone/>
            </a:pPr>
            <a:r>
              <a:rPr lang="en-US" dirty="0">
                <a:solidFill>
                  <a:schemeClr val="bg1"/>
                </a:solidFill>
                <a:latin typeface="+mj-lt"/>
              </a:rPr>
              <a:t>• </a:t>
            </a:r>
            <a:r>
              <a:rPr lang="en-US" sz="2400" dirty="0">
                <a:solidFill>
                  <a:schemeClr val="bg1"/>
                </a:solidFill>
                <a:latin typeface="+mj-lt"/>
              </a:rPr>
              <a:t>There are no significant correlation between the attributes and the severity of collision</a:t>
            </a:r>
          </a:p>
          <a:p>
            <a:pPr marL="0" indent="0">
              <a:buNone/>
            </a:pPr>
            <a:endParaRPr lang="en-US" dirty="0">
              <a:solidFill>
                <a:schemeClr val="bg1"/>
              </a:solidFill>
              <a:latin typeface="+mj-lt"/>
            </a:endParaRPr>
          </a:p>
          <a:p>
            <a:pPr marL="0" indent="0">
              <a:buNone/>
            </a:pPr>
            <a:r>
              <a:rPr lang="en-US" dirty="0">
                <a:solidFill>
                  <a:schemeClr val="bg1"/>
                </a:solidFill>
                <a:latin typeface="+mj-lt"/>
              </a:rPr>
              <a:t>• </a:t>
            </a:r>
            <a:r>
              <a:rPr lang="en-US" sz="2400" dirty="0">
                <a:solidFill>
                  <a:schemeClr val="bg1"/>
                </a:solidFill>
                <a:latin typeface="+mj-lt"/>
              </a:rPr>
              <a:t>The best method to predict the severity of an accident is probably the Decision Tree method.</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11</a:t>
            </a:fld>
            <a:endParaRPr lang="en-US" dirty="0"/>
          </a:p>
        </p:txBody>
      </p:sp>
      <p:graphicFrame>
        <p:nvGraphicFramePr>
          <p:cNvPr id="5" name="Table 4">
            <a:extLst>
              <a:ext uri="{FF2B5EF4-FFF2-40B4-BE49-F238E27FC236}">
                <a16:creationId xmlns:a16="http://schemas.microsoft.com/office/drawing/2014/main" id="{6146536E-25E6-449C-B9ED-16F8AF3439ED}"/>
              </a:ext>
            </a:extLst>
          </p:cNvPr>
          <p:cNvGraphicFramePr>
            <a:graphicFrameLocks noGrp="1"/>
          </p:cNvGraphicFramePr>
          <p:nvPr>
            <p:extLst>
              <p:ext uri="{D42A27DB-BD31-4B8C-83A1-F6EECF244321}">
                <p14:modId xmlns:p14="http://schemas.microsoft.com/office/powerpoint/2010/main" val="128180820"/>
              </p:ext>
            </p:extLst>
          </p:nvPr>
        </p:nvGraphicFramePr>
        <p:xfrm>
          <a:off x="5448964" y="2869374"/>
          <a:ext cx="6442998" cy="2913862"/>
        </p:xfrm>
        <a:graphic>
          <a:graphicData uri="http://schemas.openxmlformats.org/drawingml/2006/table">
            <a:tbl>
              <a:tblPr firstRow="1" firstCol="1" bandRow="1">
                <a:tableStyleId>{5C22544A-7EE6-4342-B048-85BDC9FD1C3A}</a:tableStyleId>
              </a:tblPr>
              <a:tblGrid>
                <a:gridCol w="2181653">
                  <a:extLst>
                    <a:ext uri="{9D8B030D-6E8A-4147-A177-3AD203B41FA5}">
                      <a16:colId xmlns:a16="http://schemas.microsoft.com/office/drawing/2014/main" val="2281681196"/>
                    </a:ext>
                  </a:extLst>
                </a:gridCol>
                <a:gridCol w="1113009">
                  <a:extLst>
                    <a:ext uri="{9D8B030D-6E8A-4147-A177-3AD203B41FA5}">
                      <a16:colId xmlns:a16="http://schemas.microsoft.com/office/drawing/2014/main" val="1335371166"/>
                    </a:ext>
                  </a:extLst>
                </a:gridCol>
                <a:gridCol w="1042959">
                  <a:extLst>
                    <a:ext uri="{9D8B030D-6E8A-4147-A177-3AD203B41FA5}">
                      <a16:colId xmlns:a16="http://schemas.microsoft.com/office/drawing/2014/main" val="557704932"/>
                    </a:ext>
                  </a:extLst>
                </a:gridCol>
                <a:gridCol w="1151925">
                  <a:extLst>
                    <a:ext uri="{9D8B030D-6E8A-4147-A177-3AD203B41FA5}">
                      <a16:colId xmlns:a16="http://schemas.microsoft.com/office/drawing/2014/main" val="3908768616"/>
                    </a:ext>
                  </a:extLst>
                </a:gridCol>
                <a:gridCol w="953452">
                  <a:extLst>
                    <a:ext uri="{9D8B030D-6E8A-4147-A177-3AD203B41FA5}">
                      <a16:colId xmlns:a16="http://schemas.microsoft.com/office/drawing/2014/main" val="1712835098"/>
                    </a:ext>
                  </a:extLst>
                </a:gridCol>
              </a:tblGrid>
              <a:tr h="911462">
                <a:tc>
                  <a:txBody>
                    <a:bodyPr/>
                    <a:lstStyle/>
                    <a:p>
                      <a:pPr algn="l">
                        <a:lnSpc>
                          <a:spcPct val="115000"/>
                        </a:lnSpc>
                        <a:spcAft>
                          <a:spcPts val="1000"/>
                        </a:spcAft>
                      </a:pPr>
                      <a:r>
                        <a:rPr lang="en-US" sz="1600" b="1" kern="1200" dirty="0">
                          <a:solidFill>
                            <a:schemeClr val="bg1"/>
                          </a:solidFill>
                          <a:latin typeface="+mj-lt"/>
                          <a:ea typeface="+mn-ea"/>
                          <a:cs typeface="+mn-cs"/>
                        </a:rPr>
                        <a:t>MODEL</a:t>
                      </a:r>
                      <a:endParaRPr lang="el-GR" sz="1600" b="1" kern="1200" dirty="0">
                        <a:solidFill>
                          <a:schemeClr val="bg1"/>
                        </a:solidFill>
                        <a:latin typeface="+mj-lt"/>
                        <a:ea typeface="+mn-ea"/>
                        <a:cs typeface="+mn-cs"/>
                      </a:endParaRPr>
                    </a:p>
                  </a:txBody>
                  <a:tcPr marL="68580" marR="68580" marT="0" marB="0" anchor="ctr"/>
                </a:tc>
                <a:tc>
                  <a:txBody>
                    <a:bodyPr/>
                    <a:lstStyle/>
                    <a:p>
                      <a:pPr algn="ctr">
                        <a:lnSpc>
                          <a:spcPct val="115000"/>
                        </a:lnSpc>
                        <a:spcAft>
                          <a:spcPts val="1000"/>
                        </a:spcAft>
                      </a:pPr>
                      <a:r>
                        <a:rPr lang="en-US" sz="1600" b="1" kern="1200" dirty="0">
                          <a:solidFill>
                            <a:schemeClr val="bg1"/>
                          </a:solidFill>
                          <a:latin typeface="+mj-lt"/>
                          <a:ea typeface="+mn-ea"/>
                          <a:cs typeface="+mn-cs"/>
                        </a:rPr>
                        <a:t>ACCURACY </a:t>
                      </a:r>
                      <a:br>
                        <a:rPr lang="en-US" sz="1600" b="1" kern="1200" dirty="0">
                          <a:solidFill>
                            <a:schemeClr val="bg1"/>
                          </a:solidFill>
                          <a:latin typeface="+mj-lt"/>
                          <a:ea typeface="+mn-ea"/>
                          <a:cs typeface="+mn-cs"/>
                        </a:rPr>
                      </a:br>
                      <a:r>
                        <a:rPr lang="en-US" sz="1600" b="1" kern="1200" dirty="0">
                          <a:solidFill>
                            <a:schemeClr val="bg1"/>
                          </a:solidFill>
                          <a:latin typeface="+mj-lt"/>
                          <a:ea typeface="+mn-ea"/>
                          <a:cs typeface="+mn-cs"/>
                        </a:rPr>
                        <a:t>SCORE </a:t>
                      </a:r>
                      <a:endParaRPr lang="el-GR" sz="1600" b="1" kern="1200" dirty="0">
                        <a:solidFill>
                          <a:schemeClr val="bg1"/>
                        </a:solidFill>
                        <a:latin typeface="+mj-lt"/>
                        <a:ea typeface="+mn-ea"/>
                        <a:cs typeface="+mn-cs"/>
                      </a:endParaRPr>
                    </a:p>
                  </a:txBody>
                  <a:tcPr marL="68580" marR="68580" marT="0" marB="0" anchor="ctr"/>
                </a:tc>
                <a:tc>
                  <a:txBody>
                    <a:bodyPr/>
                    <a:lstStyle/>
                    <a:p>
                      <a:pPr algn="l">
                        <a:lnSpc>
                          <a:spcPct val="115000"/>
                        </a:lnSpc>
                        <a:spcAft>
                          <a:spcPts val="1000"/>
                        </a:spcAft>
                      </a:pPr>
                      <a:r>
                        <a:rPr lang="el-GR" sz="1600" b="1" kern="1200" dirty="0">
                          <a:solidFill>
                            <a:schemeClr val="bg1"/>
                          </a:solidFill>
                          <a:latin typeface="+mj-lt"/>
                          <a:ea typeface="+mn-ea"/>
                          <a:cs typeface="+mn-cs"/>
                        </a:rPr>
                        <a:t>F1 SCORE</a:t>
                      </a:r>
                    </a:p>
                  </a:txBody>
                  <a:tcPr marL="68580" marR="68580" marT="0" marB="0" anchor="ctr"/>
                </a:tc>
                <a:tc>
                  <a:txBody>
                    <a:bodyPr/>
                    <a:lstStyle/>
                    <a:p>
                      <a:pPr algn="l">
                        <a:lnSpc>
                          <a:spcPct val="115000"/>
                        </a:lnSpc>
                        <a:spcAft>
                          <a:spcPts val="1000"/>
                        </a:spcAft>
                      </a:pPr>
                      <a:r>
                        <a:rPr lang="el-GR" sz="1600" b="1" kern="1200" dirty="0">
                          <a:solidFill>
                            <a:schemeClr val="bg1"/>
                          </a:solidFill>
                          <a:latin typeface="+mj-lt"/>
                          <a:ea typeface="+mn-ea"/>
                          <a:cs typeface="+mn-cs"/>
                        </a:rPr>
                        <a:t>PRECISION</a:t>
                      </a:r>
                    </a:p>
                  </a:txBody>
                  <a:tcPr marL="68580" marR="68580" marT="0" marB="0" anchor="ctr"/>
                </a:tc>
                <a:tc>
                  <a:txBody>
                    <a:bodyPr/>
                    <a:lstStyle/>
                    <a:p>
                      <a:pPr algn="l">
                        <a:lnSpc>
                          <a:spcPct val="115000"/>
                        </a:lnSpc>
                        <a:spcAft>
                          <a:spcPts val="1000"/>
                        </a:spcAft>
                      </a:pPr>
                      <a:r>
                        <a:rPr lang="el-GR" sz="1600" b="1" kern="1200" dirty="0">
                          <a:solidFill>
                            <a:schemeClr val="bg1"/>
                          </a:solidFill>
                          <a:latin typeface="+mj-lt"/>
                          <a:ea typeface="+mn-ea"/>
                          <a:cs typeface="+mn-cs"/>
                        </a:rPr>
                        <a:t>RECALL</a:t>
                      </a:r>
                    </a:p>
                  </a:txBody>
                  <a:tcPr marL="68580" marR="68580" marT="0" marB="0" anchor="ctr"/>
                </a:tc>
                <a:extLst>
                  <a:ext uri="{0D108BD9-81ED-4DB2-BD59-A6C34878D82A}">
                    <a16:rowId xmlns:a16="http://schemas.microsoft.com/office/drawing/2014/main" val="466604737"/>
                  </a:ext>
                </a:extLst>
              </a:tr>
              <a:tr h="486026">
                <a:tc>
                  <a:txBody>
                    <a:bodyPr/>
                    <a:lstStyle/>
                    <a:p>
                      <a:pPr algn="l">
                        <a:lnSpc>
                          <a:spcPct val="115000"/>
                        </a:lnSpc>
                        <a:spcAft>
                          <a:spcPts val="1000"/>
                        </a:spcAft>
                      </a:pPr>
                      <a:r>
                        <a:rPr lang="el-GR" sz="1600" b="1" kern="1200" dirty="0">
                          <a:solidFill>
                            <a:schemeClr val="bg1"/>
                          </a:solidFill>
                          <a:latin typeface="+mj-lt"/>
                          <a:ea typeface="+mn-ea"/>
                          <a:cs typeface="+mn-cs"/>
                        </a:rPr>
                        <a:t>Logistic Regression</a:t>
                      </a:r>
                    </a:p>
                  </a:txBody>
                  <a:tcPr marL="68580" marR="68580" marT="0" marB="0" anchor="ctr"/>
                </a:tc>
                <a:tc>
                  <a:txBody>
                    <a:bodyPr/>
                    <a:lstStyle/>
                    <a:p>
                      <a:pPr algn="l">
                        <a:lnSpc>
                          <a:spcPct val="115000"/>
                        </a:lnSpc>
                        <a:spcAft>
                          <a:spcPts val="1000"/>
                        </a:spcAft>
                      </a:pPr>
                      <a:r>
                        <a:rPr lang="el-GR" sz="1050">
                          <a:effectLst/>
                        </a:rPr>
                        <a:t>0.698522</a:t>
                      </a:r>
                      <a:endParaRPr lang="el-G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5000"/>
                        </a:lnSpc>
                        <a:spcAft>
                          <a:spcPts val="1000"/>
                        </a:spcAft>
                      </a:pPr>
                      <a:r>
                        <a:rPr lang="el-GR" sz="1050">
                          <a:effectLst/>
                        </a:rPr>
                        <a:t>0.815985</a:t>
                      </a:r>
                      <a:endParaRPr lang="el-G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5000"/>
                        </a:lnSpc>
                        <a:spcAft>
                          <a:spcPts val="1000"/>
                        </a:spcAft>
                      </a:pPr>
                      <a:r>
                        <a:rPr lang="el-GR" sz="1050">
                          <a:effectLst/>
                        </a:rPr>
                        <a:t>0.694297</a:t>
                      </a:r>
                      <a:endParaRPr lang="el-G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5000"/>
                        </a:lnSpc>
                        <a:spcAft>
                          <a:spcPts val="1000"/>
                        </a:spcAft>
                      </a:pPr>
                      <a:r>
                        <a:rPr lang="el-GR" sz="1050">
                          <a:effectLst/>
                        </a:rPr>
                        <a:t>0.989394</a:t>
                      </a:r>
                      <a:endParaRPr lang="el-G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264146721"/>
                  </a:ext>
                </a:extLst>
              </a:tr>
              <a:tr h="486026">
                <a:tc>
                  <a:txBody>
                    <a:bodyPr/>
                    <a:lstStyle/>
                    <a:p>
                      <a:pPr algn="l">
                        <a:lnSpc>
                          <a:spcPct val="115000"/>
                        </a:lnSpc>
                        <a:spcAft>
                          <a:spcPts val="1000"/>
                        </a:spcAft>
                      </a:pPr>
                      <a:r>
                        <a:rPr lang="el-GR" sz="1600" b="1" kern="1200" dirty="0">
                          <a:solidFill>
                            <a:schemeClr val="bg1"/>
                          </a:solidFill>
                          <a:latin typeface="+mj-lt"/>
                          <a:ea typeface="+mn-ea"/>
                          <a:cs typeface="+mn-cs"/>
                        </a:rPr>
                        <a:t>Decision Tree</a:t>
                      </a:r>
                    </a:p>
                  </a:txBody>
                  <a:tcPr marL="68580" marR="68580" marT="0" marB="0" anchor="ctr"/>
                </a:tc>
                <a:tc>
                  <a:txBody>
                    <a:bodyPr/>
                    <a:lstStyle/>
                    <a:p>
                      <a:pPr algn="l">
                        <a:lnSpc>
                          <a:spcPct val="115000"/>
                        </a:lnSpc>
                        <a:spcAft>
                          <a:spcPts val="1000"/>
                        </a:spcAft>
                      </a:pPr>
                      <a:r>
                        <a:rPr lang="el-GR" sz="1050">
                          <a:effectLst/>
                        </a:rPr>
                        <a:t>0.708404</a:t>
                      </a:r>
                      <a:endParaRPr lang="el-G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5000"/>
                        </a:lnSpc>
                        <a:spcAft>
                          <a:spcPts val="1000"/>
                        </a:spcAft>
                      </a:pPr>
                      <a:r>
                        <a:rPr lang="el-GR" sz="1050">
                          <a:effectLst/>
                        </a:rPr>
                        <a:t>0.812444</a:t>
                      </a:r>
                      <a:endParaRPr lang="el-G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5000"/>
                        </a:lnSpc>
                        <a:spcAft>
                          <a:spcPts val="1000"/>
                        </a:spcAft>
                      </a:pPr>
                      <a:r>
                        <a:rPr lang="el-GR" sz="1050">
                          <a:effectLst/>
                        </a:rPr>
                        <a:t>0.718400</a:t>
                      </a:r>
                      <a:endParaRPr lang="el-G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5000"/>
                        </a:lnSpc>
                        <a:spcAft>
                          <a:spcPts val="1000"/>
                        </a:spcAft>
                      </a:pPr>
                      <a:r>
                        <a:rPr lang="el-GR" sz="1050">
                          <a:effectLst/>
                        </a:rPr>
                        <a:t>0.934818</a:t>
                      </a:r>
                      <a:endParaRPr lang="el-G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831633104"/>
                  </a:ext>
                </a:extLst>
              </a:tr>
              <a:tr h="486026">
                <a:tc>
                  <a:txBody>
                    <a:bodyPr/>
                    <a:lstStyle/>
                    <a:p>
                      <a:pPr algn="l">
                        <a:lnSpc>
                          <a:spcPct val="115000"/>
                        </a:lnSpc>
                        <a:spcAft>
                          <a:spcPts val="1000"/>
                        </a:spcAft>
                      </a:pPr>
                      <a:r>
                        <a:rPr lang="el-GR" sz="1600" b="1" kern="1200" dirty="0">
                          <a:solidFill>
                            <a:schemeClr val="bg1"/>
                          </a:solidFill>
                          <a:latin typeface="+mj-lt"/>
                          <a:ea typeface="+mn-ea"/>
                          <a:cs typeface="+mn-cs"/>
                        </a:rPr>
                        <a:t>Random Forest</a:t>
                      </a:r>
                    </a:p>
                  </a:txBody>
                  <a:tcPr marL="68580" marR="68580" marT="0" marB="0" anchor="ctr"/>
                </a:tc>
                <a:tc>
                  <a:txBody>
                    <a:bodyPr/>
                    <a:lstStyle/>
                    <a:p>
                      <a:pPr algn="l">
                        <a:lnSpc>
                          <a:spcPct val="115000"/>
                        </a:lnSpc>
                        <a:spcAft>
                          <a:spcPts val="1000"/>
                        </a:spcAft>
                      </a:pPr>
                      <a:r>
                        <a:rPr lang="el-GR" sz="1050">
                          <a:effectLst/>
                        </a:rPr>
                        <a:t>0.707956</a:t>
                      </a:r>
                      <a:endParaRPr lang="el-G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5000"/>
                        </a:lnSpc>
                        <a:spcAft>
                          <a:spcPts val="1000"/>
                        </a:spcAft>
                      </a:pPr>
                      <a:r>
                        <a:rPr lang="el-GR" sz="1050">
                          <a:effectLst/>
                        </a:rPr>
                        <a:t>0.812195</a:t>
                      </a:r>
                      <a:endParaRPr lang="el-G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5000"/>
                        </a:lnSpc>
                        <a:spcAft>
                          <a:spcPts val="1000"/>
                        </a:spcAft>
                      </a:pPr>
                      <a:r>
                        <a:rPr lang="el-GR" sz="1050">
                          <a:effectLst/>
                        </a:rPr>
                        <a:t>0.718064</a:t>
                      </a:r>
                      <a:endParaRPr lang="el-G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5000"/>
                        </a:lnSpc>
                        <a:spcAft>
                          <a:spcPts val="1000"/>
                        </a:spcAft>
                      </a:pPr>
                      <a:r>
                        <a:rPr lang="el-GR" sz="1050">
                          <a:effectLst/>
                        </a:rPr>
                        <a:t>0.93473</a:t>
                      </a:r>
                      <a:endParaRPr lang="el-G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53584160"/>
                  </a:ext>
                </a:extLst>
              </a:tr>
              <a:tr h="486026">
                <a:tc>
                  <a:txBody>
                    <a:bodyPr/>
                    <a:lstStyle/>
                    <a:p>
                      <a:pPr algn="l">
                        <a:lnSpc>
                          <a:spcPct val="115000"/>
                        </a:lnSpc>
                        <a:spcAft>
                          <a:spcPts val="1000"/>
                        </a:spcAft>
                      </a:pPr>
                      <a:r>
                        <a:rPr lang="el-GR" sz="1600" b="1" kern="1200" dirty="0">
                          <a:solidFill>
                            <a:schemeClr val="bg1"/>
                          </a:solidFill>
                          <a:latin typeface="+mj-lt"/>
                          <a:ea typeface="+mn-ea"/>
                          <a:cs typeface="+mn-cs"/>
                        </a:rPr>
                        <a:t>Support Vector Machine</a:t>
                      </a:r>
                    </a:p>
                  </a:txBody>
                  <a:tcPr marL="68580" marR="68580" marT="0" marB="0" anchor="ctr"/>
                </a:tc>
                <a:tc>
                  <a:txBody>
                    <a:bodyPr/>
                    <a:lstStyle/>
                    <a:p>
                      <a:pPr algn="l">
                        <a:lnSpc>
                          <a:spcPct val="115000"/>
                        </a:lnSpc>
                        <a:spcAft>
                          <a:spcPts val="1000"/>
                        </a:spcAft>
                      </a:pPr>
                      <a:r>
                        <a:rPr lang="el-GR" sz="1050">
                          <a:effectLst/>
                        </a:rPr>
                        <a:t>0.675593</a:t>
                      </a:r>
                      <a:endParaRPr lang="el-G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5000"/>
                        </a:lnSpc>
                        <a:spcAft>
                          <a:spcPts val="1000"/>
                        </a:spcAft>
                      </a:pPr>
                      <a:r>
                        <a:rPr lang="el-GR" sz="1050">
                          <a:effectLst/>
                        </a:rPr>
                        <a:t>0.806393</a:t>
                      </a:r>
                      <a:endParaRPr lang="el-G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5000"/>
                        </a:lnSpc>
                        <a:spcAft>
                          <a:spcPts val="1000"/>
                        </a:spcAft>
                      </a:pPr>
                      <a:r>
                        <a:rPr lang="el-GR" sz="1050">
                          <a:effectLst/>
                        </a:rPr>
                        <a:t>0.675593</a:t>
                      </a:r>
                      <a:endParaRPr lang="el-GR"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lnSpc>
                          <a:spcPct val="115000"/>
                        </a:lnSpc>
                        <a:spcAft>
                          <a:spcPts val="1000"/>
                        </a:spcAft>
                      </a:pPr>
                      <a:r>
                        <a:rPr lang="el-GR" sz="1050" dirty="0">
                          <a:effectLst/>
                        </a:rPr>
                        <a:t>1</a:t>
                      </a:r>
                      <a:endParaRPr lang="el-G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18899858"/>
                  </a:ext>
                </a:extLst>
              </a:tr>
            </a:tbl>
          </a:graphicData>
        </a:graphic>
      </p:graphicFrame>
    </p:spTree>
    <p:extLst>
      <p:ext uri="{BB962C8B-B14F-4D97-AF65-F5344CB8AC3E}">
        <p14:creationId xmlns:p14="http://schemas.microsoft.com/office/powerpoint/2010/main" val="2668524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7818782" y="182581"/>
            <a:ext cx="4073179" cy="833419"/>
          </a:xfrm>
        </p:spPr>
        <p:txBody>
          <a:bodyPr/>
          <a:lstStyle/>
          <a:p>
            <a:r>
              <a:rPr lang="en-US" dirty="0">
                <a:solidFill>
                  <a:schemeClr val="accent1"/>
                </a:solidFill>
              </a:rPr>
              <a:t>Conclusion</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6619198" y="1232453"/>
            <a:ext cx="5272764" cy="4398978"/>
          </a:xfrm>
        </p:spPr>
        <p:txBody>
          <a:bodyPr>
            <a:normAutofit/>
          </a:bodyPr>
          <a:lstStyle/>
          <a:p>
            <a:pPr>
              <a:lnSpc>
                <a:spcPct val="115000"/>
              </a:lnSpc>
              <a:spcAft>
                <a:spcPts val="1000"/>
              </a:spcAft>
            </a:pPr>
            <a:r>
              <a:rPr lang="en-US" sz="1800" dirty="0">
                <a:effectLst/>
                <a:latin typeface="+mj-lt"/>
                <a:ea typeface="Times New Roman" panose="02020603050405020304" pitchFamily="18" charset="0"/>
                <a:cs typeface="Arial" panose="020B0604020202020204" pitchFamily="34" charset="0"/>
              </a:rPr>
              <a:t>In our minds, there is tight correlation between weather conditions, road conditions, light conditions, junction types and severity of vehicles collisions. In reality there are so many attributes that affect the outcome of a crash so that the contribution of a specific one is too hard to be evaluated.</a:t>
            </a:r>
            <a:endParaRPr lang="el-GR" sz="1800" dirty="0">
              <a:effectLst/>
              <a:latin typeface="+mj-lt"/>
              <a:ea typeface="Calibri" panose="020F0502020204030204" pitchFamily="34" charset="0"/>
              <a:cs typeface="Arial" panose="020B0604020202020204" pitchFamily="34" charset="0"/>
            </a:endParaRPr>
          </a:p>
          <a:p>
            <a:pPr>
              <a:lnSpc>
                <a:spcPct val="115000"/>
              </a:lnSpc>
              <a:spcAft>
                <a:spcPts val="1000"/>
              </a:spcAft>
            </a:pPr>
            <a:r>
              <a:rPr lang="en-US" sz="1800" dirty="0">
                <a:effectLst/>
                <a:latin typeface="+mj-lt"/>
                <a:ea typeface="Times New Roman" panose="02020603050405020304" pitchFamily="18" charset="0"/>
                <a:cs typeface="Arial" panose="020B0604020202020204" pitchFamily="34" charset="0"/>
              </a:rPr>
              <a:t>It remains the human influence the most significant factor for the result of an accident. The level of watchfulness, the driving experience and even the driving habits are difficult to be measured and to be part of a model. </a:t>
            </a:r>
            <a:endParaRPr lang="el-GR" sz="1800" dirty="0">
              <a:effectLst/>
              <a:latin typeface="+mj-lt"/>
              <a:ea typeface="Calibri" panose="020F050202020403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12</a:t>
            </a:fld>
            <a:endParaRPr lang="en-US" dirty="0"/>
          </a:p>
        </p:txBody>
      </p:sp>
      <p:pic>
        <p:nvPicPr>
          <p:cNvPr id="8" name="Picture Placeholder 7">
            <a:extLst>
              <a:ext uri="{FF2B5EF4-FFF2-40B4-BE49-F238E27FC236}">
                <a16:creationId xmlns:a16="http://schemas.microsoft.com/office/drawing/2014/main" id="{CAB0D90E-4BFC-44A8-BB5A-4F5E08C54053}"/>
              </a:ext>
            </a:extLst>
          </p:cNvPr>
          <p:cNvPicPr>
            <a:picLocks noGrp="1" noChangeAspect="1"/>
          </p:cNvPicPr>
          <p:nvPr>
            <p:ph type="pic" sz="quarter" idx="13"/>
          </p:nvPr>
        </p:nvPicPr>
        <p:blipFill>
          <a:blip r:embed="rId2"/>
          <a:srcRect l="16395" r="16395"/>
          <a:stretch>
            <a:fillRect/>
          </a:stretch>
        </p:blipFill>
        <p:spPr/>
      </p:pic>
    </p:spTree>
    <p:extLst>
      <p:ext uri="{BB962C8B-B14F-4D97-AF65-F5344CB8AC3E}">
        <p14:creationId xmlns:p14="http://schemas.microsoft.com/office/powerpoint/2010/main" val="25882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6753904" y="1479826"/>
            <a:ext cx="5138058" cy="833419"/>
          </a:xfrm>
        </p:spPr>
        <p:txBody>
          <a:bodyPr/>
          <a:lstStyle/>
          <a:p>
            <a:r>
              <a:rPr lang="en-US" dirty="0">
                <a:solidFill>
                  <a:schemeClr val="accent1"/>
                </a:solidFill>
              </a:rPr>
              <a:t>A life cost problem</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p:txBody>
          <a:bodyPr>
            <a:normAutofit/>
          </a:bodyPr>
          <a:lstStyle/>
          <a:p>
            <a:r>
              <a:rPr lang="en-US" sz="3600" b="1" dirty="0">
                <a:solidFill>
                  <a:schemeClr val="accent4">
                    <a:lumMod val="75000"/>
                  </a:schemeClr>
                </a:solidFill>
                <a:effectLst/>
                <a:latin typeface="Times New Roman" panose="02020603050405020304" pitchFamily="18" charset="0"/>
                <a:ea typeface="Times New Roman" panose="02020603050405020304" pitchFamily="18" charset="0"/>
              </a:rPr>
              <a:t>1.35</a:t>
            </a:r>
            <a:r>
              <a:rPr lang="en-US" sz="1800" dirty="0">
                <a:effectLst/>
                <a:latin typeface="Times New Roman" panose="02020603050405020304" pitchFamily="18" charset="0"/>
                <a:ea typeface="Times New Roman" panose="02020603050405020304" pitchFamily="18" charset="0"/>
              </a:rPr>
              <a:t> million people died per year</a:t>
            </a:r>
            <a:endParaRPr lang="en-US" sz="3600" b="1" dirty="0">
              <a:solidFill>
                <a:schemeClr val="accent4">
                  <a:lumMod val="75000"/>
                </a:schemeClr>
              </a:solidFill>
              <a:effectLst/>
              <a:latin typeface="Times New Roman" panose="02020603050405020304" pitchFamily="18" charset="0"/>
              <a:ea typeface="Times New Roman" panose="02020603050405020304" pitchFamily="18" charset="0"/>
            </a:endParaRPr>
          </a:p>
          <a:p>
            <a:r>
              <a:rPr lang="en-US" sz="3600" b="1" dirty="0">
                <a:solidFill>
                  <a:schemeClr val="accent4">
                    <a:lumMod val="75000"/>
                  </a:schemeClr>
                </a:solidFill>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Between </a:t>
            </a:r>
            <a:r>
              <a:rPr lang="en-US" sz="3600" b="1" dirty="0">
                <a:solidFill>
                  <a:schemeClr val="accent4">
                    <a:lumMod val="75000"/>
                  </a:schemeClr>
                </a:solidFill>
                <a:latin typeface="Times New Roman" panose="02020603050405020304" pitchFamily="18" charset="0"/>
              </a:rPr>
              <a:t>20 </a:t>
            </a:r>
            <a:r>
              <a:rPr lang="en-US" sz="1800" dirty="0">
                <a:latin typeface="Times New Roman" panose="02020603050405020304" pitchFamily="18" charset="0"/>
              </a:rPr>
              <a:t>and</a:t>
            </a:r>
            <a:r>
              <a:rPr lang="en-US" sz="3600" b="1" dirty="0">
                <a:solidFill>
                  <a:schemeClr val="accent4">
                    <a:lumMod val="75000"/>
                  </a:schemeClr>
                </a:solidFill>
                <a:latin typeface="Times New Roman" panose="02020603050405020304" pitchFamily="18" charset="0"/>
              </a:rPr>
              <a:t> 50 </a:t>
            </a:r>
            <a:r>
              <a:rPr lang="en-US" sz="1800" dirty="0">
                <a:effectLst/>
                <a:latin typeface="Times New Roman" panose="02020603050405020304" pitchFamily="18" charset="0"/>
                <a:ea typeface="Times New Roman" panose="02020603050405020304" pitchFamily="18" charset="0"/>
              </a:rPr>
              <a:t>million more people suffer non-fatal injuries</a:t>
            </a:r>
          </a:p>
          <a:p>
            <a:r>
              <a:rPr lang="en-US" sz="3600" b="1" dirty="0">
                <a:solidFill>
                  <a:schemeClr val="accent4">
                    <a:lumMod val="75000"/>
                  </a:schemeClr>
                </a:solidFill>
                <a:latin typeface="Times New Roman" panose="02020603050405020304" pitchFamily="18" charset="0"/>
              </a:rPr>
              <a:t>3% </a:t>
            </a:r>
            <a:r>
              <a:rPr lang="en-US" sz="1800" dirty="0">
                <a:effectLst/>
                <a:latin typeface="Times New Roman" panose="02020603050405020304" pitchFamily="18" charset="0"/>
                <a:ea typeface="Times New Roman" panose="02020603050405020304" pitchFamily="18" charset="0"/>
              </a:rPr>
              <a:t>of gross domestic product is the cost of Road traffic crashes </a:t>
            </a:r>
            <a:endParaRPr lang="en-US"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pic>
        <p:nvPicPr>
          <p:cNvPr id="17" name="Picture Placeholder 16">
            <a:extLst>
              <a:ext uri="{FF2B5EF4-FFF2-40B4-BE49-F238E27FC236}">
                <a16:creationId xmlns:a16="http://schemas.microsoft.com/office/drawing/2014/main" id="{43B9A026-1E79-4EEC-A516-60849A923090}"/>
              </a:ext>
            </a:extLst>
          </p:cNvPr>
          <p:cNvPicPr>
            <a:picLocks noGrp="1" noChangeAspect="1"/>
          </p:cNvPicPr>
          <p:nvPr>
            <p:ph type="pic" sz="quarter" idx="13"/>
          </p:nvPr>
        </p:nvPicPr>
        <p:blipFill>
          <a:blip r:embed="rId2"/>
          <a:srcRect l="13389" r="13389"/>
          <a:stretch>
            <a:fillRect/>
          </a:stretch>
        </p:blipFill>
        <p:spPr/>
      </p:pic>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p:txBody>
          <a:bodyPr>
            <a:normAutofit fontScale="90000"/>
          </a:bodyPr>
          <a:lstStyle/>
          <a:p>
            <a:r>
              <a:rPr lang="en-US" sz="6000" dirty="0">
                <a:solidFill>
                  <a:schemeClr val="accent1"/>
                </a:solidFill>
              </a:rPr>
              <a:t> </a:t>
            </a:r>
            <a:r>
              <a:rPr lang="en-US" sz="4400" dirty="0">
                <a:solidFill>
                  <a:schemeClr val="accent1"/>
                </a:solidFill>
              </a:rPr>
              <a:t>Anything to do ?</a:t>
            </a:r>
          </a:p>
        </p:txBody>
      </p:sp>
      <p:sp>
        <p:nvSpPr>
          <p:cNvPr id="6" name="Content Placeholder 5">
            <a:extLst>
              <a:ext uri="{FF2B5EF4-FFF2-40B4-BE49-F238E27FC236}">
                <a16:creationId xmlns:a16="http://schemas.microsoft.com/office/drawing/2014/main" id="{33DA7B46-E592-40C7-91D7-A26B47A30C67}"/>
              </a:ext>
            </a:extLst>
          </p:cNvPr>
          <p:cNvSpPr>
            <a:spLocks noGrp="1"/>
          </p:cNvSpPr>
          <p:nvPr>
            <p:ph sz="half" idx="1"/>
          </p:nvPr>
        </p:nvSpPr>
        <p:spPr/>
        <p:txBody>
          <a:bodyPr>
            <a:normAutofit/>
          </a:bodyPr>
          <a:lstStyle/>
          <a:p>
            <a:r>
              <a:rPr lang="en-US" sz="2400" dirty="0"/>
              <a:t>Is there anything we can do?</a:t>
            </a:r>
          </a:p>
          <a:p>
            <a:pPr marL="0" indent="0">
              <a:buNone/>
            </a:pPr>
            <a:endParaRPr lang="en-US" sz="2400" dirty="0"/>
          </a:p>
          <a:p>
            <a:r>
              <a:rPr lang="en-US" sz="2400" dirty="0"/>
              <a:t>Is there a way to prevent accidents?</a:t>
            </a:r>
          </a:p>
          <a:p>
            <a:pPr marL="0" indent="0">
              <a:buNone/>
            </a:pPr>
            <a:endParaRPr lang="en-US" sz="2400" dirty="0"/>
          </a:p>
          <a:p>
            <a:r>
              <a:rPr lang="en-US" sz="2400" dirty="0"/>
              <a:t>Is it possible to predict the severity of accidents?</a:t>
            </a:r>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sz="half" idx="2"/>
          </p:nvPr>
        </p:nvSpPr>
        <p:spPr/>
        <p:txBody>
          <a:bodyPr/>
          <a:lstStyle/>
          <a:p>
            <a:r>
              <a:rPr lang="en-US" sz="2400" dirty="0"/>
              <a:t>Has data science anything to offer?</a:t>
            </a:r>
          </a:p>
          <a:p>
            <a:pPr marL="0" indent="0">
              <a:buNone/>
            </a:pPr>
            <a:endParaRPr lang="en-US" sz="2400" dirty="0"/>
          </a:p>
          <a:p>
            <a:r>
              <a:rPr lang="en-US" sz="2400" dirty="0"/>
              <a:t>Can we find some patterns through the data?</a:t>
            </a:r>
          </a:p>
          <a:p>
            <a:pPr marL="0" indent="0">
              <a:buNone/>
            </a:pPr>
            <a:endParaRPr lang="en-US" sz="2400" dirty="0"/>
          </a:p>
          <a:p>
            <a:r>
              <a:rPr lang="en-US" sz="2400" dirty="0"/>
              <a:t>What if a model could predict the severity of an accident?</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t>3</a:t>
            </a:fld>
            <a:endParaRPr lang="en-US" dirty="0"/>
          </a:p>
        </p:txBody>
      </p:sp>
      <p:pic>
        <p:nvPicPr>
          <p:cNvPr id="20" name="Picture Placeholder 19">
            <a:extLst>
              <a:ext uri="{FF2B5EF4-FFF2-40B4-BE49-F238E27FC236}">
                <a16:creationId xmlns:a16="http://schemas.microsoft.com/office/drawing/2014/main" id="{38F8716A-275F-4E71-A33F-A48AD105D270}"/>
              </a:ext>
            </a:extLst>
          </p:cNvPr>
          <p:cNvPicPr>
            <a:picLocks noGrp="1" noChangeAspect="1"/>
          </p:cNvPicPr>
          <p:nvPr>
            <p:ph type="pic" sz="quarter" idx="13"/>
          </p:nvPr>
        </p:nvPicPr>
        <p:blipFill>
          <a:blip r:embed="rId2"/>
          <a:srcRect l="21799" r="21799"/>
          <a:stretch>
            <a:fillRect/>
          </a:stretch>
        </p:blipFill>
        <p:spPr/>
      </p:pic>
    </p:spTree>
    <p:extLst>
      <p:ext uri="{BB962C8B-B14F-4D97-AF65-F5344CB8AC3E}">
        <p14:creationId xmlns:p14="http://schemas.microsoft.com/office/powerpoint/2010/main" val="3242389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571500" y="496816"/>
            <a:ext cx="10439400" cy="1175444"/>
          </a:xfrm>
        </p:spPr>
        <p:txBody>
          <a:bodyPr/>
          <a:lstStyle/>
          <a:p>
            <a:r>
              <a:rPr lang="en-US" dirty="0">
                <a:solidFill>
                  <a:schemeClr val="bg1"/>
                </a:solidFill>
              </a:rPr>
              <a:t>The Data</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4</a:t>
            </a:fld>
            <a:endParaRPr lang="en-US" dirty="0"/>
          </a:p>
        </p:txBody>
      </p:sp>
      <p:sp>
        <p:nvSpPr>
          <p:cNvPr id="7" name="Rectangle 6">
            <a:extLst>
              <a:ext uri="{FF2B5EF4-FFF2-40B4-BE49-F238E27FC236}">
                <a16:creationId xmlns:a16="http://schemas.microsoft.com/office/drawing/2014/main" id="{39FD0BD4-F31A-4FB0-99F1-D960D667C9CC}"/>
              </a:ext>
            </a:extLst>
          </p:cNvPr>
          <p:cNvSpPr/>
          <p:nvPr/>
        </p:nvSpPr>
        <p:spPr>
          <a:xfrm>
            <a:off x="675861" y="2994991"/>
            <a:ext cx="10747513" cy="3586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The data set which will be used is the “Collisions—All Years” provided through the Applied Data Science Capstone by Coursera. They are data from SDOT Traffic Management Division. </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The data consists of the information about the accidents. This includes all types of collisions from 2004 to present. The data has 194,673 rows and 38 columns. The columns are referred as the features of the dataset and every row referred in a single collision. </a:t>
            </a:r>
            <a:endParaRPr lang="el-GR" dirty="0"/>
          </a:p>
        </p:txBody>
      </p:sp>
    </p:spTree>
    <p:extLst>
      <p:ext uri="{BB962C8B-B14F-4D97-AF65-F5344CB8AC3E}">
        <p14:creationId xmlns:p14="http://schemas.microsoft.com/office/powerpoint/2010/main" val="346288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p:txBody>
          <a:bodyPr/>
          <a:lstStyle/>
          <a:p>
            <a:r>
              <a:rPr lang="en-US" dirty="0"/>
              <a:t>Data analysis</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5</a:t>
            </a:fld>
            <a:endParaRPr lang="en-US" dirty="0"/>
          </a:p>
        </p:txBody>
      </p:sp>
      <p:pic>
        <p:nvPicPr>
          <p:cNvPr id="7" name="Picture Placeholder 6">
            <a:extLst>
              <a:ext uri="{FF2B5EF4-FFF2-40B4-BE49-F238E27FC236}">
                <a16:creationId xmlns:a16="http://schemas.microsoft.com/office/drawing/2014/main" id="{A79E5D27-537E-4A99-9FF8-A4385C8014D0}"/>
              </a:ext>
            </a:extLst>
          </p:cNvPr>
          <p:cNvPicPr>
            <a:picLocks noGrp="1" noChangeAspect="1"/>
          </p:cNvPicPr>
          <p:nvPr>
            <p:ph type="pic" sz="quarter" idx="13"/>
          </p:nvPr>
        </p:nvPicPr>
        <p:blipFill>
          <a:blip r:embed="rId2"/>
          <a:srcRect t="26510" b="26510"/>
          <a:stretch>
            <a:fillRect/>
          </a:stretch>
        </p:blipFill>
        <p:spPr/>
      </p:pic>
    </p:spTree>
    <p:extLst>
      <p:ext uri="{BB962C8B-B14F-4D97-AF65-F5344CB8AC3E}">
        <p14:creationId xmlns:p14="http://schemas.microsoft.com/office/powerpoint/2010/main" val="2554779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lstStyle/>
          <a:p>
            <a:pPr>
              <a:lnSpc>
                <a:spcPct val="115000"/>
              </a:lnSpc>
              <a:spcAft>
                <a:spcPts val="1000"/>
              </a:spcAft>
            </a:pPr>
            <a:r>
              <a:rPr lang="en-US" sz="4000" dirty="0">
                <a:solidFill>
                  <a:schemeClr val="accent1"/>
                </a:solidFill>
              </a:rPr>
              <a:t>Junction type and Severity</a:t>
            </a:r>
            <a:endParaRPr lang="el-GR" sz="4000" dirty="0">
              <a:solidFill>
                <a:schemeClr val="accent1"/>
              </a:solidFill>
            </a:endParaRP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6</a:t>
            </a:fld>
            <a:endParaRPr lang="en-US" dirty="0"/>
          </a:p>
        </p:txBody>
      </p:sp>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lstStyle/>
          <a:p>
            <a:r>
              <a:rPr lang="en-US" dirty="0"/>
              <a:t>Most Prop Damage accidents take place in Mid-Block (not related to intersection.</a:t>
            </a:r>
          </a:p>
          <a:p>
            <a:endParaRPr lang="en-US" dirty="0"/>
          </a:p>
          <a:p>
            <a:r>
              <a:rPr lang="en-US" dirty="0"/>
              <a:t>Most accidents with injuries take place in At Intersection (intersection related).</a:t>
            </a:r>
            <a:endParaRPr lang="el-GR" dirty="0"/>
          </a:p>
          <a:p>
            <a:endParaRPr lang="en-US" dirty="0"/>
          </a:p>
        </p:txBody>
      </p:sp>
      <p:pic>
        <p:nvPicPr>
          <p:cNvPr id="10" name="Chart Placeholder 9">
            <a:extLst>
              <a:ext uri="{FF2B5EF4-FFF2-40B4-BE49-F238E27FC236}">
                <a16:creationId xmlns:a16="http://schemas.microsoft.com/office/drawing/2014/main" id="{B4298A61-19CD-4899-8304-C1274C01DEAD}"/>
              </a:ext>
            </a:extLst>
          </p:cNvPr>
          <p:cNvPicPr>
            <a:picLocks noGrp="1"/>
          </p:cNvPicPr>
          <p:nvPr>
            <p:ph type="chart" sz="quarter" idx="13"/>
          </p:nvPr>
        </p:nvPicPr>
        <p:blipFill>
          <a:blip r:embed="rId2">
            <a:extLst>
              <a:ext uri="{28A0092B-C50C-407E-A947-70E740481C1C}">
                <a14:useLocalDpi xmlns:a14="http://schemas.microsoft.com/office/drawing/2010/main" val="0"/>
              </a:ext>
            </a:extLst>
          </a:blip>
          <a:srcRect/>
          <a:stretch>
            <a:fillRect/>
          </a:stretch>
        </p:blipFill>
        <p:spPr bwMode="auto">
          <a:xfrm>
            <a:off x="5221357" y="1233488"/>
            <a:ext cx="6520069" cy="4967287"/>
          </a:xfrm>
          <a:prstGeom prst="rect">
            <a:avLst/>
          </a:prstGeom>
          <a:noFill/>
          <a:ln>
            <a:noFill/>
          </a:ln>
        </p:spPr>
      </p:pic>
    </p:spTree>
    <p:extLst>
      <p:ext uri="{BB962C8B-B14F-4D97-AF65-F5344CB8AC3E}">
        <p14:creationId xmlns:p14="http://schemas.microsoft.com/office/powerpoint/2010/main" val="2900026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lstStyle/>
          <a:p>
            <a:pPr>
              <a:lnSpc>
                <a:spcPct val="115000"/>
              </a:lnSpc>
              <a:spcAft>
                <a:spcPts val="1000"/>
              </a:spcAft>
            </a:pPr>
            <a:r>
              <a:rPr lang="en-US" sz="4000" dirty="0">
                <a:solidFill>
                  <a:schemeClr val="accent1"/>
                </a:solidFill>
              </a:rPr>
              <a:t>Weather and Severity</a:t>
            </a:r>
            <a:endParaRPr lang="el-GR" sz="4000" dirty="0">
              <a:solidFill>
                <a:schemeClr val="accent1"/>
              </a:solidFill>
            </a:endParaRP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7</a:t>
            </a:fld>
            <a:endParaRPr lang="en-US" dirty="0"/>
          </a:p>
        </p:txBody>
      </p:sp>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lstStyle/>
          <a:p>
            <a:r>
              <a:rPr lang="en-US" dirty="0"/>
              <a:t>Surprising, majority of the accidents with injuries take place in good weather conditions</a:t>
            </a:r>
          </a:p>
          <a:p>
            <a:endParaRPr lang="en-US" dirty="0"/>
          </a:p>
          <a:p>
            <a:endParaRPr lang="en-US" dirty="0"/>
          </a:p>
          <a:p>
            <a:r>
              <a:rPr lang="en-US" dirty="0"/>
              <a:t>Raining conditions following in prop damages and people injuries</a:t>
            </a:r>
            <a:endParaRPr lang="el-GR" dirty="0"/>
          </a:p>
          <a:p>
            <a:endParaRPr lang="en-US" dirty="0"/>
          </a:p>
        </p:txBody>
      </p:sp>
      <p:pic>
        <p:nvPicPr>
          <p:cNvPr id="11" name="Picture 10">
            <a:extLst>
              <a:ext uri="{FF2B5EF4-FFF2-40B4-BE49-F238E27FC236}">
                <a16:creationId xmlns:a16="http://schemas.microsoft.com/office/drawing/2014/main" id="{10481238-6833-436C-97A5-44438F7F477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41975" y="1150937"/>
            <a:ext cx="5876925" cy="5104089"/>
          </a:xfrm>
          <a:prstGeom prst="rect">
            <a:avLst/>
          </a:prstGeom>
          <a:noFill/>
          <a:ln>
            <a:noFill/>
          </a:ln>
        </p:spPr>
      </p:pic>
    </p:spTree>
    <p:extLst>
      <p:ext uri="{BB962C8B-B14F-4D97-AF65-F5344CB8AC3E}">
        <p14:creationId xmlns:p14="http://schemas.microsoft.com/office/powerpoint/2010/main" val="2078404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lstStyle/>
          <a:p>
            <a:pPr>
              <a:lnSpc>
                <a:spcPct val="115000"/>
              </a:lnSpc>
              <a:spcAft>
                <a:spcPts val="1000"/>
              </a:spcAft>
            </a:pPr>
            <a:r>
              <a:rPr lang="en-US" sz="4000" dirty="0">
                <a:solidFill>
                  <a:schemeClr val="accent1"/>
                </a:solidFill>
              </a:rPr>
              <a:t>Road condition and Severity</a:t>
            </a:r>
            <a:endParaRPr lang="el-GR" sz="4000" dirty="0">
              <a:solidFill>
                <a:schemeClr val="accent1"/>
              </a:solidFill>
            </a:endParaRP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8</a:t>
            </a:fld>
            <a:endParaRPr lang="en-US" dirty="0"/>
          </a:p>
        </p:txBody>
      </p:sp>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lstStyle/>
          <a:p>
            <a:r>
              <a:rPr lang="en-US" dirty="0"/>
              <a:t>Surprising, most accidents take place in dry road conditions</a:t>
            </a:r>
          </a:p>
          <a:p>
            <a:endParaRPr lang="en-US" dirty="0"/>
          </a:p>
          <a:p>
            <a:r>
              <a:rPr lang="en-US" dirty="0"/>
              <a:t>Although, wet road condition have many prop damages and injuries too.</a:t>
            </a:r>
            <a:endParaRPr lang="el-GR" dirty="0"/>
          </a:p>
          <a:p>
            <a:pPr marL="0" indent="0">
              <a:buNone/>
            </a:pPr>
            <a:endParaRPr lang="en-US" dirty="0"/>
          </a:p>
        </p:txBody>
      </p:sp>
      <p:pic>
        <p:nvPicPr>
          <p:cNvPr id="6" name="Picture 5">
            <a:extLst>
              <a:ext uri="{FF2B5EF4-FFF2-40B4-BE49-F238E27FC236}">
                <a16:creationId xmlns:a16="http://schemas.microsoft.com/office/drawing/2014/main" id="{BFA6DDDF-CA66-48AF-82B7-5584794F6F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56275" y="1267028"/>
            <a:ext cx="5762625" cy="5314950"/>
          </a:xfrm>
          <a:prstGeom prst="rect">
            <a:avLst/>
          </a:prstGeom>
          <a:noFill/>
          <a:ln>
            <a:noFill/>
          </a:ln>
        </p:spPr>
      </p:pic>
    </p:spTree>
    <p:extLst>
      <p:ext uri="{BB962C8B-B14F-4D97-AF65-F5344CB8AC3E}">
        <p14:creationId xmlns:p14="http://schemas.microsoft.com/office/powerpoint/2010/main" val="4013829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lstStyle/>
          <a:p>
            <a:pPr>
              <a:lnSpc>
                <a:spcPct val="115000"/>
              </a:lnSpc>
              <a:spcAft>
                <a:spcPts val="1000"/>
              </a:spcAft>
            </a:pPr>
            <a:r>
              <a:rPr lang="en-US" sz="4000" dirty="0">
                <a:solidFill>
                  <a:schemeClr val="accent1"/>
                </a:solidFill>
              </a:rPr>
              <a:t>Light condition and Severity</a:t>
            </a:r>
            <a:endParaRPr lang="el-GR" sz="4000" dirty="0">
              <a:solidFill>
                <a:schemeClr val="accent1"/>
              </a:solidFill>
            </a:endParaRP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9</a:t>
            </a:fld>
            <a:endParaRPr lang="en-US" dirty="0"/>
          </a:p>
        </p:txBody>
      </p:sp>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lstStyle/>
          <a:p>
            <a:endParaRPr lang="en-US" dirty="0"/>
          </a:p>
          <a:p>
            <a:r>
              <a:rPr lang="en-US" dirty="0"/>
              <a:t>Only few accidents take place in poor visibility conditions. </a:t>
            </a:r>
          </a:p>
          <a:p>
            <a:endParaRPr lang="en-US" dirty="0"/>
          </a:p>
          <a:p>
            <a:pPr marL="0" indent="0">
              <a:buNone/>
            </a:pPr>
            <a:endParaRPr lang="en-US" dirty="0"/>
          </a:p>
          <a:p>
            <a:r>
              <a:rPr lang="en-US" dirty="0"/>
              <a:t>Most accidents take place in daylight.</a:t>
            </a:r>
          </a:p>
        </p:txBody>
      </p:sp>
      <p:pic>
        <p:nvPicPr>
          <p:cNvPr id="7" name="Picture 6">
            <a:extLst>
              <a:ext uri="{FF2B5EF4-FFF2-40B4-BE49-F238E27FC236}">
                <a16:creationId xmlns:a16="http://schemas.microsoft.com/office/drawing/2014/main" id="{B96A1924-F3C2-4359-8D1E-266183EA7A3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41674" y="1236662"/>
            <a:ext cx="5867400" cy="4981575"/>
          </a:xfrm>
          <a:prstGeom prst="rect">
            <a:avLst/>
          </a:prstGeom>
          <a:noFill/>
          <a:ln>
            <a:noFill/>
          </a:ln>
        </p:spPr>
      </p:pic>
    </p:spTree>
    <p:extLst>
      <p:ext uri="{BB962C8B-B14F-4D97-AF65-F5344CB8AC3E}">
        <p14:creationId xmlns:p14="http://schemas.microsoft.com/office/powerpoint/2010/main" val="79298446"/>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125</TotalTime>
  <Words>487</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CAR ACCIDENT SEVERITY</vt:lpstr>
      <vt:lpstr>A life cost problem</vt:lpstr>
      <vt:lpstr> Anything to do ?</vt:lpstr>
      <vt:lpstr>The Data</vt:lpstr>
      <vt:lpstr>Data analysis</vt:lpstr>
      <vt:lpstr>Junction type and Severity</vt:lpstr>
      <vt:lpstr>Weather and Severity</vt:lpstr>
      <vt:lpstr>Road condition and Severity</vt:lpstr>
      <vt:lpstr>Light condition and Severity</vt:lpstr>
      <vt:lpstr>Modeling</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Connie</dc:creator>
  <cp:lastModifiedBy>Connie</cp:lastModifiedBy>
  <cp:revision>15</cp:revision>
  <dcterms:created xsi:type="dcterms:W3CDTF">2020-08-28T06:49:12Z</dcterms:created>
  <dcterms:modified xsi:type="dcterms:W3CDTF">2020-08-28T08:54:29Z</dcterms:modified>
</cp:coreProperties>
</file>