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4" r:id="rId3"/>
    <p:sldId id="275" r:id="rId4"/>
    <p:sldId id="276" r:id="rId5"/>
    <p:sldId id="257" r:id="rId6"/>
    <p:sldId id="258" r:id="rId7"/>
    <p:sldId id="259" r:id="rId8"/>
    <p:sldId id="267" r:id="rId9"/>
    <p:sldId id="262" r:id="rId10"/>
    <p:sldId id="260" r:id="rId11"/>
    <p:sldId id="261" r:id="rId12"/>
    <p:sldId id="270" r:id="rId13"/>
    <p:sldId id="268" r:id="rId14"/>
    <p:sldId id="269" r:id="rId15"/>
    <p:sldId id="263" r:id="rId16"/>
    <p:sldId id="264" r:id="rId17"/>
    <p:sldId id="277" r:id="rId18"/>
    <p:sldId id="271" r:id="rId19"/>
    <p:sldId id="279" r:id="rId20"/>
    <p:sldId id="280" r:id="rId21"/>
    <p:sldId id="265" r:id="rId22"/>
    <p:sldId id="273" r:id="rId23"/>
    <p:sldId id="272" r:id="rId24"/>
    <p:sldId id="266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e Mather (Arista Networks)" initials="JM(N" lastIdx="1" clrIdx="0">
    <p:extLst>
      <p:ext uri="{19B8F6BF-5375-455C-9EA6-DF929625EA0E}">
        <p15:presenceInfo xmlns:p15="http://schemas.microsoft.com/office/powerpoint/2012/main" userId="S-1-5-21-2127521184-1604012920-1887927527-140760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95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138" y="582"/>
      </p:cViewPr>
      <p:guideLst/>
    </p:cSldViewPr>
  </p:slideViewPr>
  <p:outlineViewPr>
    <p:cViewPr>
      <p:scale>
        <a:sx n="33" d="100"/>
        <a:sy n="33" d="100"/>
      </p:scale>
      <p:origin x="0" y="-1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12T11:22:08.108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8F5AF-4FF2-44D5-A325-CAFF8811E97B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80DB1-161B-460B-B828-24C370A26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8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80DB1-161B-460B-B828-24C370A26F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3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9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5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7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9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5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2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5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6390-5D55-41C1-9358-8FD83DF2C8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7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76390-5D55-41C1-9358-8FD83DF2C849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96013-ABB6-4B2F-ADBE-ADA3D59A8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8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stanetworks/EosSdk/wik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products/docker#/window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rista-northwest/arista-programmability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stanetworks/EosSdk/wik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sta-northwest/arista-programmabil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Arista Programmability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eAPI</a:t>
            </a:r>
            <a:r>
              <a:rPr lang="en-US" dirty="0"/>
              <a:t> | </a:t>
            </a:r>
            <a:r>
              <a:rPr lang="en-US" dirty="0" err="1"/>
              <a:t>EosSdk</a:t>
            </a:r>
            <a:r>
              <a:rPr lang="en-US" dirty="0"/>
              <a:t> | Python | PowerShell | C++</a:t>
            </a:r>
          </a:p>
        </p:txBody>
      </p:sp>
    </p:spTree>
    <p:extLst>
      <p:ext uri="{BB962C8B-B14F-4D97-AF65-F5344CB8AC3E}">
        <p14:creationId xmlns:p14="http://schemas.microsoft.com/office/powerpoint/2010/main" val="29603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1431"/>
            <a:ext cx="10515600" cy="907493"/>
          </a:xfrm>
        </p:spPr>
        <p:txBody>
          <a:bodyPr/>
          <a:lstStyle/>
          <a:p>
            <a:r>
              <a:rPr lang="en-US" dirty="0"/>
              <a:t>Handling </a:t>
            </a:r>
            <a:r>
              <a:rPr lang="en-US" dirty="0" err="1"/>
              <a:t>eAPI</a:t>
            </a:r>
            <a:r>
              <a:rPr lang="en-US" dirty="0"/>
              <a:t>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68924"/>
            <a:ext cx="5807927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All </a:t>
            </a:r>
            <a:r>
              <a:rPr lang="en-US" dirty="0" err="1"/>
              <a:t>eAPI</a:t>
            </a:r>
            <a:r>
              <a:rPr lang="en-US" dirty="0"/>
              <a:t> responses are JSON formatted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199" y="5076162"/>
            <a:ext cx="905544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 "The system hostname is:", response["result"][0]["hostname"]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9" y="4691816"/>
            <a:ext cx="5807927" cy="46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Python handling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9" y="1629299"/>
            <a:ext cx="9055444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"id": "AristaProgrammability-1",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"result": [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fqdn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"localhost",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"hostname": "localhost"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796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58" y="365125"/>
            <a:ext cx="9208241" cy="6906182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484"/>
            <a:ext cx="12192000" cy="63972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484"/>
            <a:ext cx="12192000" cy="6397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eAPI</a:t>
            </a:r>
            <a:r>
              <a:rPr lang="en-US" dirty="0"/>
              <a:t>: Dealing with problems…</a:t>
            </a:r>
          </a:p>
        </p:txBody>
      </p:sp>
      <p:sp>
        <p:nvSpPr>
          <p:cNvPr id="5" name="TextBox 4"/>
          <p:cNvSpPr txBox="1"/>
          <p:nvPr/>
        </p:nvSpPr>
        <p:spPr>
          <a:xfrm rot="689752">
            <a:off x="224838" y="2894433"/>
            <a:ext cx="10404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dirty="0">
                <a:latin typeface="Consolas" panose="020B0609020204030204" pitchFamily="49" charset="0"/>
              </a:rPr>
              <a:t>  File "eapi_client.py", line 372, in &lt;module&gt;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main()</a:t>
            </a:r>
          </a:p>
          <a:p>
            <a:r>
              <a:rPr lang="en-US" dirty="0">
                <a:latin typeface="Consolas" panose="020B0609020204030204" pitchFamily="49" charset="0"/>
              </a:rPr>
              <a:t>  File "eapi_client.py", line 356, in main</a:t>
            </a:r>
          </a:p>
          <a:p>
            <a:r>
              <a:rPr lang="en-US" dirty="0">
                <a:latin typeface="Consolas" panose="020B0609020204030204" pitchFamily="49" charset="0"/>
              </a:rPr>
              <a:t>    response = </a:t>
            </a:r>
            <a:r>
              <a:rPr lang="en-US" dirty="0" err="1">
                <a:latin typeface="Consolas" panose="020B0609020204030204" pitchFamily="49" charset="0"/>
              </a:rPr>
              <a:t>client.send</a:t>
            </a:r>
            <a:r>
              <a:rPr lang="en-US" dirty="0">
                <a:latin typeface="Consolas" panose="020B0609020204030204" pitchFamily="49" charset="0"/>
              </a:rPr>
              <a:t>(commands)</a:t>
            </a:r>
          </a:p>
          <a:p>
            <a:r>
              <a:rPr lang="en-US" dirty="0">
                <a:latin typeface="Consolas" panose="020B0609020204030204" pitchFamily="49" charset="0"/>
              </a:rPr>
              <a:t>  File "eapi_client.py", line 288, in send</a:t>
            </a:r>
          </a:p>
          <a:p>
            <a:r>
              <a:rPr lang="en-US" dirty="0">
                <a:latin typeface="Consolas" panose="020B0609020204030204" pitchFamily="49" charset="0"/>
              </a:rPr>
              <a:t>    raise </a:t>
            </a:r>
            <a:r>
              <a:rPr lang="en-US" dirty="0" err="1">
                <a:latin typeface="Consolas" panose="020B0609020204030204" pitchFamily="49" charset="0"/>
              </a:rPr>
              <a:t>EapiException</a:t>
            </a:r>
            <a:r>
              <a:rPr lang="en-US" dirty="0">
                <a:latin typeface="Consolas" panose="020B0609020204030204" pitchFamily="49" charset="0"/>
              </a:rPr>
              <a:t>(response["error"]["message"])</a:t>
            </a:r>
          </a:p>
          <a:p>
            <a:r>
              <a:rPr lang="en-US" dirty="0">
                <a:latin typeface="Consolas" panose="020B0609020204030204" pitchFamily="49" charset="0"/>
              </a:rPr>
              <a:t>__main__.</a:t>
            </a:r>
            <a:r>
              <a:rPr lang="en-US" dirty="0" err="1">
                <a:latin typeface="Consolas" panose="020B0609020204030204" pitchFamily="49" charset="0"/>
              </a:rPr>
              <a:t>EapiException</a:t>
            </a:r>
            <a:r>
              <a:rPr lang="en-US" dirty="0">
                <a:latin typeface="Consolas" panose="020B0609020204030204" pitchFamily="49" charset="0"/>
              </a:rPr>
              <a:t>: CLI command 1 of 1 'show venison' failed: invalid command</a:t>
            </a:r>
          </a:p>
        </p:txBody>
      </p:sp>
      <p:sp>
        <p:nvSpPr>
          <p:cNvPr id="6" name="TextBox 5"/>
          <p:cNvSpPr txBox="1"/>
          <p:nvPr/>
        </p:nvSpPr>
        <p:spPr>
          <a:xfrm rot="19673558">
            <a:off x="6649450" y="1727708"/>
            <a:ext cx="5977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dirty="0">
                <a:latin typeface="Consolas" panose="020B0609020204030204" pitchFamily="49" charset="0"/>
              </a:rPr>
              <a:t>  File "eapi_client.py", line 372, in &lt;module&gt;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main()</a:t>
            </a:r>
          </a:p>
          <a:p>
            <a:r>
              <a:rPr lang="en-US" dirty="0">
                <a:latin typeface="Consolas" panose="020B0609020204030204" pitchFamily="49" charset="0"/>
              </a:rPr>
              <a:t>  File "eapi_client.py", line 356, in main</a:t>
            </a:r>
          </a:p>
          <a:p>
            <a:r>
              <a:rPr lang="en-US" dirty="0">
                <a:latin typeface="Consolas" panose="020B0609020204030204" pitchFamily="49" charset="0"/>
              </a:rPr>
              <a:t>    response = </a:t>
            </a:r>
            <a:r>
              <a:rPr lang="en-US" dirty="0" err="1">
                <a:latin typeface="Consolas" panose="020B0609020204030204" pitchFamily="49" charset="0"/>
              </a:rPr>
              <a:t>client.send</a:t>
            </a:r>
            <a:r>
              <a:rPr lang="en-US" dirty="0">
                <a:latin typeface="Consolas" panose="020B0609020204030204" pitchFamily="49" charset="0"/>
              </a:rPr>
              <a:t>(commands)</a:t>
            </a:r>
          </a:p>
          <a:p>
            <a:r>
              <a:rPr lang="en-US" dirty="0">
                <a:latin typeface="Consolas" panose="020B0609020204030204" pitchFamily="49" charset="0"/>
              </a:rPr>
              <a:t>  File "eapi_client.py", line 290, in send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response["result"]</a:t>
            </a:r>
          </a:p>
          <a:p>
            <a:r>
              <a:rPr lang="en-US" dirty="0" err="1">
                <a:latin typeface="Consolas" panose="020B0609020204030204" pitchFamily="49" charset="0"/>
              </a:rPr>
              <a:t>KeyError</a:t>
            </a:r>
            <a:r>
              <a:rPr lang="en-US" dirty="0">
                <a:latin typeface="Consolas" panose="020B0609020204030204" pitchFamily="49" charset="0"/>
              </a:rPr>
              <a:t>: 'result'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2247151"/>
            <a:ext cx="3143250" cy="381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58" y="1052196"/>
            <a:ext cx="3143250" cy="381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613" y="842343"/>
            <a:ext cx="31432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7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4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172"/>
          </a:xfrm>
        </p:spPr>
        <p:txBody>
          <a:bodyPr/>
          <a:lstStyle/>
          <a:p>
            <a:r>
              <a:rPr lang="en-US" dirty="0" err="1"/>
              <a:t>eAPI</a:t>
            </a:r>
            <a:r>
              <a:rPr lang="en-US" dirty="0"/>
              <a:t>: Handling Errors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153298"/>
            <a:ext cx="10059164" cy="40318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"id": "AristaProgrammability-1",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"error":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"code": 1003,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"data": [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"errors": [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"Command cannot be used over the API at this time. \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To see ASCII output, set format='text' in your request"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"message": "CLI command 1 of 1 'show clock' failed: unconverted command"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280454"/>
            <a:ext cx="275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handling </a:t>
            </a:r>
            <a:r>
              <a:rPr lang="en-US" dirty="0" err="1"/>
              <a:t>sudo</a:t>
            </a:r>
            <a:r>
              <a:rPr lang="en-US" dirty="0"/>
              <a:t>-code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5650177"/>
            <a:ext cx="1005916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"error" in response:</a:t>
            </a:r>
          </a:p>
          <a:p>
            <a:r>
              <a:rPr lang="en-US" dirty="0"/>
              <a:t>            # … evasive action …</a:t>
            </a:r>
          </a:p>
        </p:txBody>
      </p:sp>
    </p:spTree>
    <p:extLst>
      <p:ext uri="{BB962C8B-B14F-4D97-AF65-F5344CB8AC3E}">
        <p14:creationId xmlns:p14="http://schemas.microsoft.com/office/powerpoint/2010/main" val="2034005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929"/>
          </a:xfrm>
        </p:spPr>
        <p:txBody>
          <a:bodyPr/>
          <a:lstStyle/>
          <a:p>
            <a:r>
              <a:rPr lang="en-US" dirty="0" err="1"/>
              <a:t>eAPI</a:t>
            </a:r>
            <a:r>
              <a:rPr lang="en-US" dirty="0"/>
              <a:t>: Raising and Catching Exceptions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5016" y="1318054"/>
            <a:ext cx="709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Continuing from previous slide… Here’s a complete error handler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87386"/>
            <a:ext cx="10093411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EapiException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(Exception):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"""This class definition only purpose is to give the exception a name"""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send_commands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(client, commands):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do_eapi_stuff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"error" in response: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raise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EapiException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(response["error"]["message"])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send_commands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(client,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bogus_commands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# we will never get here if the commands are indeed bogus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"RESPONSE_OK:", response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EapiException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# catch the exception raised in side the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"ERROR:",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exc.message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5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PSA: Don’t Repeat Yourself (DRY)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1244182" cy="14831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Avoid repletion everywhere possible</a:t>
            </a:r>
          </a:p>
          <a:p>
            <a:r>
              <a:rPr lang="en-US" dirty="0"/>
              <a:t>Makes refactoring and fixing bugs much easier</a:t>
            </a:r>
          </a:p>
          <a:p>
            <a:r>
              <a:rPr lang="en-US" dirty="0"/>
              <a:t>Results in more readable software.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615" y="3231506"/>
            <a:ext cx="6647767" cy="3555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2" y="3231507"/>
            <a:ext cx="6647767" cy="35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08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eAPI</a:t>
            </a:r>
            <a:r>
              <a:rPr lang="en-US" dirty="0"/>
              <a:t>: PowerShell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578"/>
            <a:ext cx="10515600" cy="1617792"/>
          </a:xfrm>
        </p:spPr>
        <p:txBody>
          <a:bodyPr>
            <a:normAutofit/>
          </a:bodyPr>
          <a:lstStyle/>
          <a:p>
            <a:r>
              <a:rPr lang="en-US" dirty="0"/>
              <a:t>Handles JSON</a:t>
            </a:r>
          </a:p>
          <a:p>
            <a:r>
              <a:rPr lang="en-US" dirty="0"/>
              <a:t>Uses PowerShell pipeline</a:t>
            </a:r>
          </a:p>
          <a:p>
            <a:r>
              <a:rPr lang="en-US" dirty="0"/>
              <a:t>Supports selecting results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906370"/>
            <a:ext cx="9935733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PS &gt; $conn = New-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EapiConnection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admin -Password ""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PS &gt; $conn | Invoke-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EapiCommands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"show version"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: DCS-7508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internalVersion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: 4.16.6M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systemMacAddress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00:1c:73:3c:ce:b2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: NAN132700420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memTotal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: 15681448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bootupTimestamp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: 1464903383.51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memFree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: 10935184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version          : 4.16.6M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     : i386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isIntlVersion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: False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internalBuildId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: 667e1c30-0ed0-42e6-bd25-53adc03180e5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hardwareRevision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06.00</a:t>
            </a:r>
          </a:p>
        </p:txBody>
      </p:sp>
    </p:spTree>
    <p:extLst>
      <p:ext uri="{BB962C8B-B14F-4D97-AF65-F5344CB8AC3E}">
        <p14:creationId xmlns:p14="http://schemas.microsoft.com/office/powerpoint/2010/main" val="4035976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EOSSDK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for? An on-box agent to handle events (a reactor)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Examples</a:t>
            </a:r>
          </a:p>
          <a:p>
            <a:pPr lvl="2"/>
            <a:r>
              <a:rPr lang="en-US" dirty="0"/>
              <a:t>Stream system counters (see </a:t>
            </a:r>
            <a:r>
              <a:rPr lang="en-US" dirty="0" err="1"/>
              <a:t>TerminAttr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Make run-time changes to routing tables, ACLs, etc.</a:t>
            </a:r>
          </a:p>
          <a:p>
            <a:pPr lvl="2"/>
            <a:r>
              <a:rPr lang="en-US" dirty="0"/>
              <a:t>Reacting to congestion or denial of services attacks…</a:t>
            </a:r>
          </a:p>
          <a:p>
            <a:pPr lvl="2"/>
            <a:r>
              <a:rPr lang="en-US" dirty="0"/>
              <a:t>Now I’m rambling… Just look here: </a:t>
            </a:r>
            <a:r>
              <a:rPr lang="en-US" dirty="0">
                <a:hlinkClick r:id="rId2"/>
              </a:rPr>
              <a:t>https://github.com/aristanetworks/EosSdk/wiki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71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EOSSDK Stubs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stubs</a:t>
            </a:r>
          </a:p>
          <a:p>
            <a:r>
              <a:rPr lang="en-US" dirty="0"/>
              <a:t>Copy the tar</a:t>
            </a:r>
          </a:p>
        </p:txBody>
      </p:sp>
    </p:spTree>
    <p:extLst>
      <p:ext uri="{BB962C8B-B14F-4D97-AF65-F5344CB8AC3E}">
        <p14:creationId xmlns:p14="http://schemas.microsoft.com/office/powerpoint/2010/main" val="2852086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  <a:stCxn id="5" idx="2"/>
            <a:endCxn id="4" idx="7"/>
          </p:cNvCxnSpPr>
          <p:nvPr/>
        </p:nvCxnSpPr>
        <p:spPr>
          <a:xfrm flipH="1">
            <a:off x="4103996" y="3764694"/>
            <a:ext cx="919025" cy="2798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and </a:t>
            </a:r>
            <a:r>
              <a:rPr lang="en-US" dirty="0" err="1"/>
              <a:t>Sysdb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44578" y="3764694"/>
            <a:ext cx="1944129" cy="1911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Sysdb</a:t>
            </a:r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4388707" y="3105667"/>
            <a:ext cx="1268628" cy="659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EOSSDK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838200" y="3105667"/>
            <a:ext cx="1268628" cy="659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 Agent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838200" y="5675873"/>
            <a:ext cx="1268628" cy="659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</a:t>
            </a:r>
          </a:p>
        </p:txBody>
      </p:sp>
      <p:cxnSp>
        <p:nvCxnSpPr>
          <p:cNvPr id="11" name="Straight Connector 10"/>
          <p:cNvCxnSpPr>
            <a:cxnSpLocks/>
            <a:stCxn id="9" idx="2"/>
            <a:endCxn id="4" idx="1"/>
          </p:cNvCxnSpPr>
          <p:nvPr/>
        </p:nvCxnSpPr>
        <p:spPr>
          <a:xfrm>
            <a:off x="1472514" y="3764694"/>
            <a:ext cx="1256775" cy="2798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10" idx="0"/>
            <a:endCxn id="4" idx="3"/>
          </p:cNvCxnSpPr>
          <p:nvPr/>
        </p:nvCxnSpPr>
        <p:spPr>
          <a:xfrm flipV="1">
            <a:off x="1472514" y="5395987"/>
            <a:ext cx="1256775" cy="2798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/>
          <p:cNvSpPr/>
          <p:nvPr/>
        </p:nvSpPr>
        <p:spPr>
          <a:xfrm>
            <a:off x="4388707" y="5675872"/>
            <a:ext cx="1268628" cy="659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Ribd</a:t>
            </a:r>
            <a:endParaRPr lang="en-US" dirty="0"/>
          </a:p>
        </p:txBody>
      </p:sp>
      <p:cxnSp>
        <p:nvCxnSpPr>
          <p:cNvPr id="23" name="Straight Connector 22"/>
          <p:cNvCxnSpPr>
            <a:cxnSpLocks/>
            <a:stCxn id="21" idx="0"/>
          </p:cNvCxnSpPr>
          <p:nvPr/>
        </p:nvCxnSpPr>
        <p:spPr>
          <a:xfrm flipH="1" flipV="1">
            <a:off x="4103997" y="5395988"/>
            <a:ext cx="919024" cy="2798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841789" y="4366459"/>
            <a:ext cx="1631092" cy="749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MyAgent</a:t>
            </a:r>
            <a:endParaRPr lang="en-US" dirty="0"/>
          </a:p>
        </p:txBody>
      </p:sp>
      <p:cxnSp>
        <p:nvCxnSpPr>
          <p:cNvPr id="27" name="Straight Connector 26"/>
          <p:cNvCxnSpPr>
            <a:cxnSpLocks/>
            <a:stCxn id="26" idx="0"/>
          </p:cNvCxnSpPr>
          <p:nvPr/>
        </p:nvCxnSpPr>
        <p:spPr>
          <a:xfrm flipH="1" flipV="1">
            <a:off x="5535827" y="3764694"/>
            <a:ext cx="121508" cy="6017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63827" y="1573427"/>
            <a:ext cx="6532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agents talk to </a:t>
            </a:r>
            <a:r>
              <a:rPr lang="en-US" dirty="0" err="1"/>
              <a:t>Sysdb</a:t>
            </a:r>
            <a:r>
              <a:rPr lang="en-US" dirty="0"/>
              <a:t> through the SDK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hide much of the complexity inside </a:t>
            </a:r>
            <a:r>
              <a:rPr lang="en-US" dirty="0" err="1"/>
              <a:t>Sysdb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Interfaces are documented publicly</a:t>
            </a:r>
          </a:p>
        </p:txBody>
      </p:sp>
    </p:spTree>
    <p:extLst>
      <p:ext uri="{BB962C8B-B14F-4D97-AF65-F5344CB8AC3E}">
        <p14:creationId xmlns:p14="http://schemas.microsoft.com/office/powerpoint/2010/main" val="78674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2300"/>
          </a:xfrm>
        </p:spPr>
        <p:txBody>
          <a:bodyPr/>
          <a:lstStyle/>
          <a:p>
            <a:r>
              <a:rPr lang="en-US" dirty="0"/>
              <a:t>EOSDK Agent Anatomy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881" y="1573427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Boilerplate -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81" y="2038350"/>
            <a:ext cx="4105275" cy="4610100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>
            <a:off x="4942703" y="2471351"/>
            <a:ext cx="181232" cy="864973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4939871" y="3406347"/>
            <a:ext cx="184064" cy="259492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4939871" y="4237762"/>
            <a:ext cx="181232" cy="864973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4947851" y="5674658"/>
            <a:ext cx="181232" cy="864973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03482" y="2700636"/>
            <a:ext cx="441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Including the bare minimum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97818" y="3143071"/>
            <a:ext cx="5782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agent only derives from </a:t>
            </a:r>
            <a:r>
              <a:rPr lang="en-US" dirty="0" err="1"/>
              <a:t>agent_handler</a:t>
            </a:r>
            <a:r>
              <a:rPr lang="en-US" dirty="0"/>
              <a:t>.  There are many others.  Ex.</a:t>
            </a:r>
          </a:p>
          <a:p>
            <a:r>
              <a:rPr lang="en-US" dirty="0" err="1"/>
              <a:t>intf_handler</a:t>
            </a:r>
            <a:r>
              <a:rPr lang="en-US" dirty="0"/>
              <a:t>: reacts to </a:t>
            </a:r>
            <a:r>
              <a:rPr lang="en-US" dirty="0" err="1"/>
              <a:t>oper_status</a:t>
            </a:r>
            <a:r>
              <a:rPr lang="en-US" dirty="0"/>
              <a:t>, speed changes, etc.</a:t>
            </a:r>
          </a:p>
          <a:p>
            <a:r>
              <a:rPr lang="en-US" dirty="0" err="1"/>
              <a:t>timeout_handler</a:t>
            </a:r>
            <a:r>
              <a:rPr lang="en-US" dirty="0"/>
              <a:t>: reacts to a expiring timer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97818" y="4485582"/>
            <a:ext cx="4979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Constructor: Initializes the tracer and handlers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29083" y="5922478"/>
            <a:ext cx="655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function: Instantiates the agent class and starts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102338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221"/>
          </a:xfrm>
        </p:spPr>
        <p:txBody>
          <a:bodyPr/>
          <a:lstStyle/>
          <a:p>
            <a:r>
              <a:rPr lang="en-US" dirty="0"/>
              <a:t>Setup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276" y="965758"/>
            <a:ext cx="3962400" cy="3533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1638" y="2026508"/>
            <a:ext cx="72481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Enable Hyper-V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Download and install Docker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https://www.docker.com/products/docker#/windows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Download and Install GitHub for Windows ( optional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Browse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https://github.com/arista-northwest/arista-programmability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Click Clone download and select “Open in Desktop”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Or … “Download ZIP”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41637" y="1210962"/>
            <a:ext cx="4985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Base installation steps</a:t>
            </a:r>
          </a:p>
        </p:txBody>
      </p:sp>
    </p:spTree>
    <p:extLst>
      <p:ext uri="{BB962C8B-B14F-4D97-AF65-F5344CB8AC3E}">
        <p14:creationId xmlns:p14="http://schemas.microsoft.com/office/powerpoint/2010/main" val="2978021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EOSDK: Anatomy (Cont.)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43318"/>
            <a:ext cx="5210175" cy="1047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063572"/>
            <a:ext cx="3509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Reacting to the initialization event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293653"/>
            <a:ext cx="3112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Reacting to events…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698783"/>
            <a:ext cx="254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Reacting to configuration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2562"/>
            <a:ext cx="5648325" cy="1047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815510"/>
            <a:ext cx="5495925" cy="628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8199" y="5313245"/>
            <a:ext cx="9326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Reacting to “real” events (note: agent must be extended to derive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intf_handler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38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EOSSDK: Hello World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EosSdk</a:t>
            </a:r>
            <a:r>
              <a:rPr lang="en-US" dirty="0"/>
              <a:t> agent components</a:t>
            </a:r>
          </a:p>
          <a:p>
            <a:pPr lvl="1"/>
            <a:r>
              <a:rPr lang="en-US" dirty="0"/>
              <a:t>Main agent class</a:t>
            </a:r>
          </a:p>
          <a:p>
            <a:pPr lvl="1"/>
            <a:r>
              <a:rPr lang="en-US" dirty="0"/>
              <a:t>Event loop</a:t>
            </a:r>
          </a:p>
          <a:p>
            <a:pPr lvl="1"/>
            <a:r>
              <a:rPr lang="en-US" dirty="0"/>
              <a:t>Reactor methods… To which events should the agent react?</a:t>
            </a:r>
          </a:p>
          <a:p>
            <a:pPr lvl="2"/>
            <a:r>
              <a:rPr lang="en-US" dirty="0"/>
              <a:t>Examples include: </a:t>
            </a:r>
            <a:r>
              <a:rPr lang="en-US" dirty="0" err="1"/>
              <a:t>on_timeout</a:t>
            </a:r>
            <a:r>
              <a:rPr lang="en-US" dirty="0"/>
              <a:t>, </a:t>
            </a:r>
            <a:r>
              <a:rPr lang="en-US" dirty="0" err="1"/>
              <a:t>on_intf_status</a:t>
            </a:r>
            <a:r>
              <a:rPr lang="en-US" dirty="0"/>
              <a:t>, </a:t>
            </a:r>
            <a:r>
              <a:rPr lang="en-US" dirty="0" err="1"/>
              <a:t>on_config_option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EosSdk</a:t>
            </a:r>
            <a:r>
              <a:rPr lang="en-US" dirty="0"/>
              <a:t> resources: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https://github.com/aristanetworks/EosSdk/wiki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43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EosSdk</a:t>
            </a:r>
            <a:r>
              <a:rPr lang="en-US" dirty="0"/>
              <a:t>: Configuring the demo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7081"/>
            <a:ext cx="10515600" cy="4208119"/>
          </a:xfrm>
          <a:solidFill>
            <a:schemeClr val="bg1">
              <a:lumMod val="85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localhost#configure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localhost(config)#daemon HelloWorld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localhost(config-daemon-HelloWorld)#exec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/flash/HelloWorld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localhost(config-daemon-HelloWorld)#no shutdown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 is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EosSdk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application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 No dedicated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profile, using default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localhost(config-daemon-HelloWorld)#show daemon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Agent: HelloWorld (running)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 configuration options stored.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          Value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 ---------------------------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greeting       Welcome! What is your name?</a:t>
            </a:r>
          </a:p>
        </p:txBody>
      </p:sp>
    </p:spTree>
    <p:extLst>
      <p:ext uri="{BB962C8B-B14F-4D97-AF65-F5344CB8AC3E}">
        <p14:creationId xmlns:p14="http://schemas.microsoft.com/office/powerpoint/2010/main" val="114255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and Tracing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9303" y="2726725"/>
            <a:ext cx="11170046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switch(config)#trace HelloWorld setting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HelloWorldCppAgent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switch(config)#end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switch#trace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monitor HelloWorld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 Monitoring 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/log/agents/HelloWorld-18512 ---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===== Output from 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/flash/HelloWorld [] (PID=18512) started Oct 11 23:36:17.705501 ===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AtimeLog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Initially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2016-10-11 23:36:19.036055 Using external Socket tbl://sysdb/+n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2016-10-11 23:36:19.036172 Using externally set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2016-10-11 23:36:19.251405 18512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HelloWorldCppAgent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0 Initialized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2016-10-11 23:42:12.689513 18512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HelloWorldCppAgent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3 Saying hi to Jesse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9303" y="1285376"/>
            <a:ext cx="9959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tracer is set to monitor all trace levels for the HelloWorld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name “</a:t>
            </a:r>
            <a:r>
              <a:rPr lang="en-US" dirty="0" err="1"/>
              <a:t>HelloWorldCppAgent</a:t>
            </a:r>
            <a:r>
              <a:rPr lang="en-US" dirty="0"/>
              <a:t>” comes from the tracer config inside the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“*</a:t>
            </a:r>
            <a:r>
              <a:rPr lang="en-US" dirty="0" err="1"/>
              <a:t>cf</a:t>
            </a:r>
            <a:r>
              <a:rPr lang="en-US" dirty="0"/>
              <a:t>” means monitor levels from 0 to 9</a:t>
            </a:r>
          </a:p>
        </p:txBody>
      </p:sp>
    </p:spTree>
    <p:extLst>
      <p:ext uri="{BB962C8B-B14F-4D97-AF65-F5344CB8AC3E}">
        <p14:creationId xmlns:p14="http://schemas.microsoft.com/office/powerpoint/2010/main" val="34924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EOSSDK: Software Defined Routing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427356"/>
            <a:ext cx="69383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based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C++ Switch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Controller uses SPF algorithm to calculate paths through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Relies heavily on MPLS </a:t>
            </a:r>
            <a:r>
              <a:rPr lang="en-US" dirty="0" err="1"/>
              <a:t>nexthop</a:t>
            </a:r>
            <a:r>
              <a:rPr lang="en-US" dirty="0"/>
              <a:t>-groups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Can’t demo in </a:t>
            </a:r>
            <a:r>
              <a:rPr lang="en-US" dirty="0" err="1"/>
              <a:t>vEOS</a:t>
            </a:r>
            <a:r>
              <a:rPr lang="en-US" dirty="0"/>
              <a:t>…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27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Repo: </a:t>
            </a:r>
            <a:r>
              <a:rPr lang="en-US" dirty="0">
                <a:hlinkClick r:id="rId2"/>
              </a:rPr>
              <a:t>https://github.com/arista-northwest/arista-programmability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1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428"/>
          </a:xfrm>
        </p:spPr>
        <p:txBody>
          <a:bodyPr/>
          <a:lstStyle/>
          <a:p>
            <a:r>
              <a:rPr lang="en-US" dirty="0"/>
              <a:t>Docker build and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1380"/>
            <a:ext cx="3478427" cy="505683"/>
          </a:xfrm>
        </p:spPr>
        <p:txBody>
          <a:bodyPr/>
          <a:lstStyle/>
          <a:p>
            <a:r>
              <a:rPr lang="en-US" dirty="0"/>
              <a:t>Build the Container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016" y="2362970"/>
            <a:ext cx="6801862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PS&gt; cd &lt;path-to-projects&gt;/arista-programmability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PS&gt;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build -t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ubuntu:arista-prog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182294"/>
            <a:ext cx="3478427" cy="505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and Connect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016" y="3860970"/>
            <a:ext cx="1148904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PS&gt;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-it -v &lt;path-to-projects&gt;/arista-programmability:/opt/arista-prog `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ubuntu:arista-prog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016" y="4624539"/>
            <a:ext cx="9489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does this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“-it” runs the container interactively and allocates a </a:t>
            </a:r>
            <a:r>
              <a:rPr lang="en-US" dirty="0" err="1"/>
              <a:t>tty</a:t>
            </a:r>
            <a:r>
              <a:rPr lang="en-US" dirty="0"/>
              <a:t> (runs a shell)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“-v &lt;</a:t>
            </a:r>
            <a:r>
              <a:rPr lang="en-US" dirty="0" err="1"/>
              <a:t>loca</a:t>
            </a:r>
            <a:r>
              <a:rPr lang="en-US" dirty="0"/>
              <a:t>-path&gt;:&lt;container-path&gt;” mounts the specified directory inside the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ubuntu:arista-prog</a:t>
            </a:r>
            <a:r>
              <a:rPr lang="en-US" dirty="0"/>
              <a:t>” is the tag (name) given at build time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198" y="1364546"/>
            <a:ext cx="10792524" cy="505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Download the </a:t>
            </a:r>
            <a:r>
              <a:rPr lang="en-US" dirty="0" err="1"/>
              <a:t>EosSdk</a:t>
            </a:r>
            <a:r>
              <a:rPr lang="en-US" dirty="0"/>
              <a:t>-stubs to the project folder (link will be provided)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vEOS</a:t>
            </a:r>
            <a:r>
              <a:rPr lang="en-US" dirty="0"/>
              <a:t> + </a:t>
            </a:r>
            <a:r>
              <a:rPr lang="en-US" dirty="0" err="1"/>
              <a:t>HyperV</a:t>
            </a:r>
            <a:r>
              <a:rPr lang="en-US" dirty="0"/>
              <a:t>: A Love Story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I’ve bundled the PDF with this project…</a:t>
            </a:r>
          </a:p>
          <a:p>
            <a:pPr marL="0" indent="0">
              <a:buNone/>
            </a:pPr>
            <a:r>
              <a:rPr lang="en-US" dirty="0"/>
              <a:t>Here’s the short version:</a:t>
            </a:r>
          </a:p>
          <a:p>
            <a:r>
              <a:rPr lang="en-US" dirty="0"/>
              <a:t>Download a  </a:t>
            </a:r>
            <a:r>
              <a:rPr lang="en-US" dirty="0" err="1"/>
              <a:t>vEOS</a:t>
            </a:r>
            <a:r>
              <a:rPr lang="en-US" dirty="0"/>
              <a:t>-lab </a:t>
            </a:r>
            <a:r>
              <a:rPr lang="en-US" dirty="0" err="1"/>
              <a:t>vmdk</a:t>
            </a:r>
            <a:r>
              <a:rPr lang="en-US" dirty="0"/>
              <a:t> (please use 4.17.1.1F for this lab)</a:t>
            </a:r>
          </a:p>
          <a:p>
            <a:r>
              <a:rPr lang="en-US" dirty="0"/>
              <a:t>Use </a:t>
            </a:r>
            <a:r>
              <a:rPr lang="en-US" dirty="0" err="1"/>
              <a:t>Mvmc</a:t>
            </a:r>
            <a:r>
              <a:rPr lang="en-US" dirty="0"/>
              <a:t> to convert to VHD</a:t>
            </a:r>
          </a:p>
          <a:p>
            <a:r>
              <a:rPr lang="en-US" dirty="0"/>
              <a:t>Create VM</a:t>
            </a:r>
          </a:p>
          <a:p>
            <a:r>
              <a:rPr lang="en-US" dirty="0"/>
              <a:t>In settings:</a:t>
            </a:r>
          </a:p>
          <a:p>
            <a:pPr lvl="1"/>
            <a:r>
              <a:rPr lang="en-US" dirty="0"/>
              <a:t>Delete SCSI and Network </a:t>
            </a:r>
            <a:r>
              <a:rPr lang="en-US" dirty="0"/>
              <a:t>controllers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Aboot</a:t>
            </a:r>
            <a:r>
              <a:rPr lang="en-US" dirty="0"/>
              <a:t> as a CDROM</a:t>
            </a:r>
          </a:p>
          <a:p>
            <a:pPr lvl="1"/>
            <a:r>
              <a:rPr lang="en-US" dirty="0"/>
              <a:t>Add legacy networking controllers</a:t>
            </a:r>
            <a:endParaRPr lang="en-US" dirty="0"/>
          </a:p>
        </p:txBody>
      </p:sp>
      <p:sp>
        <p:nvSpPr>
          <p:cNvPr id="4" name="Heart 3"/>
          <p:cNvSpPr/>
          <p:nvPr/>
        </p:nvSpPr>
        <p:spPr>
          <a:xfrm rot="892899">
            <a:off x="7282249" y="570706"/>
            <a:ext cx="914400" cy="91440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6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127" y="-4207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eAPI</a:t>
            </a:r>
            <a:r>
              <a:rPr lang="en-US" dirty="0"/>
              <a:t>: Basic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17" y="1672422"/>
            <a:ext cx="5107025" cy="25537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aaa</a:t>
            </a:r>
            <a:r>
              <a:rPr lang="en-US" sz="1800" dirty="0">
                <a:latin typeface="Consolas" panose="020B0609020204030204" pitchFamily="49" charset="0"/>
              </a:rPr>
              <a:t> authorization exec default local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aaa</a:t>
            </a:r>
            <a:r>
              <a:rPr lang="en-US" sz="1800" dirty="0">
                <a:latin typeface="Consolas" panose="020B0609020204030204" pitchFamily="49" charset="0"/>
              </a:rPr>
              <a:t> authentication policy local allow-</a:t>
            </a:r>
            <a:r>
              <a:rPr lang="en-US" sz="1800" dirty="0" err="1">
                <a:latin typeface="Consolas" panose="020B0609020204030204" pitchFamily="49" charset="0"/>
              </a:rPr>
              <a:t>nopassword</a:t>
            </a:r>
            <a:r>
              <a:rPr lang="en-US" sz="1800" dirty="0">
                <a:latin typeface="Consolas" panose="020B0609020204030204" pitchFamily="49" charset="0"/>
              </a:rPr>
              <a:t>-remote-login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username admin privilege 15 role network-admin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management </a:t>
            </a:r>
            <a:r>
              <a:rPr lang="en-US" sz="1800" dirty="0" err="1">
                <a:latin typeface="Consolas" panose="020B0609020204030204" pitchFamily="49" charset="0"/>
              </a:rPr>
              <a:t>api</a:t>
            </a:r>
            <a:r>
              <a:rPr lang="en-US" sz="1800" dirty="0">
                <a:latin typeface="Consolas" panose="020B0609020204030204" pitchFamily="49" charset="0"/>
              </a:rPr>
              <a:t> http-commands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protocol http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no shutdown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642" y="1657213"/>
            <a:ext cx="6406834" cy="50174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16" y="1287881"/>
            <a:ext cx="510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Enable </a:t>
            </a:r>
            <a:r>
              <a:rPr lang="en-US" b="1" dirty="0" err="1"/>
              <a:t>eAPI</a:t>
            </a:r>
            <a:r>
              <a:rPr lang="en-US" b="1" dirty="0"/>
              <a:t> + Bonus (in)security settings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7642" y="1287881"/>
            <a:ext cx="640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2: Verify on-switch @ http://&lt;switch-addr&gt;/explorer.html</a:t>
            </a:r>
          </a:p>
        </p:txBody>
      </p:sp>
    </p:spTree>
    <p:extLst>
      <p:ext uri="{BB962C8B-B14F-4D97-AF65-F5344CB8AC3E}">
        <p14:creationId xmlns:p14="http://schemas.microsoft.com/office/powerpoint/2010/main" val="364729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eAPI</a:t>
            </a:r>
            <a:r>
              <a:rPr lang="en-US" dirty="0"/>
              <a:t>: Switch Based Script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JavaScript inline</a:t>
            </a:r>
          </a:p>
          <a:p>
            <a:r>
              <a:rPr lang="en-US" dirty="0"/>
              <a:t>Fully functional</a:t>
            </a:r>
          </a:p>
          <a:p>
            <a:r>
              <a:rPr lang="en-US" dirty="0"/>
              <a:t>Provide more advanced playground for testing with </a:t>
            </a:r>
            <a:r>
              <a:rPr lang="en-US" dirty="0" err="1"/>
              <a:t>eAPI</a:t>
            </a:r>
            <a:endParaRPr lang="en-US" dirty="0"/>
          </a:p>
          <a:p>
            <a:r>
              <a:rPr lang="en-US" dirty="0"/>
              <a:t>Good reference if you know JavaScript</a:t>
            </a:r>
          </a:p>
          <a:p>
            <a:pPr lvl="1"/>
            <a:r>
              <a:rPr lang="en-US" dirty="0"/>
              <a:t>Further reading:  http://&lt;switch-addr&gt;/main.js</a:t>
            </a:r>
          </a:p>
        </p:txBody>
      </p:sp>
    </p:spTree>
    <p:extLst>
      <p:ext uri="{BB962C8B-B14F-4D97-AF65-F5344CB8AC3E}">
        <p14:creationId xmlns:p14="http://schemas.microsoft.com/office/powerpoint/2010/main" val="252801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640"/>
            <a:ext cx="10515600" cy="1325563"/>
          </a:xfrm>
        </p:spPr>
        <p:txBody>
          <a:bodyPr/>
          <a:lstStyle/>
          <a:p>
            <a:r>
              <a:rPr lang="en-US" dirty="0" err="1"/>
              <a:t>eAPI</a:t>
            </a:r>
            <a:r>
              <a:rPr lang="en-US" dirty="0"/>
              <a:t>: Basic Python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203"/>
            <a:ext cx="5603789" cy="480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 additional libraries are required!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" y="2409531"/>
            <a:ext cx="11049000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endpoint ="http://{}/command-</a:t>
            </a:r>
            <a:r>
              <a:rPr lang="en-US" dirty="0" err="1"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".format(</a:t>
            </a:r>
            <a:r>
              <a:rPr lang="en-US" dirty="0" err="1">
                <a:latin typeface="Consolas" panose="020B0609020204030204" pitchFamily="49" charset="0"/>
              </a:rPr>
              <a:t>switch_addr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payload = </a:t>
            </a:r>
            <a:r>
              <a:rPr lang="en-US" dirty="0" err="1">
                <a:latin typeface="Consolas" panose="020B0609020204030204" pitchFamily="49" charset="0"/>
              </a:rPr>
              <a:t>magic_payload_constructing_function</a:t>
            </a:r>
            <a:r>
              <a:rPr lang="en-US" dirty="0">
                <a:latin typeface="Consolas" panose="020B0609020204030204" pitchFamily="49" charset="0"/>
              </a:rPr>
              <a:t>(commands)</a:t>
            </a:r>
          </a:p>
          <a:p>
            <a:r>
              <a:rPr lang="en-US" dirty="0">
                <a:latin typeface="Consolas" panose="020B0609020204030204" pitchFamily="49" charset="0"/>
              </a:rPr>
              <a:t>headers = {"Content-Type": "application/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"}</a:t>
            </a:r>
          </a:p>
          <a:p>
            <a:r>
              <a:rPr lang="en-US" dirty="0">
                <a:latin typeface="Consolas" panose="020B0609020204030204" pitchFamily="49" charset="0"/>
              </a:rPr>
              <a:t>creds = (username, password)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req</a:t>
            </a:r>
            <a:r>
              <a:rPr lang="en-US" dirty="0">
                <a:latin typeface="Consolas" panose="020B0609020204030204" pitchFamily="49" charset="0"/>
              </a:rPr>
              <a:t> = urllib2.Request(endpoint)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req.add_header</a:t>
            </a:r>
            <a:r>
              <a:rPr lang="en-US" dirty="0">
                <a:latin typeface="Consolas" panose="020B0609020204030204" pitchFamily="49" charset="0"/>
              </a:rPr>
              <a:t>("Content-Type",)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password_manager</a:t>
            </a:r>
            <a:r>
              <a:rPr lang="en-US" dirty="0">
                <a:latin typeface="Consolas" panose="020B0609020204030204" pitchFamily="49" charset="0"/>
              </a:rPr>
              <a:t> = urllib2.HTTPPasswordMgrWithDefaultRealm()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password_manager.add_password</a:t>
            </a:r>
            <a:r>
              <a:rPr lang="en-US" dirty="0">
                <a:latin typeface="Consolas" panose="020B0609020204030204" pitchFamily="49" charset="0"/>
              </a:rPr>
              <a:t>(None, endpoint, creds[0], creds[1])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auth_manager</a:t>
            </a:r>
            <a:r>
              <a:rPr lang="en-US" dirty="0">
                <a:latin typeface="Consolas" panose="020B0609020204030204" pitchFamily="49" charset="0"/>
              </a:rPr>
              <a:t> = urllib2.HTTPBasicAuthHandler(</a:t>
            </a:r>
            <a:r>
              <a:rPr lang="en-US" dirty="0" err="1">
                <a:latin typeface="Consolas" panose="020B0609020204030204" pitchFamily="49" charset="0"/>
              </a:rPr>
              <a:t>password_manager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opener = urllib2.build_opener(</a:t>
            </a:r>
            <a:r>
              <a:rPr lang="en-US" dirty="0" err="1">
                <a:latin typeface="Consolas" panose="020B0609020204030204" pitchFamily="49" charset="0"/>
              </a:rPr>
              <a:t>auth_manager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urllib2.install_opener(opener)</a:t>
            </a:r>
          </a:p>
          <a:p>
            <a:r>
              <a:rPr lang="en-US" dirty="0">
                <a:latin typeface="Consolas" panose="020B0609020204030204" pitchFamily="49" charset="0"/>
              </a:rPr>
              <a:t>handler = urllib2.urlopen(</a:t>
            </a:r>
            <a:r>
              <a:rPr lang="en-US" dirty="0" err="1">
                <a:latin typeface="Consolas" panose="020B0609020204030204" pitchFamily="49" charset="0"/>
              </a:rPr>
              <a:t>req</a:t>
            </a:r>
            <a:r>
              <a:rPr lang="en-US" dirty="0">
                <a:latin typeface="Consolas" panose="020B0609020204030204" pitchFamily="49" charset="0"/>
              </a:rPr>
              <a:t>, data=payload)</a:t>
            </a:r>
          </a:p>
        </p:txBody>
      </p:sp>
      <p:sp>
        <p:nvSpPr>
          <p:cNvPr id="4" name="Explosion: 14 Points 3"/>
          <p:cNvSpPr/>
          <p:nvPr/>
        </p:nvSpPr>
        <p:spPr>
          <a:xfrm>
            <a:off x="8944207" y="2409531"/>
            <a:ext cx="2676293" cy="2966824"/>
          </a:xfrm>
          <a:prstGeom prst="irregularSeal2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how easy that was!</a:t>
            </a:r>
          </a:p>
        </p:txBody>
      </p:sp>
    </p:spTree>
    <p:extLst>
      <p:ext uri="{BB962C8B-B14F-4D97-AF65-F5344CB8AC3E}">
        <p14:creationId xmlns:p14="http://schemas.microsoft.com/office/powerpoint/2010/main" val="313673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942"/>
          </a:xfrm>
        </p:spPr>
        <p:txBody>
          <a:bodyPr/>
          <a:lstStyle/>
          <a:p>
            <a:r>
              <a:rPr lang="en-US" dirty="0" err="1"/>
              <a:t>eAPI</a:t>
            </a:r>
            <a:r>
              <a:rPr lang="en-US" dirty="0"/>
              <a:t>: Basic Python Usage (Second try)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5090"/>
            <a:ext cx="10515600" cy="3660775"/>
          </a:xfrm>
          <a:solidFill>
            <a:schemeClr val="bg1">
              <a:lumMod val="8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endpoint = "http://{}/command-</a:t>
            </a:r>
            <a:r>
              <a:rPr lang="en-US" dirty="0" err="1">
                <a:latin typeface="Consolas" panose="020B0609020204030204" pitchFamily="49" charset="0"/>
              </a:rPr>
              <a:t>api</a:t>
            </a:r>
            <a:r>
              <a:rPr lang="en-US" dirty="0">
                <a:latin typeface="Consolas" panose="020B0609020204030204" pitchFamily="49" charset="0"/>
              </a:rPr>
              <a:t>".format(</a:t>
            </a:r>
            <a:r>
              <a:rPr lang="en-US" dirty="0" err="1">
                <a:latin typeface="Consolas" panose="020B0609020204030204" pitchFamily="49" charset="0"/>
              </a:rPr>
              <a:t>switch_addr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payload  = </a:t>
            </a:r>
            <a:r>
              <a:rPr lang="en-US" dirty="0" err="1">
                <a:latin typeface="Consolas" panose="020B0609020204030204" pitchFamily="49" charset="0"/>
              </a:rPr>
              <a:t>magic_payload_constructing_function</a:t>
            </a:r>
            <a:r>
              <a:rPr lang="en-US" dirty="0">
                <a:latin typeface="Consolas" panose="020B0609020204030204" pitchFamily="49" charset="0"/>
              </a:rPr>
              <a:t>(commands)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headers  = {"Content-Type": "application/</a:t>
            </a:r>
            <a:r>
              <a:rPr lang="en-US" dirty="0" err="1"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"}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creds    = (username, password)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 now make the request.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requests.post</a:t>
            </a:r>
            <a:r>
              <a:rPr lang="en-US" dirty="0">
                <a:latin typeface="Consolas" panose="020B0609020204030204" pitchFamily="49" charset="0"/>
              </a:rPr>
              <a:t>(endpoint,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auth</a:t>
            </a:r>
            <a:r>
              <a:rPr lang="en-US" dirty="0">
                <a:latin typeface="Consolas" panose="020B0609020204030204" pitchFamily="49" charset="0"/>
              </a:rPr>
              <a:t>=creds, headers=headers, data=payload)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875865"/>
            <a:ext cx="10202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Take away: don’t bother with urllib2 – use a wrapper like ‘requests’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59467"/>
            <a:ext cx="8797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Install required additional libraries: requests (or </a:t>
            </a:r>
            <a:r>
              <a:rPr lang="en-US" sz="2800" dirty="0" err="1"/>
              <a:t>jsonrpclib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110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eAPI</a:t>
            </a:r>
            <a:r>
              <a:rPr lang="en-US" dirty="0"/>
              <a:t>: Neat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32802" cy="3340264"/>
          </a:xfrm>
        </p:spPr>
        <p:txBody>
          <a:bodyPr>
            <a:normAutofit/>
          </a:bodyPr>
          <a:lstStyle/>
          <a:p>
            <a:r>
              <a:rPr lang="en-US" dirty="0"/>
              <a:t>Escape the CLI (Bash commands are supported)</a:t>
            </a:r>
          </a:p>
          <a:p>
            <a:pPr marL="457200" lvl="1" indent="0">
              <a:buNone/>
            </a:pPr>
            <a:r>
              <a:rPr lang="en-US" dirty="0"/>
              <a:t>Caveat: you must specify a timeout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commands = ["show version", "bash timeout 30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-a"]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/>
              <a:t>Supply input for prompted commands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commands = [{"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"enable", "input": "s3cr3t"},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"show running-config"]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2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1748</Words>
  <Application>Microsoft Office PowerPoint</Application>
  <PresentationFormat>Widescreen</PresentationFormat>
  <Paragraphs>264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Arista Programmability</vt:lpstr>
      <vt:lpstr>Setup</vt:lpstr>
      <vt:lpstr>Docker build and run</vt:lpstr>
      <vt:lpstr>vEOS + HyperV: A Love Story </vt:lpstr>
      <vt:lpstr>eAPI: Basic Operation</vt:lpstr>
      <vt:lpstr>eAPI: Switch Based Script Editor</vt:lpstr>
      <vt:lpstr>eAPI: Basic Python Usage</vt:lpstr>
      <vt:lpstr>eAPI: Basic Python Usage (Second try)</vt:lpstr>
      <vt:lpstr>eAPI: Neat Tricks</vt:lpstr>
      <vt:lpstr>Handling eAPI Responses</vt:lpstr>
      <vt:lpstr>eAPI: Dealing with problems…</vt:lpstr>
      <vt:lpstr>eAPI: Handling Errors</vt:lpstr>
      <vt:lpstr>eAPI: Raising and Catching Exceptions</vt:lpstr>
      <vt:lpstr>PSA: Don’t Repeat Yourself (DRY)</vt:lpstr>
      <vt:lpstr>eAPI: PowerShell Module</vt:lpstr>
      <vt:lpstr>EOSSDK</vt:lpstr>
      <vt:lpstr>EOSSDK Stubs Installation</vt:lpstr>
      <vt:lpstr>Agents and Sysdb</vt:lpstr>
      <vt:lpstr>EOSDK Agent Anatomy</vt:lpstr>
      <vt:lpstr>EOSDK: Anatomy (Cont.)</vt:lpstr>
      <vt:lpstr>EOSSDK: Hello World</vt:lpstr>
      <vt:lpstr>EosSdk: Configuring the demo agent</vt:lpstr>
      <vt:lpstr>Debugging and Tracing</vt:lpstr>
      <vt:lpstr>EOSSDK: Software Defined Routing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Arista Programmability</dc:title>
  <dc:creator>Jesse Mather (Arista Networks)</dc:creator>
  <cp:lastModifiedBy>Jesse Mather (Arista Networks)</cp:lastModifiedBy>
  <cp:revision>67</cp:revision>
  <dcterms:created xsi:type="dcterms:W3CDTF">2016-10-10T22:00:10Z</dcterms:created>
  <dcterms:modified xsi:type="dcterms:W3CDTF">2016-10-12T18:40:05Z</dcterms:modified>
</cp:coreProperties>
</file>