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2"/>
  </p:notesMasterIdLst>
  <p:sldIdLst>
    <p:sldId id="256" r:id="rId2"/>
    <p:sldId id="271" r:id="rId3"/>
    <p:sldId id="312" r:id="rId4"/>
    <p:sldId id="351" r:id="rId5"/>
    <p:sldId id="307" r:id="rId6"/>
    <p:sldId id="352" r:id="rId7"/>
    <p:sldId id="309" r:id="rId8"/>
    <p:sldId id="356" r:id="rId9"/>
    <p:sldId id="331" r:id="rId10"/>
    <p:sldId id="353" r:id="rId11"/>
    <p:sldId id="334" r:id="rId12"/>
    <p:sldId id="354" r:id="rId13"/>
    <p:sldId id="355" r:id="rId14"/>
    <p:sldId id="344" r:id="rId15"/>
    <p:sldId id="348" r:id="rId16"/>
    <p:sldId id="357" r:id="rId17"/>
    <p:sldId id="358" r:id="rId18"/>
    <p:sldId id="359" r:id="rId19"/>
    <p:sldId id="303" r:id="rId20"/>
    <p:sldId id="270" r:id="rId21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Error Handling" id="{0A95BBCC-BCA5-408A-B35D-3A1C30D048A7}">
          <p14:sldIdLst>
            <p14:sldId id="312"/>
            <p14:sldId id="351"/>
            <p14:sldId id="307"/>
            <p14:sldId id="352"/>
            <p14:sldId id="309"/>
            <p14:sldId id="356"/>
          </p14:sldIdLst>
        </p14:section>
        <p14:section name="Exception Handling" id="{2C99CB4F-CB78-4A34-8010-73CABE6EBB5A}">
          <p14:sldIdLst>
            <p14:sldId id="331"/>
            <p14:sldId id="353"/>
            <p14:sldId id="334"/>
          </p14:sldIdLst>
        </p14:section>
        <p14:section name="Exceptions vs. Special Values" id="{BCAED086-372A-429F-A789-1CE7B12D1878}">
          <p14:sldIdLst>
            <p14:sldId id="354"/>
            <p14:sldId id="355"/>
            <p14:sldId id="344"/>
            <p14:sldId id="348"/>
            <p14:sldId id="357"/>
            <p14:sldId id="358"/>
            <p14:sldId id="359"/>
          </p14:sldIdLst>
        </p14:section>
        <p14:section name="Summary" id="{3702C9E7-5BC3-4910-9B8D-D6788FAFB927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A5A"/>
    <a:srgbClr val="FFC800"/>
    <a:srgbClr val="000000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ea typeface="Adobe Fangsong Std R" pitchFamily="18" charset="-128"/>
              </a:rPr>
              <a:t>Frontend JavaScript</a:t>
            </a:r>
            <a:br>
              <a:rPr lang="en-US" sz="8000" smtClean="0">
                <a:ea typeface="Adobe Fangsong Std R" pitchFamily="18" charset="-128"/>
              </a:rPr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> </a:t>
            </a:r>
            <a:br>
              <a:rPr lang="en-US" sz="8000" smtClean="0"/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r>
              <a:rPr lang="en-US" sz="200" smtClean="0"/>
              <a:t/>
            </a:r>
            <a:br>
              <a:rPr lang="en-US" sz="20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Ivanov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smtClean="0"/>
              <a:t>Facebook: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</a:t>
            </a:r>
            <a:r>
              <a:rPr lang="en-US" dirty="0" smtClean="0"/>
              <a:t>2019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085" y="1695271"/>
            <a:ext cx="11734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+mj-lt"/>
              </a:rPr>
              <a:t>Error </a:t>
            </a:r>
            <a:r>
              <a:rPr lang="en-US" sz="7200" dirty="0" smtClean="0">
                <a:solidFill>
                  <a:srgbClr val="FFC000"/>
                </a:solidFill>
                <a:latin typeface="+mj-lt"/>
              </a:rPr>
              <a:t>Handling and Exceptions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Throwing Errors (Exceptions)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4212" y="1819018"/>
            <a:ext cx="7315200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throw new Error("Invalid state");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590519"/>
            <a:ext cx="7315200" cy="1295681"/>
          </a:xfrm>
          <a:prstGeom prst="rect">
            <a:avLst/>
          </a:prstGeom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570100" y="1676400"/>
            <a:ext cx="2514600" cy="631419"/>
          </a:xfrm>
          <a:prstGeom prst="wedgeRoundRectCallout">
            <a:avLst>
              <a:gd name="adj1" fmla="val -84237"/>
              <a:gd name="adj2" fmla="val 34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General error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84212" y="4012137"/>
            <a:ext cx="10561676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throw new RangeError("Invalid index");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826812" y="2920128"/>
            <a:ext cx="3124200" cy="636461"/>
          </a:xfrm>
          <a:prstGeom prst="wedgeRoundRectCallout">
            <a:avLst>
              <a:gd name="adj1" fmla="val -64960"/>
              <a:gd name="adj2" fmla="val 14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Value out of range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84212" y="4876800"/>
            <a:ext cx="10561676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throw new TypeError("String expected");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9572272" y="3841702"/>
            <a:ext cx="2396996" cy="989059"/>
          </a:xfrm>
          <a:prstGeom prst="wedgeRoundRectCallout">
            <a:avLst>
              <a:gd name="adj1" fmla="val -90338"/>
              <a:gd name="adj2" fmla="val 67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Expected a different type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84212" y="5715000"/>
            <a:ext cx="10561676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throw new ReferenceError("Missing age");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433068" y="5035632"/>
            <a:ext cx="2536200" cy="989059"/>
          </a:xfrm>
          <a:prstGeom prst="wedgeRoundRectCallout">
            <a:avLst>
              <a:gd name="adj1" fmla="val -68331"/>
              <a:gd name="adj2" fmla="val 444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Accessing non-existing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 (Exceptions)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434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dirty="0">
                <a:solidFill>
                  <a:srgbClr val="434A5A"/>
                </a:solidFill>
              </a:rPr>
              <a:t> </a:t>
            </a:r>
            <a:r>
              <a:rPr lang="en-US" dirty="0"/>
              <a:t>block to catch errors (exceptions)</a:t>
            </a:r>
            <a:endParaRPr lang="bg-BG" dirty="0"/>
          </a:p>
          <a:p>
            <a:pPr lvl="1"/>
            <a:r>
              <a:rPr lang="en-GB" dirty="0"/>
              <a:t>If an error occurs, the control is passed to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 dirty="0"/>
              <a:t> section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5230" y="2971800"/>
            <a:ext cx="10366376" cy="378565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code that can throw an exception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some other code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not executed in case of error!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catch (ex)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this code is executed in case of exception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</a:t>
            </a:r>
            <a:r>
              <a:rPr lang="en-US" dirty="0">
                <a:solidFill>
                  <a:srgbClr val="434A5A"/>
                </a:solidFill>
              </a:rPr>
              <a:t>ex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holds the info about the exception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 finally 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//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finally clause executes regardless of whether or not 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exception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thrown.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rrow: Curved Right 7"/>
          <p:cNvSpPr/>
          <p:nvPr/>
        </p:nvSpPr>
        <p:spPr>
          <a:xfrm>
            <a:off x="685006" y="3505200"/>
            <a:ext cx="760412" cy="13594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72855"/>
            <a:ext cx="10565025" cy="718145"/>
          </a:xfrm>
        </p:spPr>
        <p:txBody>
          <a:bodyPr/>
          <a:lstStyle/>
          <a:p>
            <a:r>
              <a:rPr lang="en-US" dirty="0"/>
              <a:t>Exceptions vs. Special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vs. Special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dirty="0">
                <a:solidFill>
                  <a:srgbClr val="434A5A"/>
                </a:solidFill>
              </a:rPr>
              <a:t>special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value </a:t>
            </a:r>
            <a:r>
              <a:rPr lang="en-US" dirty="0"/>
              <a:t>for expected behavior</a:t>
            </a:r>
          </a:p>
          <a:p>
            <a:pPr lvl="1"/>
            <a:r>
              <a:rPr lang="en-US" dirty="0"/>
              <a:t>Return a value if no problem /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recoverable</a:t>
            </a:r>
            <a:r>
              <a:rPr lang="en-US" dirty="0"/>
              <a:t> problem occurs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/>
              <a:t> input arguments </a:t>
            </a:r>
            <a:r>
              <a:rPr lang="en-US" dirty="0">
                <a:sym typeface="Wingdings" panose="05000000000000000000" pitchFamily="2" charset="2"/>
              </a:rPr>
              <a:t>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valid value</a:t>
            </a:r>
            <a:r>
              <a:rPr lang="en-US" dirty="0">
                <a:sym typeface="Wingdings" panose="05000000000000000000" pitchFamily="2" charset="2"/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special 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E.g. searching something </a:t>
            </a:r>
            <a:r>
              <a:rPr lang="en-US" dirty="0">
                <a:sym typeface="Wingdings" panose="05000000000000000000" pitchFamily="2" charset="2"/>
              </a:rPr>
              <a:t> return the item found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undefined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800"/>
              </a:spcBef>
            </a:pPr>
            <a:r>
              <a:rPr lang="en-US" dirty="0">
                <a:sym typeface="Wingdings" panose="05000000000000000000" pitchFamily="2" charset="2"/>
              </a:rPr>
              <a:t>Thrown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exception</a:t>
            </a:r>
            <a:r>
              <a:rPr lang="en-US" dirty="0">
                <a:sym typeface="Wingdings" panose="05000000000000000000" pitchFamily="2" charset="2"/>
              </a:rPr>
              <a:t> for unexpected behavior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unrecoverable</a:t>
            </a:r>
            <a:r>
              <a:rPr lang="en-US" dirty="0">
                <a:sym typeface="Wingdings" panose="05000000000000000000" pitchFamily="2" charset="2"/>
              </a:rPr>
              <a:t> problem occurs</a:t>
            </a:r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Invalid input arguments / invalid object state / missing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create a card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-2 hearts</a:t>
            </a:r>
            <a:r>
              <a:rPr lang="en-US" dirty="0">
                <a:sym typeface="Wingdings" panose="05000000000000000000" pitchFamily="2" charset="2"/>
              </a:rPr>
              <a:t>" or create array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-5</a:t>
            </a:r>
            <a:r>
              <a:rPr lang="en-US" dirty="0">
                <a:sym typeface="Wingdings" panose="05000000000000000000" pitchFamily="2" charset="2"/>
              </a:rPr>
              <a:t> elements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9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vs Error Codes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leaves your code clean of all the checks necessary when testing status returns on every call</a:t>
            </a:r>
          </a:p>
          <a:p>
            <a:r>
              <a:rPr lang="en-US" dirty="0"/>
              <a:t>Exceptions let you use the return value of functions for actual values</a:t>
            </a:r>
          </a:p>
          <a:p>
            <a:r>
              <a:rPr lang="en-US" dirty="0"/>
              <a:t>Exceptions can carry more information than a status return can</a:t>
            </a:r>
          </a:p>
          <a:p>
            <a:r>
              <a:rPr lang="en-US" dirty="0"/>
              <a:t>Most importantly: exceptions can't be ignored through inaction while status returns 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vs Error Codes (1)</a:t>
            </a: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error codes to track </a:t>
            </a:r>
            <a:r>
              <a:rPr lang="en-US" dirty="0" smtClean="0"/>
              <a:t>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142206" y="2410195"/>
            <a:ext cx="10439400" cy="421920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doSomething(a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{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status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doThing1(a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(status !== "error")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status = doThing2(b);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(status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!== "error")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status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doThing3(a, b);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status;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vs Error Codes (2)</a:t>
            </a: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exceptions to track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142206" y="2410195"/>
            <a:ext cx="10439400" cy="428076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doSomething(a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status;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doThing1(a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doThing2(b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doThing3(a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catch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e.message;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Divide by Invalid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divides by </a:t>
            </a:r>
            <a:r>
              <a:rPr lang="en-US" dirty="0" smtClean="0">
                <a:solidFill>
                  <a:srgbClr val="434A5A"/>
                </a:solidFill>
              </a:rPr>
              <a:t>x</a:t>
            </a:r>
            <a:r>
              <a:rPr lang="en-US" dirty="0"/>
              <a:t>. Throw exception if </a:t>
            </a:r>
            <a:r>
              <a:rPr lang="en-US" dirty="0" smtClean="0">
                <a:solidFill>
                  <a:srgbClr val="434A5A"/>
                </a:solidFill>
              </a:rPr>
              <a:t>x </a:t>
            </a:r>
            <a:r>
              <a:rPr lang="en-US" dirty="0">
                <a:solidFill>
                  <a:srgbClr val="434A5A"/>
                </a:solidFill>
              </a:rPr>
              <a:t>is invalid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006" y="2887993"/>
            <a:ext cx="10439400" cy="36652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division(x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 !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isNumeric(x))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throw new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TypeError('Number Expected');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if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</a:t>
            </a:r>
            <a:r>
              <a:rPr lang="bg-BG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Error('Division by zero.');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/ x;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7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Divide by Invalid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52600"/>
            <a:ext cx="10439400" cy="48347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console.log(division(5));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console.log(division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('string'));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console.log(division(0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console.log('Caught exception: ',  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e.message);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is always executed");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JS functions should do what their name says</a:t>
            </a:r>
          </a:p>
          <a:p>
            <a:r>
              <a:rPr lang="en-US" dirty="0"/>
              <a:t>In case of problem: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value </a:t>
            </a: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/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Throw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 special value </a:t>
            </a:r>
            <a:r>
              <a:rPr lang="en-US" dirty="0"/>
              <a:t>for recoverable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missing element / character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Throw an exception </a:t>
            </a:r>
            <a:r>
              <a:rPr lang="en-US" dirty="0"/>
              <a:t>for unrecoverable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resource unavailable, invalid operation</a:t>
            </a:r>
          </a:p>
          <a:p>
            <a:pPr>
              <a:lnSpc>
                <a:spcPct val="95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 Handling </a:t>
            </a:r>
            <a:r>
              <a:rPr lang="en-US" dirty="0"/>
              <a:t>in JS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Normal Cases, Special</a:t>
            </a:r>
            <a:br>
              <a:rPr lang="en-US" dirty="0"/>
            </a:br>
            <a:r>
              <a:rPr lang="en-US" dirty="0"/>
              <a:t>Cases, Errors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Handling </a:t>
            </a:r>
            <a:r>
              <a:rPr lang="en-US" dirty="0"/>
              <a:t>in JS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Throwing Exceptions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Catching Exceptions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Exceptions vs. Special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29000"/>
            <a:ext cx="10565025" cy="718145"/>
          </a:xfrm>
        </p:spPr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Concepts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 programming, the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fundamental principle of error handling</a:t>
            </a:r>
            <a:r>
              <a:rPr lang="en-US" sz="3300" dirty="0"/>
              <a:t> says:</a:t>
            </a:r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 smtClean="0"/>
          </a:p>
          <a:p>
            <a:r>
              <a:rPr lang="en-US" sz="3300" dirty="0" smtClean="0"/>
              <a:t>In </a:t>
            </a:r>
            <a:r>
              <a:rPr lang="en-US" sz="3300" dirty="0"/>
              <a:t>JS, a function failed to do what its name suggests should:</a:t>
            </a:r>
          </a:p>
          <a:p>
            <a:pPr lvl="1"/>
            <a:r>
              <a:rPr lang="en-US" dirty="0"/>
              <a:t>Return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value </a:t>
            </a: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Throw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39030" y="2807046"/>
            <a:ext cx="10442576" cy="196128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6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function (method) should either do what its name suggests or indicate a problem.</a:t>
            </a:r>
          </a:p>
          <a:p>
            <a:pPr>
              <a:spcBef>
                <a:spcPts val="1200"/>
              </a:spcBef>
            </a:pPr>
            <a:r>
              <a:rPr lang="en-US" sz="36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Any other behavior is incorrect.</a:t>
            </a:r>
          </a:p>
        </p:txBody>
      </p:sp>
    </p:spTree>
    <p:extLst>
      <p:ext uri="{BB962C8B-B14F-4D97-AF65-F5344CB8AC3E}">
        <p14:creationId xmlns:p14="http://schemas.microsoft.com/office/powerpoint/2010/main" val="13326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Error Handling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Normal execution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en-US" dirty="0"/>
              <a:t> a function does what its name says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118872" indent="0">
              <a:lnSpc>
                <a:spcPct val="100000"/>
              </a:lnSpc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 </a:t>
            </a:r>
            <a:r>
              <a:rPr lang="en-US" dirty="0">
                <a:sym typeface="Wingdings" panose="05000000000000000000" pitchFamily="2" charset="2"/>
              </a:rPr>
              <a:t> return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special value </a:t>
            </a:r>
            <a:r>
              <a:rPr lang="en-US" dirty="0">
                <a:sym typeface="Wingdings" panose="05000000000000000000" pitchFamily="2" charset="2"/>
              </a:rPr>
              <a:t>to indicate "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 found</a:t>
            </a:r>
            <a:r>
              <a:rPr lang="en-US" dirty="0">
                <a:sym typeface="Wingdings" panose="05000000000000000000" pitchFamily="2" charset="2"/>
              </a:rPr>
              <a:t>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142206" y="2496531"/>
            <a:ext cx="10668000" cy="11610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[1, 2, 3, 4];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console.log(array.indexOf(2));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142206" y="4419600"/>
            <a:ext cx="10668000" cy="11610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[1, 2, 3, 4];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console.log(array.indexOf(10));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// -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bg-BG" sz="2800" dirty="0"/>
              <a:t> </a:t>
            </a:r>
            <a:r>
              <a:rPr lang="bg-BG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a function is unable to do its work (fatal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142206" y="2392711"/>
            <a:ext cx="10668000" cy="6272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arr = new Array(-1); //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Uncaught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RangeError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42206" y="3200400"/>
            <a:ext cx="10668000" cy="62521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bigArr = new Array(9999999999); // RangeError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42206" y="4114800"/>
            <a:ext cx="10668000" cy="62521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index = undefined.indexOf("hi"); // TypeError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42206" y="5029200"/>
            <a:ext cx="10668000" cy="62521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console.log(asfd); // Uncaught ReferenceError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42206" y="5927982"/>
            <a:ext cx="10668000" cy="62521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console.print('hi'); // Uncaught TypeError</a:t>
            </a:r>
          </a:p>
        </p:txBody>
      </p:sp>
    </p:spTree>
    <p:extLst>
      <p:ext uri="{BB962C8B-B14F-4D97-AF65-F5344CB8AC3E}">
        <p14:creationId xmlns:p14="http://schemas.microsoft.com/office/powerpoint/2010/main" val="1621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 – Special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5006" y="1676400"/>
            <a:ext cx="10897394" cy="6532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sqrt = Math.sqrt(-1); // NaN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(special value)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85006" y="2592851"/>
            <a:ext cx="10897394" cy="11610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sub = "hello".substring(2,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1000);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llo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Soft error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 substring still does its job: takes all available chars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85006" y="4040651"/>
            <a:ext cx="10897394" cy="11610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sub = "hello".substring(-100,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100); // hello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Soft error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 substring still does its job: takes all available chars</a:t>
            </a:r>
            <a:endParaRPr lang="en-US" sz="3000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85006" y="5516471"/>
            <a:ext cx="10897394" cy="11610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inva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= new Date(</a:t>
            </a:r>
            <a:r>
              <a:rPr lang="bg-BG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</a:t>
            </a:r>
            <a:r>
              <a:rPr lang="bg-BG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); // Invalid Date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inva.getDate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(); // NaN</a:t>
            </a:r>
          </a:p>
        </p:txBody>
      </p:sp>
    </p:spTree>
    <p:extLst>
      <p:ext uri="{BB962C8B-B14F-4D97-AF65-F5344CB8AC3E}">
        <p14:creationId xmlns:p14="http://schemas.microsoft.com/office/powerpoint/2010/main" val="2483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Unexpected (Not Obvious) Behavior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2412" y="1600200"/>
            <a:ext cx="10944000" cy="6193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d = new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Date(2017,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20); //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Feb 20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2017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(Jan = 0, Feb = 1)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22412" y="2409110"/>
            <a:ext cx="10944000" cy="6193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dn = new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Date(2017,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30);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Mar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02 2017 </a:t>
            </a:r>
            <a:r>
              <a:rPr lang="bg-BG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next month)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22412" y="3218020"/>
            <a:ext cx="10944000" cy="6193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dp = new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Date(2017,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-1,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30);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Dec 30 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2016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(prev month)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622412" y="4026930"/>
            <a:ext cx="10944000" cy="59514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d1 = new Date(1, 1, 1); // Feb 01 1901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22412" y="4835840"/>
            <a:ext cx="10944000" cy="59514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dMinus1 = new Date(-1, -1, -1); // Nov 29 -2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22412" y="5652637"/>
            <a:ext cx="10944000" cy="10933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pi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new Date(3.14,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3.14,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3.14);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// Month / year truncated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// Apr 03 1903 03:21:36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(fractial day turned to hours / minutes)</a:t>
            </a:r>
          </a:p>
        </p:txBody>
      </p:sp>
    </p:spTree>
    <p:extLst>
      <p:ext uri="{BB962C8B-B14F-4D97-AF65-F5344CB8AC3E}">
        <p14:creationId xmlns:p14="http://schemas.microsoft.com/office/powerpoint/2010/main" val="9551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Exception Handling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Throwing Errors / Catching </a:t>
            </a:r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2641</TotalTime>
  <Words>1014</Words>
  <Application>Microsoft Office PowerPoint</Application>
  <PresentationFormat>Custom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Error Handling</vt:lpstr>
      <vt:lpstr>Error Handling – Concepts</vt:lpstr>
      <vt:lpstr>Error Handling – Examples</vt:lpstr>
      <vt:lpstr>Error Handling – Exceptions (Errors)</vt:lpstr>
      <vt:lpstr>Error Handling – Special Values</vt:lpstr>
      <vt:lpstr>Unexpected (Not Obvious) Behavior</vt:lpstr>
      <vt:lpstr>Exception Handling</vt:lpstr>
      <vt:lpstr>Throwing Errors (Exceptions)</vt:lpstr>
      <vt:lpstr>Catching Errors (Exceptions)</vt:lpstr>
      <vt:lpstr>Exceptions vs. Special Values</vt:lpstr>
      <vt:lpstr>Exceptions vs. Special Values</vt:lpstr>
      <vt:lpstr>Exceptions vs Error Codes</vt:lpstr>
      <vt:lpstr>Exceptions vs Error Codes (1)</vt:lpstr>
      <vt:lpstr>Exceptions vs Error Codes (2)</vt:lpstr>
      <vt:lpstr>Problem: Divide by Invalid</vt:lpstr>
      <vt:lpstr>Problem: Divide by Invalid (2)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378</cp:revision>
  <dcterms:created xsi:type="dcterms:W3CDTF">2006-08-16T00:00:00Z</dcterms:created>
  <dcterms:modified xsi:type="dcterms:W3CDTF">2019-04-10T12:14:29Z</dcterms:modified>
</cp:coreProperties>
</file>