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5"/>
  </p:notesMasterIdLst>
  <p:sldIdLst>
    <p:sldId id="256" r:id="rId2"/>
    <p:sldId id="271" r:id="rId3"/>
    <p:sldId id="418" r:id="rId4"/>
    <p:sldId id="419" r:id="rId5"/>
    <p:sldId id="421" r:id="rId6"/>
    <p:sldId id="422" r:id="rId7"/>
    <p:sldId id="423" r:id="rId8"/>
    <p:sldId id="424" r:id="rId9"/>
    <p:sldId id="425" r:id="rId10"/>
    <p:sldId id="434" r:id="rId11"/>
    <p:sldId id="427" r:id="rId12"/>
    <p:sldId id="428" r:id="rId13"/>
    <p:sldId id="432" r:id="rId14"/>
    <p:sldId id="405" r:id="rId15"/>
    <p:sldId id="417" r:id="rId16"/>
    <p:sldId id="429" r:id="rId17"/>
    <p:sldId id="430" r:id="rId18"/>
    <p:sldId id="431" r:id="rId19"/>
    <p:sldId id="406" r:id="rId20"/>
    <p:sldId id="407" r:id="rId21"/>
    <p:sldId id="408" r:id="rId22"/>
    <p:sldId id="413" r:id="rId23"/>
    <p:sldId id="433" r:id="rId24"/>
    <p:sldId id="409" r:id="rId25"/>
    <p:sldId id="410" r:id="rId26"/>
    <p:sldId id="411" r:id="rId27"/>
    <p:sldId id="412" r:id="rId28"/>
    <p:sldId id="312" r:id="rId29"/>
    <p:sldId id="377" r:id="rId30"/>
    <p:sldId id="378" r:id="rId31"/>
    <p:sldId id="379" r:id="rId32"/>
    <p:sldId id="380" r:id="rId33"/>
    <p:sldId id="383" r:id="rId34"/>
    <p:sldId id="384" r:id="rId35"/>
    <p:sldId id="386" r:id="rId36"/>
    <p:sldId id="394" r:id="rId37"/>
    <p:sldId id="414" r:id="rId38"/>
    <p:sldId id="415" r:id="rId39"/>
    <p:sldId id="420" r:id="rId40"/>
    <p:sldId id="426" r:id="rId41"/>
    <p:sldId id="435" r:id="rId42"/>
    <p:sldId id="303" r:id="rId43"/>
    <p:sldId id="270" r:id="rId44"/>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C696A6-DC4F-4618-B315-8168FC9B2C7C}">
          <p14:sldIdLst>
            <p14:sldId id="256"/>
            <p14:sldId id="271"/>
          </p14:sldIdLst>
        </p14:section>
        <p14:section name="Fundamental Principles of OOP" id="{CF17971E-F1C2-4E89-BBDF-31C062657647}">
          <p14:sldIdLst>
            <p14:sldId id="418"/>
            <p14:sldId id="419"/>
            <p14:sldId id="421"/>
            <p14:sldId id="422"/>
            <p14:sldId id="423"/>
            <p14:sldId id="424"/>
            <p14:sldId id="425"/>
            <p14:sldId id="434"/>
            <p14:sldId id="427"/>
            <p14:sldId id="428"/>
            <p14:sldId id="432"/>
          </p14:sldIdLst>
        </p14:section>
        <p14:section name="Class Inheritance" id="{1C3DE171-D862-4A5B-AA21-36C17A3EE601}">
          <p14:sldIdLst>
            <p14:sldId id="405"/>
            <p14:sldId id="417"/>
            <p14:sldId id="429"/>
            <p14:sldId id="430"/>
            <p14:sldId id="431"/>
            <p14:sldId id="406"/>
            <p14:sldId id="407"/>
            <p14:sldId id="408"/>
          </p14:sldIdLst>
        </p14:section>
        <p14:section name="Parent Members" id="{1FDAB182-529C-4B83-8CA0-A629603CF2BE}">
          <p14:sldIdLst>
            <p14:sldId id="413"/>
            <p14:sldId id="433"/>
            <p14:sldId id="409"/>
            <p14:sldId id="410"/>
            <p14:sldId id="411"/>
            <p14:sldId id="412"/>
          </p14:sldIdLst>
        </p14:section>
        <p14:section name="The Prototype Chain" id="{0A95BBCC-BCA5-408A-B35D-3A1C30D048A7}">
          <p14:sldIdLst>
            <p14:sldId id="312"/>
            <p14:sldId id="377"/>
            <p14:sldId id="378"/>
            <p14:sldId id="379"/>
            <p14:sldId id="380"/>
            <p14:sldId id="383"/>
            <p14:sldId id="384"/>
            <p14:sldId id="386"/>
            <p14:sldId id="394"/>
            <p14:sldId id="414"/>
            <p14:sldId id="415"/>
            <p14:sldId id="420"/>
            <p14:sldId id="426"/>
          </p14:sldIdLst>
        </p14:section>
        <p14:section name="S.O.L.I.D." id="{9DAB33B3-B647-445F-96CB-13F0F9ACBFD4}">
          <p14:sldIdLst>
            <p14:sldId id="435"/>
          </p14:sldIdLst>
        </p14:section>
        <p14:section name="Summary" id="{3702C9E7-5BC3-4910-9B8D-D6788FAFB927}">
          <p14:sldIdLst>
            <p14:sldId id="303"/>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00"/>
    <a:srgbClr val="434A5A"/>
    <a:srgbClr val="000000"/>
    <a:srgbClr val="F8DB08"/>
    <a:srgbClr val="D4C612"/>
    <a:srgbClr val="D0C212"/>
    <a:srgbClr val="EBDC1D"/>
    <a:srgbClr val="F5E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5" autoAdjust="0"/>
    <p:restoredTop sz="94023" autoAdjust="0"/>
  </p:normalViewPr>
  <p:slideViewPr>
    <p:cSldViewPr>
      <p:cViewPr varScale="1">
        <p:scale>
          <a:sx n="103" d="100"/>
          <a:sy n="103" d="100"/>
        </p:scale>
        <p:origin x="138" y="2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5/13/2019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extLst>
      <p:ext uri="{BB962C8B-B14F-4D97-AF65-F5344CB8AC3E}">
        <p14:creationId xmlns:p14="http://schemas.microsoft.com/office/powerpoint/2010/main" val="270697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0"/>
            <a:ext cx="121904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281" y="3355848"/>
            <a:ext cx="10768198"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281" y="1828800"/>
            <a:ext cx="10768198"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C0DC150-A4F5-4CC7-8AC9-D1C2FA702AF0}"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Rectangle 9"/>
          <p:cNvSpPr/>
          <p:nvPr/>
        </p:nvSpPr>
        <p:spPr bwMode="invGray">
          <a:xfrm>
            <a:off x="0" y="5128334"/>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28" y="155448"/>
            <a:ext cx="3366428"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238" y="1484808"/>
            <a:ext cx="8328778"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27" y="1728216"/>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27" y="1170432"/>
            <a:ext cx="3364554" cy="201168"/>
          </a:xfrm>
        </p:spPr>
        <p:txBody>
          <a:bodyPr/>
          <a:lstStyle/>
          <a:p>
            <a:fld id="{934ADB0E-D0F3-4FB6-89C7-2C66D4671BAD}" type="datetime1">
              <a:rPr lang="en-US" smtClean="0"/>
              <a:pPr/>
              <a:t>5/13/2019</a:t>
            </a:fld>
            <a:endParaRPr lang="en-US"/>
          </a:p>
        </p:txBody>
      </p:sp>
      <p:sp>
        <p:nvSpPr>
          <p:cNvPr id="11" name="Rectangle 10"/>
          <p:cNvSpPr/>
          <p:nvPr/>
        </p:nvSpPr>
        <p:spPr>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217" y="1170432"/>
            <a:ext cx="6924155"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7657" y="1170432"/>
            <a:ext cx="978358"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9B10CD-9FAF-4497-8F91-7F71E028F591}"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7415" y="0"/>
            <a:ext cx="60952"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2431" y="0"/>
            <a:ext cx="3352365"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1223" y="274640"/>
            <a:ext cx="2539669"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2" y="304801"/>
            <a:ext cx="8025355"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FCBF7-AB56-4521-8847-27703856B509}" type="datetime1">
              <a:rPr lang="en-US" smtClean="0"/>
              <a:pPr/>
              <a:t>5/13/2019</a:t>
            </a:fld>
            <a:endParaRPr lang="en-US"/>
          </a:p>
        </p:txBody>
      </p:sp>
      <p:sp>
        <p:nvSpPr>
          <p:cNvPr id="5" name="Footer Placeholder 4"/>
          <p:cNvSpPr>
            <a:spLocks noGrp="1"/>
          </p:cNvSpPr>
          <p:nvPr>
            <p:ph type="ftr" sz="quarter" idx="11"/>
          </p:nvPr>
        </p:nvSpPr>
        <p:spPr>
          <a:xfrm>
            <a:off x="3520337" y="6377462"/>
            <a:ext cx="5114540"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23787A-A98E-4497-BCC9-19F3F2BA8927}"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Placeholder 1"/>
          <p:cNvSpPr>
            <a:spLocks noGrp="1"/>
          </p:cNvSpPr>
          <p:nvPr>
            <p:ph type="title"/>
          </p:nvPr>
        </p:nvSpPr>
        <p:spPr>
          <a:xfrm>
            <a:off x="609522" y="152400"/>
            <a:ext cx="8025355"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9"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12190413"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155448"/>
            <a:ext cx="8381285" cy="1252728"/>
          </a:xfrm>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A9B24-88F1-42C2-BE47-E03455A4AEB7}"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812694" y="2727029"/>
            <a:ext cx="10565025" cy="718145"/>
          </a:xfrm>
          <a:prstGeom prst="rect">
            <a:avLst/>
          </a:prstGeom>
        </p:spPr>
        <p:txBody>
          <a:bodyPr wrap="square" tIns="0" bIns="0" anchor="ctr" anchorCtr="0">
            <a:normAutofit/>
          </a:bodyPr>
          <a:lstStyle>
            <a:lvl1pPr algn="ctr">
              <a:lnSpc>
                <a:spcPts val="5600"/>
              </a:lnSpc>
              <a:defRPr sz="5400" cap="none" baseline="0">
                <a:solidFill>
                  <a:srgbClr val="FFC800"/>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812694" y="3698080"/>
            <a:ext cx="10565025" cy="569120"/>
          </a:xfrm>
          <a:prstGeom prst="rect">
            <a:avLst/>
          </a:prstGeom>
        </p:spPr>
        <p:txBody>
          <a:bodyPr lIns="0" tIns="0" rIns="0" bIns="0" anchor="ctr" anchorCtr="0">
            <a:noAutofit/>
          </a:bodyPr>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4000" b="1" kern="1200" baseline="0" dirty="0">
                <a:solidFill>
                  <a:srgbClr val="F8DB0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pic>
        <p:nvPicPr>
          <p:cNvPr id="4" name="Picture 3"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extLst>
      <p:ext uri="{BB962C8B-B14F-4D97-AF65-F5344CB8AC3E}">
        <p14:creationId xmlns:p14="http://schemas.microsoft.com/office/powerpoint/2010/main" val="18261352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04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614" y="118872"/>
            <a:ext cx="10682865"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423" y="1828800"/>
            <a:ext cx="1069505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96A084-BC07-4873-BC4D-AB7FA511E85A}" type="datetime1">
              <a:rPr lang="en-US" smtClean="0"/>
              <a:pPr/>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522" y="1773936"/>
            <a:ext cx="5384099"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773936"/>
            <a:ext cx="5384099"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0773F0-205E-4770-98D5-8F74F08D688C}" type="datetime1">
              <a:rPr lang="en-US" smtClean="0"/>
              <a:pPr/>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698990"/>
            <a:ext cx="5386216"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521" y="2449512"/>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2561" y="1698990"/>
            <a:ext cx="53883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2561" y="2449512"/>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751122-9FF2-4D36-A834-6856F24BDC8E}" type="datetime1">
              <a:rPr lang="en-US" smtClean="0"/>
              <a:pPr/>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BDEC92-5D45-41AB-93D1-79D46BE20C86}" type="datetime1">
              <a:rPr lang="en-US" smtClean="0"/>
              <a:pPr/>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6" name="Picture 5"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20D80-3610-4AFB-9A0D-15884E2ECEA1}" type="datetime1">
              <a:rPr lang="en-US" smtClean="0"/>
              <a:pPr/>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55" y="152400"/>
            <a:ext cx="336455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314" y="1743133"/>
            <a:ext cx="7893160"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55" y="1730018"/>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BDB1B8-00EC-4CBC-891F-55C046F2B333}" type="datetime1">
              <a:rPr lang="en-US" smtClean="0"/>
              <a:pPr/>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2" y="2"/>
            <a:ext cx="12190412"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521" y="152400"/>
            <a:ext cx="10971372"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609521" y="1775192"/>
            <a:ext cx="10971372"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520" y="6476999"/>
            <a:ext cx="284443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D9148D6-78A3-493B-B41E-20A8A55231EC}" type="datetime1">
              <a:rPr lang="en-US" smtClean="0"/>
              <a:pPr/>
              <a:t>5/13/2019</a:t>
            </a:fld>
            <a:endParaRPr lang="en-US"/>
          </a:p>
        </p:txBody>
      </p:sp>
      <p:sp>
        <p:nvSpPr>
          <p:cNvPr id="5" name="Footer Placeholder 4"/>
          <p:cNvSpPr>
            <a:spLocks noGrp="1"/>
          </p:cNvSpPr>
          <p:nvPr>
            <p:ph type="ftr" sz="quarter" idx="3"/>
          </p:nvPr>
        </p:nvSpPr>
        <p:spPr>
          <a:xfrm>
            <a:off x="3520339" y="6476999"/>
            <a:ext cx="734266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7771" y="6476999"/>
            <a:ext cx="97835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698" r:id="rId13"/>
  </p:sldLayoutIdLst>
  <p:timing>
    <p:tnLst>
      <p:par>
        <p:cTn id="1" dur="indefinite" restart="never" nodeType="tmRoot"/>
      </p:par>
    </p:tnLst>
  </p:timing>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tiliyan-iv-ivanov/" TargetMode="External"/><Relationship Id="rId2" Type="http://schemas.openxmlformats.org/officeDocument/2006/relationships/hyperlink" Target="https://www.facebook.com/stiliyan.iv.ivanov"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www.tutorialspoint.com/cplusplus/cpp_data_encapsulation.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cotch.io/bar-talk/s-o-l-i-d-the-first-five-principles-of-object-oriented-design"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12694" y="0"/>
            <a:ext cx="10768198" cy="1143000"/>
          </a:xfrm>
        </p:spPr>
        <p:txBody>
          <a:bodyPr>
            <a:normAutofit fontScale="90000"/>
          </a:bodyPr>
          <a:lstStyle/>
          <a:p>
            <a:pPr algn="ctr"/>
            <a:r>
              <a:rPr lang="en-US" sz="8000" dirty="0" smtClean="0">
                <a:ea typeface="Adobe Fangsong Std R" pitchFamily="18" charset="-128"/>
              </a:rPr>
              <a:t>Frontend JavaScript</a:t>
            </a:r>
            <a:br>
              <a:rPr lang="en-US" sz="8000" dirty="0" smtClean="0">
                <a:ea typeface="Adobe Fangsong Std R" pitchFamily="18" charset="-128"/>
              </a:rPr>
            </a:br>
            <a:r>
              <a:rPr lang="en-US" sz="8000" dirty="0" smtClean="0"/>
              <a:t/>
            </a:r>
            <a:br>
              <a:rPr lang="en-US" sz="8000" dirty="0" smtClean="0"/>
            </a:br>
            <a:r>
              <a:rPr lang="en-US" sz="8000" dirty="0" smtClean="0"/>
              <a:t> </a:t>
            </a:r>
            <a:br>
              <a:rPr lang="en-US" sz="8000" dirty="0" smtClean="0"/>
            </a:br>
            <a:r>
              <a:rPr lang="en-US" sz="8000" dirty="0" smtClean="0"/>
              <a:t/>
            </a:r>
            <a:br>
              <a:rPr lang="en-US" sz="8000" dirty="0" smtClean="0"/>
            </a:br>
            <a:r>
              <a:rPr lang="en-US" sz="8000" dirty="0" smtClean="0"/>
              <a:t/>
            </a:r>
            <a:br>
              <a:rPr lang="en-US" sz="80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endParaRPr lang="en-US" sz="3600" dirty="0"/>
          </a:p>
        </p:txBody>
      </p:sp>
      <p:sp>
        <p:nvSpPr>
          <p:cNvPr id="5" name="Subtitle 4"/>
          <p:cNvSpPr>
            <a:spLocks noGrp="1"/>
          </p:cNvSpPr>
          <p:nvPr>
            <p:ph type="subTitle" idx="1"/>
          </p:nvPr>
        </p:nvSpPr>
        <p:spPr>
          <a:xfrm>
            <a:off x="609521" y="5334000"/>
            <a:ext cx="11072958" cy="1371600"/>
          </a:xfrm>
        </p:spPr>
        <p:txBody>
          <a:bodyPr>
            <a:normAutofit fontScale="77500" lnSpcReduction="20000"/>
          </a:bodyPr>
          <a:lstStyle/>
          <a:p>
            <a:r>
              <a:rPr lang="en-US" dirty="0" smtClean="0"/>
              <a:t>Lector: </a:t>
            </a:r>
            <a:r>
              <a:rPr lang="en-US" dirty="0" err="1" smtClean="0"/>
              <a:t>Stiliyan</a:t>
            </a:r>
            <a:r>
              <a:rPr lang="en-US" dirty="0" smtClean="0"/>
              <a:t> Ivanov</a:t>
            </a:r>
          </a:p>
          <a:p>
            <a:r>
              <a:rPr lang="en-US" dirty="0" smtClean="0"/>
              <a:t>Skype: </a:t>
            </a:r>
            <a:r>
              <a:rPr lang="en-US" dirty="0" err="1" smtClean="0"/>
              <a:t>stiliyan.iv.ivanov</a:t>
            </a:r>
            <a:endParaRPr lang="en-US" dirty="0" smtClean="0"/>
          </a:p>
          <a:p>
            <a:r>
              <a:rPr lang="en-US" dirty="0" smtClean="0"/>
              <a:t>E-mail: </a:t>
            </a:r>
            <a:r>
              <a:rPr lang="en-US" dirty="0" err="1" smtClean="0"/>
              <a:t>stiliyan.ivanov</a:t>
            </a:r>
            <a:r>
              <a:rPr lang="en-US" dirty="0" smtClean="0"/>
              <a:t> [at] pragmatic.bg</a:t>
            </a:r>
          </a:p>
          <a:p>
            <a:r>
              <a:rPr lang="en-US" dirty="0" smtClean="0"/>
              <a:t>Facebook: </a:t>
            </a:r>
            <a:r>
              <a:rPr lang="en-US" dirty="0" smtClean="0">
                <a:solidFill>
                  <a:srgbClr val="FFC000"/>
                </a:solidFill>
                <a:hlinkClick r:id="rId2"/>
              </a:rPr>
              <a:t>https://www.facebook.com/stiliyan.iv.ivanov</a:t>
            </a:r>
            <a:endParaRPr lang="en-US" dirty="0" smtClean="0">
              <a:solidFill>
                <a:srgbClr val="FFC000"/>
              </a:solidFill>
            </a:endParaRPr>
          </a:p>
          <a:p>
            <a:r>
              <a:rPr lang="en-US" dirty="0" smtClean="0"/>
              <a:t>LinkedIn: </a:t>
            </a:r>
            <a:r>
              <a:rPr lang="en-US" dirty="0" smtClean="0">
                <a:hlinkClick r:id="rId3"/>
              </a:rPr>
              <a:t>https://www.linkedin.com/in/stiliyan-iv-ivanov/</a:t>
            </a:r>
            <a:endParaRPr lang="en-US" dirty="0" smtClean="0"/>
          </a:p>
          <a:p>
            <a:endParaRPr lang="en-US" dirty="0" smtClean="0"/>
          </a:p>
          <a:p>
            <a:r>
              <a:rPr lang="en-US" dirty="0" smtClean="0"/>
              <a:t>Copyright © Pragmatic LLC 2013 </a:t>
            </a:r>
            <a:r>
              <a:rPr lang="en-US" smtClean="0"/>
              <a:t>– </a:t>
            </a:r>
            <a:r>
              <a:rPr lang="en-US" smtClean="0"/>
              <a:t>2019</a:t>
            </a:r>
            <a:endParaRPr lang="en-US" dirty="0" smtClean="0"/>
          </a:p>
        </p:txBody>
      </p:sp>
      <p:pic>
        <p:nvPicPr>
          <p:cNvPr id="7" name="Picture 6" descr="logo-slogan-330.png"/>
          <p:cNvPicPr>
            <a:picLocks noChangeAspect="1"/>
          </p:cNvPicPr>
          <p:nvPr/>
        </p:nvPicPr>
        <p:blipFill>
          <a:blip r:embed="rId4" cstate="print"/>
          <a:stretch>
            <a:fillRect/>
          </a:stretch>
        </p:blipFill>
        <p:spPr>
          <a:xfrm>
            <a:off x="4280437" y="3505201"/>
            <a:ext cx="3384330" cy="1189643"/>
          </a:xfrm>
          <a:prstGeom prst="rect">
            <a:avLst/>
          </a:prstGeom>
        </p:spPr>
      </p:pic>
      <p:sp>
        <p:nvSpPr>
          <p:cNvPr id="8" name="Title 1"/>
          <p:cNvSpPr txBox="1">
            <a:spLocks/>
          </p:cNvSpPr>
          <p:nvPr/>
        </p:nvSpPr>
        <p:spPr>
          <a:xfrm>
            <a:off x="7009487" y="5181600"/>
            <a:ext cx="5180926" cy="6096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6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
        <p:nvSpPr>
          <p:cNvPr id="10" name="TextBox 9"/>
          <p:cNvSpPr txBox="1"/>
          <p:nvPr/>
        </p:nvSpPr>
        <p:spPr>
          <a:xfrm>
            <a:off x="1330511" y="1695271"/>
            <a:ext cx="9666429" cy="1107996"/>
          </a:xfrm>
          <a:prstGeom prst="rect">
            <a:avLst/>
          </a:prstGeom>
          <a:noFill/>
        </p:spPr>
        <p:txBody>
          <a:bodyPr wrap="none" rtlCol="0">
            <a:spAutoFit/>
          </a:bodyPr>
          <a:lstStyle/>
          <a:p>
            <a:pPr algn="ctr"/>
            <a:r>
              <a:rPr lang="en-US" sz="6600" dirty="0">
                <a:solidFill>
                  <a:srgbClr val="FFC000"/>
                </a:solidFill>
                <a:latin typeface="+mj-lt"/>
              </a:rPr>
              <a:t>Inheritance and Prototypes</a:t>
            </a:r>
            <a:endParaRPr lang="bg-BG" sz="6600" dirty="0">
              <a:solidFill>
                <a:srgbClr val="FFC00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endParaRPr lang="bg-BG" dirty="0"/>
          </a:p>
        </p:txBody>
      </p:sp>
      <p:sp>
        <p:nvSpPr>
          <p:cNvPr id="3" name="Content Placeholder 2"/>
          <p:cNvSpPr>
            <a:spLocks noGrp="1"/>
          </p:cNvSpPr>
          <p:nvPr>
            <p:ph idx="1"/>
          </p:nvPr>
        </p:nvSpPr>
        <p:spPr/>
        <p:txBody>
          <a:bodyPr>
            <a:normAutofit fontScale="92500" lnSpcReduction="20000"/>
          </a:bodyPr>
          <a:lstStyle/>
          <a:p>
            <a:r>
              <a:rPr lang="en-US" dirty="0"/>
              <a:t>Encapsulation is an Object Oriented Programming concept that binds together the data and functions that manipulate the data, and that keeps both safe from outside interference and misuse. Data encapsulation led to the important OOP concept of </a:t>
            </a:r>
            <a:r>
              <a:rPr lang="en-US" b="1" dirty="0"/>
              <a:t>data hiding</a:t>
            </a:r>
            <a:r>
              <a:rPr lang="en-US" dirty="0"/>
              <a:t>.</a:t>
            </a:r>
          </a:p>
          <a:p>
            <a:r>
              <a:rPr lang="en-US" b="1" dirty="0"/>
              <a:t>Data encapsulation</a:t>
            </a:r>
            <a:r>
              <a:rPr lang="en-US" dirty="0"/>
              <a:t> is a mechanism of bundling the data, and the functions that use them and </a:t>
            </a:r>
            <a:r>
              <a:rPr lang="en-US" b="1" dirty="0"/>
              <a:t>data abstraction</a:t>
            </a:r>
            <a:r>
              <a:rPr lang="en-US" dirty="0"/>
              <a:t> is a mechanism of exposing only the interfaces and hiding the implementation details from the user.</a:t>
            </a:r>
          </a:p>
          <a:p>
            <a:r>
              <a:rPr lang="en-US" dirty="0">
                <a:hlinkClick r:id="rId2"/>
              </a:rPr>
              <a:t>http://</a:t>
            </a:r>
            <a:r>
              <a:rPr lang="en-US" dirty="0" smtClean="0">
                <a:hlinkClick r:id="rId2"/>
              </a:rPr>
              <a:t>www.tutorialspoint.com/cplusplus/cpp_data_encapsulation.htm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5483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2" descr="C:\Users\tilchev\Desktop\cow.png"/>
          <p:cNvPicPr>
            <a:picLocks noChangeAspect="1" noChangeArrowheads="1"/>
          </p:cNvPicPr>
          <p:nvPr/>
        </p:nvPicPr>
        <p:blipFill>
          <a:blip r:embed="rId2" cstate="print"/>
          <a:srcRect/>
          <a:stretch>
            <a:fillRect/>
          </a:stretch>
        </p:blipFill>
        <p:spPr bwMode="auto">
          <a:xfrm>
            <a:off x="3171824" y="1600200"/>
            <a:ext cx="5742782" cy="5092122"/>
          </a:xfrm>
          <a:prstGeom prst="rect">
            <a:avLst/>
          </a:prstGeom>
          <a:noFill/>
        </p:spPr>
      </p:pic>
    </p:spTree>
    <p:extLst>
      <p:ext uri="{BB962C8B-B14F-4D97-AF65-F5344CB8AC3E}">
        <p14:creationId xmlns:p14="http://schemas.microsoft.com/office/powerpoint/2010/main" val="497369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Polymorphism</a:t>
            </a:r>
            <a:endParaRPr lang="bg-BG" dirty="0"/>
          </a:p>
        </p:txBody>
      </p:sp>
      <p:sp>
        <p:nvSpPr>
          <p:cNvPr id="3" name="Content Placeholder 2"/>
          <p:cNvSpPr>
            <a:spLocks noGrp="1"/>
          </p:cNvSpPr>
          <p:nvPr>
            <p:ph idx="1"/>
          </p:nvPr>
        </p:nvSpPr>
        <p:spPr/>
        <p:txBody>
          <a:bodyPr/>
          <a:lstStyle/>
          <a:p>
            <a:r>
              <a:rPr lang="en-US" dirty="0"/>
              <a:t>Polymorphism is the ability to take on many forms</a:t>
            </a:r>
          </a:p>
          <a:p>
            <a:r>
              <a:rPr lang="en-US" dirty="0"/>
              <a:t>A child class may </a:t>
            </a:r>
            <a:r>
              <a:rPr lang="en-US" dirty="0">
                <a:solidFill>
                  <a:srgbClr val="F3CC5F"/>
                </a:solidFill>
              </a:rPr>
              <a:t>override</a:t>
            </a:r>
            <a:r>
              <a:rPr lang="en-US" dirty="0"/>
              <a:t> (change) some of the parent's methods</a:t>
            </a:r>
          </a:p>
          <a:p>
            <a:r>
              <a:rPr lang="en-US" dirty="0"/>
              <a:t>The beauty of </a:t>
            </a:r>
            <a:r>
              <a:rPr lang="en-US" dirty="0">
                <a:solidFill>
                  <a:srgbClr val="F3CC5F"/>
                </a:solidFill>
              </a:rPr>
              <a:t>polymorphism</a:t>
            </a:r>
            <a:r>
              <a:rPr lang="en-US" dirty="0"/>
              <a:t> is that the code working with the different classes does not need to know which class it is using since they are all used the same way</a:t>
            </a:r>
          </a:p>
          <a:p>
            <a:r>
              <a:rPr lang="en-US" dirty="0"/>
              <a:t>In the programming world, polymorphism is used to make applications more </a:t>
            </a:r>
            <a:r>
              <a:rPr lang="en-US" dirty="0">
                <a:solidFill>
                  <a:srgbClr val="F3CC5F"/>
                </a:solidFill>
              </a:rPr>
              <a:t>modular</a:t>
            </a:r>
            <a:r>
              <a:rPr lang="en-US" dirty="0"/>
              <a:t> and </a:t>
            </a:r>
            <a:r>
              <a:rPr lang="en-US" dirty="0" smtClean="0">
                <a:solidFill>
                  <a:srgbClr val="F3CC5F"/>
                </a:solidFill>
              </a:rPr>
              <a:t>extensible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5662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smtClean="0"/>
              <a:t>Overriding</a:t>
            </a:r>
            <a:endParaRPr lang="bg-BG" dirty="0"/>
          </a:p>
        </p:txBody>
      </p:sp>
      <p:sp>
        <p:nvSpPr>
          <p:cNvPr id="3" name="Content Placeholder 2"/>
          <p:cNvSpPr>
            <a:spLocks noGrp="1"/>
          </p:cNvSpPr>
          <p:nvPr>
            <p:ph idx="1"/>
          </p:nvPr>
        </p:nvSpPr>
        <p:spPr/>
        <p:txBody>
          <a:bodyPr>
            <a:normAutofit/>
          </a:bodyPr>
          <a:lstStyle/>
          <a:p>
            <a:r>
              <a:rPr lang="en-US" sz="3600" dirty="0"/>
              <a:t>A subclass can predefine the methods of its parent </a:t>
            </a:r>
          </a:p>
          <a:p>
            <a:r>
              <a:rPr lang="en-US" sz="3600" dirty="0"/>
              <a:t>This is called overriding </a:t>
            </a:r>
          </a:p>
          <a:p>
            <a:r>
              <a:rPr lang="en-US" sz="3600" dirty="0"/>
              <a:t>To override a method: </a:t>
            </a:r>
          </a:p>
          <a:p>
            <a:pPr lvl="1"/>
            <a:r>
              <a:rPr lang="en-US" sz="3200" dirty="0"/>
              <a:t>Use its name as it's in the parent class </a:t>
            </a:r>
          </a:p>
          <a:p>
            <a:pPr lvl="1"/>
            <a:r>
              <a:rPr lang="en-US" sz="3200" dirty="0"/>
              <a:t>Use the same number and order of method arguments </a:t>
            </a:r>
          </a:p>
          <a:p>
            <a:pPr lvl="1"/>
            <a:r>
              <a:rPr lang="en-US" sz="3200" dirty="0"/>
              <a:t>Use the same return </a:t>
            </a:r>
            <a:r>
              <a:rPr lang="en-US" sz="3200" dirty="0" smtClean="0"/>
              <a:t>type (</a:t>
            </a:r>
            <a:r>
              <a:rPr lang="en-US" sz="3200" dirty="0"/>
              <a:t>or subtype of the type returned by the overridden method. This is called a covariant return type)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79876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Simple Class Inheritance</a:t>
            </a:r>
            <a:endParaRPr lang="bg-BG" dirty="0"/>
          </a:p>
        </p:txBody>
      </p:sp>
      <p:sp>
        <p:nvSpPr>
          <p:cNvPr id="8" name="Subtitle 7"/>
          <p:cNvSpPr>
            <a:spLocks noGrp="1"/>
          </p:cNvSpPr>
          <p:nvPr>
            <p:ph type="subTitle" idx="1"/>
          </p:nvPr>
        </p:nvSpPr>
        <p:spPr/>
        <p:txBody>
          <a:bodyPr/>
          <a:lstStyle/>
          <a:p>
            <a:r>
              <a:rPr lang="en-US" dirty="0"/>
              <a:t>Inheriting </a:t>
            </a:r>
            <a:r>
              <a:rPr lang="en-US" dirty="0" smtClean="0"/>
              <a:t>Data and </a:t>
            </a:r>
            <a:r>
              <a:rPr lang="en-US" dirty="0"/>
              <a:t>Methods</a:t>
            </a:r>
          </a:p>
        </p:txBody>
      </p:sp>
    </p:spTree>
    <p:extLst>
      <p:ext uri="{BB962C8B-B14F-4D97-AF65-F5344CB8AC3E}">
        <p14:creationId xmlns:p14="http://schemas.microsoft.com/office/powerpoint/2010/main" val="3080117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vs Class Based Languages</a:t>
            </a:r>
            <a:endParaRPr lang="bg-BG" dirty="0"/>
          </a:p>
        </p:txBody>
      </p:sp>
      <p:sp>
        <p:nvSpPr>
          <p:cNvPr id="3" name="Content Placeholder 2"/>
          <p:cNvSpPr>
            <a:spLocks noGrp="1"/>
          </p:cNvSpPr>
          <p:nvPr>
            <p:ph idx="1"/>
          </p:nvPr>
        </p:nvSpPr>
        <p:spPr/>
        <p:txBody>
          <a:bodyPr>
            <a:normAutofit/>
          </a:bodyPr>
          <a:lstStyle/>
          <a:p>
            <a:r>
              <a:rPr lang="en-US" sz="3600" dirty="0" smtClean="0"/>
              <a:t>JavaScript has no:</a:t>
            </a:r>
          </a:p>
          <a:p>
            <a:pPr lvl="1"/>
            <a:r>
              <a:rPr lang="en-US" sz="3200" dirty="0" smtClean="0"/>
              <a:t>Access modifiers – public, private, protected</a:t>
            </a:r>
          </a:p>
          <a:p>
            <a:pPr lvl="1"/>
            <a:r>
              <a:rPr lang="en-US" sz="3200" dirty="0" smtClean="0"/>
              <a:t>Abstract classes, abstract functions</a:t>
            </a:r>
          </a:p>
          <a:p>
            <a:pPr lvl="1"/>
            <a:r>
              <a:rPr lang="en-US" sz="3200" dirty="0" smtClean="0"/>
              <a:t>Interfaces, Traits</a:t>
            </a:r>
          </a:p>
          <a:p>
            <a:pPr lvl="1"/>
            <a:r>
              <a:rPr lang="en-US" sz="3200" dirty="0" smtClean="0"/>
              <a:t>Destructors</a:t>
            </a:r>
          </a:p>
          <a:p>
            <a:pPr lvl="1"/>
            <a:r>
              <a:rPr lang="en-US" sz="3200" dirty="0" smtClean="0"/>
              <a:t>Final keyword</a:t>
            </a:r>
          </a:p>
          <a:p>
            <a:pPr lvl="1"/>
            <a:endParaRPr lang="bg-BG"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52957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endParaRPr lang="bg-BG" dirty="0"/>
          </a:p>
        </p:txBody>
      </p:sp>
      <p:sp>
        <p:nvSpPr>
          <p:cNvPr id="3" name="Content Placeholder 2"/>
          <p:cNvSpPr>
            <a:spLocks noGrp="1"/>
          </p:cNvSpPr>
          <p:nvPr>
            <p:ph idx="1"/>
          </p:nvPr>
        </p:nvSpPr>
        <p:spPr/>
        <p:txBody>
          <a:bodyPr/>
          <a:lstStyle/>
          <a:p>
            <a:r>
              <a:rPr lang="en-US" dirty="0" smtClean="0"/>
              <a:t>Inheritance </a:t>
            </a:r>
            <a:r>
              <a:rPr lang="en-US" dirty="0"/>
              <a:t>is the ability of a class to implicitly gain </a:t>
            </a:r>
            <a:r>
              <a:rPr lang="en-US" dirty="0" smtClean="0"/>
              <a:t>some (</a:t>
            </a:r>
            <a:r>
              <a:rPr lang="en-US" dirty="0"/>
              <a:t>or all) members of another class </a:t>
            </a:r>
          </a:p>
          <a:p>
            <a:r>
              <a:rPr lang="en-US" dirty="0"/>
              <a:t>Inheritance builds a relationship between classes </a:t>
            </a:r>
          </a:p>
          <a:p>
            <a:r>
              <a:rPr lang="en-US" dirty="0"/>
              <a:t>The class that gains the functionality is called subclass (child class or derived class). The other class is called </a:t>
            </a:r>
            <a:r>
              <a:rPr lang="en-US" dirty="0" smtClean="0"/>
              <a:t>base (</a:t>
            </a:r>
            <a:r>
              <a:rPr lang="en-US" dirty="0"/>
              <a:t>parent or superclass) </a:t>
            </a:r>
          </a:p>
          <a:p>
            <a:r>
              <a:rPr lang="en-US" dirty="0"/>
              <a:t>The main purpose of inheritance is reusability of the code </a:t>
            </a:r>
          </a:p>
          <a:p>
            <a:endParaRPr lang="bg-BG" dirty="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8056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 and ‘has a’ relationship</a:t>
            </a:r>
            <a:endParaRPr lang="bg-BG" dirty="0"/>
          </a:p>
        </p:txBody>
      </p:sp>
      <p:sp>
        <p:nvSpPr>
          <p:cNvPr id="3" name="Content Placeholder 2"/>
          <p:cNvSpPr>
            <a:spLocks noGrp="1"/>
          </p:cNvSpPr>
          <p:nvPr>
            <p:ph idx="1"/>
          </p:nvPr>
        </p:nvSpPr>
        <p:spPr/>
        <p:txBody>
          <a:bodyPr>
            <a:normAutofit/>
          </a:bodyPr>
          <a:lstStyle/>
          <a:p>
            <a:r>
              <a:rPr lang="en-US" sz="3600" dirty="0"/>
              <a:t>Two of the main techniques for code reuse are class inheritance and object composition </a:t>
            </a:r>
          </a:p>
          <a:p>
            <a:r>
              <a:rPr lang="en-US" sz="3600" dirty="0">
                <a:solidFill>
                  <a:srgbClr val="FFC800"/>
                </a:solidFill>
              </a:rPr>
              <a:t>'is a'</a:t>
            </a:r>
            <a:r>
              <a:rPr lang="en-US" sz="3600" dirty="0"/>
              <a:t> relationship is expressed with inheritance </a:t>
            </a:r>
          </a:p>
          <a:p>
            <a:r>
              <a:rPr lang="en-US" sz="3600" dirty="0">
                <a:solidFill>
                  <a:srgbClr val="FFC800"/>
                </a:solidFill>
              </a:rPr>
              <a:t>'has a'</a:t>
            </a:r>
            <a:r>
              <a:rPr lang="en-US" sz="3600" dirty="0"/>
              <a:t> relationship is expressed with composition </a:t>
            </a:r>
          </a:p>
          <a:p>
            <a:r>
              <a:rPr lang="en-US" sz="3600" dirty="0"/>
              <a:t>Example using classes House, Building and Bathroom </a:t>
            </a:r>
          </a:p>
          <a:p>
            <a:r>
              <a:rPr lang="en-US" sz="3600" dirty="0">
                <a:solidFill>
                  <a:srgbClr val="FFC800"/>
                </a:solidFill>
              </a:rPr>
              <a:t>Is a</a:t>
            </a:r>
            <a:r>
              <a:rPr lang="en-US" sz="3600" dirty="0"/>
              <a:t>: House is a Building </a:t>
            </a:r>
          </a:p>
          <a:p>
            <a:r>
              <a:rPr lang="en-US" sz="3600" dirty="0">
                <a:solidFill>
                  <a:srgbClr val="FFC800"/>
                </a:solidFill>
              </a:rPr>
              <a:t>has a</a:t>
            </a:r>
            <a:r>
              <a:rPr lang="en-US" sz="3600" dirty="0"/>
              <a:t>: House has a Bathroom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4865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vs Composition</a:t>
            </a:r>
            <a:endParaRPr lang="bg-BG" dirty="0"/>
          </a:p>
        </p:txBody>
      </p:sp>
      <p:sp>
        <p:nvSpPr>
          <p:cNvPr id="3" name="Content Placeholder 2"/>
          <p:cNvSpPr>
            <a:spLocks noGrp="1"/>
          </p:cNvSpPr>
          <p:nvPr>
            <p:ph idx="1"/>
          </p:nvPr>
        </p:nvSpPr>
        <p:spPr/>
        <p:txBody>
          <a:bodyPr/>
          <a:lstStyle/>
          <a:p>
            <a:r>
              <a:rPr lang="en-US" dirty="0" smtClean="0"/>
              <a:t>Inheritance</a:t>
            </a:r>
            <a:r>
              <a:rPr lang="de-DE" dirty="0" smtClean="0"/>
              <a:t> </a:t>
            </a:r>
            <a:r>
              <a:rPr lang="en-US" dirty="0" smtClean="0"/>
              <a:t>is</a:t>
            </a:r>
            <a:r>
              <a:rPr lang="de-DE" dirty="0" smtClean="0"/>
              <a:t> </a:t>
            </a:r>
            <a:r>
              <a:rPr lang="en-US" dirty="0" smtClean="0"/>
              <a:t>unidirectional</a:t>
            </a:r>
            <a:r>
              <a:rPr lang="de-DE" dirty="0" smtClean="0"/>
              <a:t>: </a:t>
            </a:r>
            <a:endParaRPr lang="de-DE" dirty="0"/>
          </a:p>
          <a:p>
            <a:pPr lvl="1"/>
            <a:r>
              <a:rPr lang="en-US" dirty="0"/>
              <a:t>House is a Building. But Building is not a House. </a:t>
            </a:r>
          </a:p>
          <a:p>
            <a:r>
              <a:rPr lang="en-US" dirty="0"/>
              <a:t>Inheritance uses </a:t>
            </a:r>
            <a:r>
              <a:rPr lang="en-US" b="1" i="1" dirty="0"/>
              <a:t>extends</a:t>
            </a:r>
            <a:r>
              <a:rPr lang="en-US" i="1" dirty="0"/>
              <a:t> keyword </a:t>
            </a:r>
          </a:p>
          <a:p>
            <a:r>
              <a:rPr lang="en-US" dirty="0"/>
              <a:t>Composition is used when House has a Bathroom. It is incorrect to say House is a Bathroom </a:t>
            </a:r>
          </a:p>
          <a:p>
            <a:r>
              <a:rPr lang="en-US" dirty="0"/>
              <a:t>Composition simply means using instance variables that refer to other objects. The class House will have an instance which refers to a Bathroom object</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03899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Inheritance</a:t>
            </a:r>
            <a:endParaRPr lang="bg-BG" dirty="0"/>
          </a:p>
        </p:txBody>
      </p:sp>
      <p:sp>
        <p:nvSpPr>
          <p:cNvPr id="2" name="Content Placeholder 1"/>
          <p:cNvSpPr>
            <a:spLocks noGrp="1"/>
          </p:cNvSpPr>
          <p:nvPr>
            <p:ph sz="half" idx="1"/>
          </p:nvPr>
        </p:nvSpPr>
        <p:spPr/>
        <p:txBody>
          <a:bodyPr/>
          <a:lstStyle/>
          <a:p>
            <a:r>
              <a:rPr lang="en-US" dirty="0"/>
              <a:t>Classes can </a:t>
            </a:r>
            <a:r>
              <a:rPr lang="en-US" dirty="0">
                <a:solidFill>
                  <a:schemeClr val="tx2">
                    <a:lumMod val="75000"/>
                  </a:schemeClr>
                </a:solidFill>
              </a:rPr>
              <a:t>inherit</a:t>
            </a:r>
            <a:r>
              <a:rPr lang="en-US" dirty="0"/>
              <a:t> (extend) other classes</a:t>
            </a:r>
          </a:p>
          <a:p>
            <a:pPr lvl="1"/>
            <a:r>
              <a:rPr lang="en-US" dirty="0">
                <a:solidFill>
                  <a:schemeClr val="tx2">
                    <a:lumMod val="75000"/>
                  </a:schemeClr>
                </a:solidFill>
              </a:rPr>
              <a:t>Child class </a:t>
            </a:r>
            <a:r>
              <a:rPr lang="en-US" dirty="0"/>
              <a:t>inherits data + methods from its </a:t>
            </a:r>
            <a:r>
              <a:rPr lang="en-US" dirty="0">
                <a:solidFill>
                  <a:schemeClr val="tx2">
                    <a:lumMod val="75000"/>
                  </a:schemeClr>
                </a:solidFill>
              </a:rPr>
              <a:t>parent</a:t>
            </a:r>
          </a:p>
          <a:p>
            <a:pPr>
              <a:spcBef>
                <a:spcPts val="1200"/>
              </a:spcBef>
            </a:pPr>
            <a:r>
              <a:rPr lang="en-US" dirty="0"/>
              <a:t>Child class can:</a:t>
            </a:r>
          </a:p>
          <a:p>
            <a:pPr lvl="1"/>
            <a:r>
              <a:rPr lang="en-US" dirty="0"/>
              <a:t>Add </a:t>
            </a:r>
            <a:r>
              <a:rPr lang="en-US" dirty="0">
                <a:solidFill>
                  <a:schemeClr val="tx2">
                    <a:lumMod val="75000"/>
                  </a:schemeClr>
                </a:solidFill>
              </a:rPr>
              <a:t>properties</a:t>
            </a:r>
            <a:r>
              <a:rPr lang="en-US" dirty="0"/>
              <a:t> (data)</a:t>
            </a:r>
          </a:p>
          <a:p>
            <a:pPr lvl="1"/>
            <a:r>
              <a:rPr lang="en-US" dirty="0"/>
              <a:t>Add / replace </a:t>
            </a:r>
            <a:r>
              <a:rPr lang="en-US" dirty="0">
                <a:solidFill>
                  <a:schemeClr val="tx2">
                    <a:lumMod val="75000"/>
                  </a:schemeClr>
                </a:solidFill>
              </a:rPr>
              <a:t>methods</a:t>
            </a:r>
          </a:p>
          <a:p>
            <a:pPr lvl="1"/>
            <a:r>
              <a:rPr lang="en-US" dirty="0"/>
              <a:t>Add / replace </a:t>
            </a:r>
            <a:r>
              <a:rPr lang="en-US" dirty="0">
                <a:solidFill>
                  <a:schemeClr val="tx2">
                    <a:lumMod val="75000"/>
                  </a:schemeClr>
                </a:solidFill>
              </a:rPr>
              <a:t>accessor</a:t>
            </a:r>
            <a:r>
              <a:rPr lang="en-US" dirty="0"/>
              <a:t> properties</a:t>
            </a:r>
          </a:p>
          <a:p>
            <a:endParaRPr lang="bg-BG" dirty="0"/>
          </a:p>
        </p:txBody>
      </p:sp>
      <p:sp>
        <p:nvSpPr>
          <p:cNvPr id="6"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pSp>
        <p:nvGrpSpPr>
          <p:cNvPr id="8" name="Group 7"/>
          <p:cNvGrpSpPr/>
          <p:nvPr/>
        </p:nvGrpSpPr>
        <p:grpSpPr>
          <a:xfrm>
            <a:off x="8504682" y="1710005"/>
            <a:ext cx="2923730" cy="2274322"/>
            <a:chOff x="4446384" y="1457528"/>
            <a:chExt cx="2943427" cy="1874912"/>
          </a:xfrm>
        </p:grpSpPr>
        <p:sp>
          <p:nvSpPr>
            <p:cNvPr id="9" name="Rectangle: Rounded Corners 6"/>
            <p:cNvSpPr/>
            <p:nvPr/>
          </p:nvSpPr>
          <p:spPr>
            <a:xfrm>
              <a:off x="4446384" y="1457528"/>
              <a:ext cx="2943427" cy="187491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10" name="Rectangle: Rounded Corners 13"/>
            <p:cNvSpPr/>
            <p:nvPr/>
          </p:nvSpPr>
          <p:spPr>
            <a:xfrm>
              <a:off x="4770843" y="204372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11" name="TextBox 10"/>
            <p:cNvSpPr txBox="1"/>
            <p:nvPr/>
          </p:nvSpPr>
          <p:spPr>
            <a:xfrm>
              <a:off x="4570412" y="1495064"/>
              <a:ext cx="1795789" cy="482078"/>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12" name="Rectangle: Rounded Corners 13"/>
            <p:cNvSpPr/>
            <p:nvPr/>
          </p:nvSpPr>
          <p:spPr>
            <a:xfrm>
              <a:off x="4770844" y="2555052"/>
              <a:ext cx="2281664"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email</a:t>
              </a:r>
            </a:p>
          </p:txBody>
        </p:sp>
      </p:grpSp>
      <p:grpSp>
        <p:nvGrpSpPr>
          <p:cNvPr id="13" name="Group 12"/>
          <p:cNvGrpSpPr/>
          <p:nvPr/>
        </p:nvGrpSpPr>
        <p:grpSpPr>
          <a:xfrm>
            <a:off x="8504682" y="4892923"/>
            <a:ext cx="2923730" cy="1663790"/>
            <a:chOff x="4446384" y="1457528"/>
            <a:chExt cx="2943427" cy="1371600"/>
          </a:xfrm>
        </p:grpSpPr>
        <p:sp>
          <p:nvSpPr>
            <p:cNvPr id="14" name="Rectangle: Rounded Corners 6"/>
            <p:cNvSpPr/>
            <p:nvPr/>
          </p:nvSpPr>
          <p:spPr>
            <a:xfrm>
              <a:off x="4446384" y="1457528"/>
              <a:ext cx="2943427" cy="1371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15" name="Rectangle: Rounded Corners 13"/>
            <p:cNvSpPr/>
            <p:nvPr/>
          </p:nvSpPr>
          <p:spPr>
            <a:xfrm>
              <a:off x="4770843" y="205174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16" name="TextBox 15"/>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grpSp>
      <p:sp>
        <p:nvSpPr>
          <p:cNvPr id="17" name="AutoShape 25"/>
          <p:cNvSpPr>
            <a:spLocks noChangeArrowheads="1"/>
          </p:cNvSpPr>
          <p:nvPr/>
        </p:nvSpPr>
        <p:spPr bwMode="auto">
          <a:xfrm>
            <a:off x="5729592" y="914400"/>
            <a:ext cx="2481447" cy="1097369"/>
          </a:xfrm>
          <a:prstGeom prst="wedgeRoundRectCallout">
            <a:avLst>
              <a:gd name="adj1" fmla="val 68028"/>
              <a:gd name="adj2" fmla="val 478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C800"/>
                </a:solidFill>
              </a:rPr>
              <a:t>Base </a:t>
            </a:r>
            <a:r>
              <a:rPr lang="en-US" sz="3000" noProof="1">
                <a:solidFill>
                  <a:srgbClr val="FFFFFF"/>
                </a:solidFill>
              </a:rPr>
              <a:t>(parent, super) class</a:t>
            </a:r>
            <a:endParaRPr lang="en-US" sz="3000" b="1" noProof="1">
              <a:solidFill>
                <a:schemeClr val="tx2">
                  <a:lumMod val="75000"/>
                </a:schemeClr>
              </a:solidFill>
              <a:latin typeface="Consolas" panose="020B0609020204030204" pitchFamily="49" charset="0"/>
            </a:endParaRPr>
          </a:p>
        </p:txBody>
      </p:sp>
      <p:sp>
        <p:nvSpPr>
          <p:cNvPr id="18" name="AutoShape 25"/>
          <p:cNvSpPr>
            <a:spLocks noChangeArrowheads="1"/>
          </p:cNvSpPr>
          <p:nvPr/>
        </p:nvSpPr>
        <p:spPr bwMode="auto">
          <a:xfrm>
            <a:off x="5494540" y="4042693"/>
            <a:ext cx="2706771" cy="1148493"/>
          </a:xfrm>
          <a:prstGeom prst="wedgeRoundRectCallout">
            <a:avLst>
              <a:gd name="adj1" fmla="val 67018"/>
              <a:gd name="adj2" fmla="val 5029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C800"/>
                </a:solidFill>
              </a:rPr>
              <a:t>Child </a:t>
            </a:r>
            <a:r>
              <a:rPr lang="en-US" sz="3000" noProof="1">
                <a:solidFill>
                  <a:srgbClr val="FFFFFF"/>
                </a:solidFill>
              </a:rPr>
              <a:t>(derived) class</a:t>
            </a:r>
            <a:endParaRPr lang="en-US" sz="3000" b="1" noProof="1">
              <a:solidFill>
                <a:schemeClr val="tx2">
                  <a:lumMod val="75000"/>
                </a:schemeClr>
              </a:solidFill>
              <a:latin typeface="Consolas" panose="020B0609020204030204" pitchFamily="49" charset="0"/>
            </a:endParaRPr>
          </a:p>
        </p:txBody>
      </p:sp>
      <p:cxnSp>
        <p:nvCxnSpPr>
          <p:cNvPr id="19" name="Straight Arrow Connector 35"/>
          <p:cNvCxnSpPr/>
          <p:nvPr/>
        </p:nvCxnSpPr>
        <p:spPr>
          <a:xfrm flipV="1">
            <a:off x="9981406" y="3968205"/>
            <a:ext cx="0" cy="908595"/>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1729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bg-BG" dirty="0"/>
          </a:p>
        </p:txBody>
      </p:sp>
      <p:sp>
        <p:nvSpPr>
          <p:cNvPr id="3" name="Content Placeholder 2"/>
          <p:cNvSpPr>
            <a:spLocks noGrp="1"/>
          </p:cNvSpPr>
          <p:nvPr>
            <p:ph idx="1"/>
          </p:nvPr>
        </p:nvSpPr>
        <p:spPr/>
        <p:txBody>
          <a:bodyPr>
            <a:normAutofit/>
          </a:bodyPr>
          <a:lstStyle/>
          <a:p>
            <a:pPr marL="446088" indent="-446088">
              <a:lnSpc>
                <a:spcPct val="120000"/>
              </a:lnSpc>
              <a:buFontTx/>
              <a:buAutoNum type="arabicPeriod"/>
            </a:pPr>
            <a:r>
              <a:rPr lang="en-US" sz="3600" dirty="0" smtClean="0"/>
              <a:t>Fundamental Principles of OOP</a:t>
            </a:r>
          </a:p>
          <a:p>
            <a:pPr marL="446088" indent="-446088">
              <a:lnSpc>
                <a:spcPct val="120000"/>
              </a:lnSpc>
              <a:buFontTx/>
              <a:buAutoNum type="arabicPeriod"/>
            </a:pPr>
            <a:r>
              <a:rPr lang="en-US" sz="3600" dirty="0" smtClean="0"/>
              <a:t>Simple </a:t>
            </a:r>
            <a:r>
              <a:rPr lang="en-US" sz="3600" dirty="0"/>
              <a:t>Inheritance</a:t>
            </a:r>
          </a:p>
          <a:p>
            <a:pPr marL="446088" indent="-446088">
              <a:lnSpc>
                <a:spcPct val="120000"/>
              </a:lnSpc>
              <a:buFontTx/>
              <a:buAutoNum type="arabicPeriod"/>
            </a:pPr>
            <a:r>
              <a:rPr lang="en-US" sz="3600" dirty="0"/>
              <a:t>Accessing Parent Members</a:t>
            </a:r>
          </a:p>
          <a:p>
            <a:pPr marL="446088" indent="-446088">
              <a:lnSpc>
                <a:spcPct val="120000"/>
              </a:lnSpc>
              <a:buFontTx/>
              <a:buAutoNum type="arabicPeriod"/>
            </a:pPr>
            <a:r>
              <a:rPr lang="en-US" sz="3600" dirty="0"/>
              <a:t>Prototype </a:t>
            </a:r>
            <a:r>
              <a:rPr lang="en-US" sz="3600" dirty="0" smtClean="0"/>
              <a:t>Chain</a:t>
            </a:r>
          </a:p>
          <a:p>
            <a:pPr marL="446088" indent="-446088">
              <a:lnSpc>
                <a:spcPct val="120000"/>
              </a:lnSpc>
              <a:buFontTx/>
              <a:buAutoNum type="arabicPeriod"/>
            </a:pPr>
            <a:r>
              <a:rPr lang="en-US" sz="3600" dirty="0" smtClean="0"/>
              <a:t>S.O.L.I.D</a:t>
            </a:r>
            <a:r>
              <a:rPr lang="en-US" sz="3600" dirty="0"/>
              <a:t>: The First 5 Principles of Object Oriented Design</a:t>
            </a:r>
          </a:p>
          <a:p>
            <a:pPr marL="446088" indent="-446088">
              <a:lnSpc>
                <a:spcPct val="120000"/>
              </a:lnSpc>
              <a:buFontTx/>
              <a:buAutoNum type="arabicPeriod"/>
            </a:pPr>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6183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Inheritance – Example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8" name="Text Placeholder 3"/>
          <p:cNvSpPr txBox="1">
            <a:spLocks/>
          </p:cNvSpPr>
          <p:nvPr/>
        </p:nvSpPr>
        <p:spPr>
          <a:xfrm>
            <a:off x="703668" y="1586358"/>
            <a:ext cx="7924800" cy="2299842"/>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a:solidFill>
                  <a:schemeClr val="tx1">
                    <a:lumMod val="85000"/>
                    <a:lumOff val="15000"/>
                  </a:schemeClr>
                </a:solidFill>
              </a:rPr>
              <a:t>class Person {</a:t>
            </a:r>
          </a:p>
          <a:p>
            <a:r>
              <a:rPr lang="en-US" noProof="1">
                <a:solidFill>
                  <a:schemeClr val="tx1">
                    <a:lumMod val="85000"/>
                    <a:lumOff val="15000"/>
                  </a:schemeClr>
                </a:solidFill>
              </a:rPr>
              <a:t>  constructor(name,</a:t>
            </a:r>
            <a:r>
              <a:rPr lang="en-US" noProof="1">
                <a:solidFill>
                  <a:schemeClr val="tx1">
                    <a:lumMod val="85000"/>
                    <a:lumOff val="15000"/>
                  </a:schemeClr>
                </a:solidFill>
                <a:latin typeface="+mn-lt"/>
              </a:rPr>
              <a:t> </a:t>
            </a:r>
            <a:r>
              <a:rPr lang="en-US" noProof="1">
                <a:solidFill>
                  <a:schemeClr val="tx1">
                    <a:lumMod val="85000"/>
                    <a:lumOff val="15000"/>
                  </a:schemeClr>
                </a:solidFill>
              </a:rPr>
              <a:t>email) {</a:t>
            </a:r>
          </a:p>
          <a:p>
            <a:r>
              <a:rPr lang="en-US" noProof="1">
                <a:solidFill>
                  <a:schemeClr val="tx1">
                    <a:lumMod val="85000"/>
                    <a:lumOff val="15000"/>
                  </a:schemeClr>
                </a:solidFill>
              </a:rPr>
              <a:t>    this.name</a:t>
            </a:r>
            <a:r>
              <a:rPr lang="en-US" noProof="1">
                <a:solidFill>
                  <a:schemeClr val="tx1">
                    <a:lumMod val="85000"/>
                    <a:lumOff val="15000"/>
                  </a:schemeClr>
                </a:solidFill>
                <a:latin typeface="+mn-lt"/>
              </a:rPr>
              <a:t> </a:t>
            </a:r>
            <a:r>
              <a:rPr lang="en-US" noProof="1">
                <a:solidFill>
                  <a:schemeClr val="tx1">
                    <a:lumMod val="85000"/>
                    <a:lumOff val="15000"/>
                  </a:schemeClr>
                </a:solidFill>
              </a:rPr>
              <a:t>=</a:t>
            </a:r>
            <a:r>
              <a:rPr lang="en-US" noProof="1">
                <a:solidFill>
                  <a:schemeClr val="tx1">
                    <a:lumMod val="85000"/>
                    <a:lumOff val="15000"/>
                  </a:schemeClr>
                </a:solidFill>
                <a:latin typeface="+mn-lt"/>
              </a:rPr>
              <a:t> </a:t>
            </a:r>
            <a:r>
              <a:rPr lang="en-US" noProof="1">
                <a:solidFill>
                  <a:schemeClr val="tx1">
                    <a:lumMod val="85000"/>
                    <a:lumOff val="15000"/>
                  </a:schemeClr>
                </a:solidFill>
              </a:rPr>
              <a:t>name; this.email</a:t>
            </a:r>
            <a:r>
              <a:rPr lang="en-US" noProof="1">
                <a:solidFill>
                  <a:schemeClr val="tx1">
                    <a:lumMod val="85000"/>
                    <a:lumOff val="15000"/>
                  </a:schemeClr>
                </a:solidFill>
                <a:latin typeface="+mn-lt"/>
              </a:rPr>
              <a:t> </a:t>
            </a:r>
            <a:r>
              <a:rPr lang="en-US" noProof="1">
                <a:solidFill>
                  <a:schemeClr val="tx1">
                    <a:lumMod val="85000"/>
                    <a:lumOff val="15000"/>
                  </a:schemeClr>
                </a:solidFill>
              </a:rPr>
              <a:t>=</a:t>
            </a:r>
            <a:r>
              <a:rPr lang="en-US" noProof="1">
                <a:solidFill>
                  <a:schemeClr val="tx1">
                    <a:lumMod val="85000"/>
                    <a:lumOff val="15000"/>
                  </a:schemeClr>
                </a:solidFill>
                <a:latin typeface="+mn-lt"/>
              </a:rPr>
              <a:t> </a:t>
            </a:r>
            <a:r>
              <a:rPr lang="en-US" noProof="1">
                <a:solidFill>
                  <a:schemeClr val="tx1">
                    <a:lumMod val="85000"/>
                    <a:lumOff val="15000"/>
                  </a:schemeClr>
                </a:solidFill>
              </a:rPr>
              <a:t>email;</a:t>
            </a:r>
          </a:p>
          <a:p>
            <a:r>
              <a:rPr lang="en-US" noProof="1">
                <a:solidFill>
                  <a:schemeClr val="tx1">
                    <a:lumMod val="85000"/>
                    <a:lumOff val="15000"/>
                  </a:schemeClr>
                </a:solidFill>
              </a:rPr>
              <a:t>  }</a:t>
            </a:r>
          </a:p>
          <a:p>
            <a:r>
              <a:rPr lang="en-US" noProof="1">
                <a:solidFill>
                  <a:schemeClr val="tx1">
                    <a:lumMod val="85000"/>
                    <a:lumOff val="15000"/>
                  </a:schemeClr>
                </a:solidFill>
              </a:rPr>
              <a:t>}</a:t>
            </a:r>
          </a:p>
        </p:txBody>
      </p:sp>
      <p:sp>
        <p:nvSpPr>
          <p:cNvPr id="9" name="Text Placeholder 3"/>
          <p:cNvSpPr txBox="1">
            <a:spLocks/>
          </p:cNvSpPr>
          <p:nvPr/>
        </p:nvSpPr>
        <p:spPr>
          <a:xfrm>
            <a:off x="703668" y="4101238"/>
            <a:ext cx="7924800" cy="2730729"/>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a:solidFill>
                  <a:schemeClr val="tx1">
                    <a:lumMod val="85000"/>
                    <a:lumOff val="15000"/>
                  </a:schemeClr>
                </a:solidFill>
              </a:rPr>
              <a:t>class Teacher extends Person {</a:t>
            </a:r>
          </a:p>
          <a:p>
            <a:r>
              <a:rPr lang="en-US" noProof="1">
                <a:solidFill>
                  <a:schemeClr val="tx1">
                    <a:lumMod val="85000"/>
                    <a:lumOff val="15000"/>
                  </a:schemeClr>
                </a:solidFill>
              </a:rPr>
              <a:t>  constructor(name,</a:t>
            </a:r>
            <a:r>
              <a:rPr lang="en-US" noProof="1">
                <a:solidFill>
                  <a:schemeClr val="tx1">
                    <a:lumMod val="85000"/>
                    <a:lumOff val="15000"/>
                  </a:schemeClr>
                </a:solidFill>
                <a:latin typeface="+mn-lt"/>
              </a:rPr>
              <a:t> </a:t>
            </a:r>
            <a:r>
              <a:rPr lang="en-US" noProof="1">
                <a:solidFill>
                  <a:schemeClr val="tx1">
                    <a:lumMod val="85000"/>
                    <a:lumOff val="15000"/>
                  </a:schemeClr>
                </a:solidFill>
              </a:rPr>
              <a:t>email,</a:t>
            </a:r>
            <a:r>
              <a:rPr lang="en-US" noProof="1">
                <a:solidFill>
                  <a:schemeClr val="tx1">
                    <a:lumMod val="85000"/>
                    <a:lumOff val="15000"/>
                  </a:schemeClr>
                </a:solidFill>
                <a:latin typeface="+mn-lt"/>
              </a:rPr>
              <a:t> </a:t>
            </a:r>
            <a:r>
              <a:rPr lang="en-US" noProof="1">
                <a:solidFill>
                  <a:schemeClr val="tx1">
                    <a:lumMod val="85000"/>
                    <a:lumOff val="15000"/>
                  </a:schemeClr>
                </a:solidFill>
              </a:rPr>
              <a:t>subject) {</a:t>
            </a:r>
          </a:p>
          <a:p>
            <a:r>
              <a:rPr lang="en-US" noProof="1">
                <a:solidFill>
                  <a:schemeClr val="tx1">
                    <a:lumMod val="85000"/>
                    <a:lumOff val="15000"/>
                  </a:schemeClr>
                </a:solidFill>
              </a:rPr>
              <a:t>    super(name, email);</a:t>
            </a:r>
          </a:p>
          <a:p>
            <a:r>
              <a:rPr lang="en-US" noProof="1">
                <a:solidFill>
                  <a:schemeClr val="tx1">
                    <a:lumMod val="85000"/>
                    <a:lumOff val="15000"/>
                  </a:schemeClr>
                </a:solidFill>
              </a:rPr>
              <a:t>    this.subject = subject;</a:t>
            </a:r>
          </a:p>
          <a:p>
            <a:r>
              <a:rPr lang="en-US" noProof="1">
                <a:solidFill>
                  <a:schemeClr val="tx1">
                    <a:lumMod val="85000"/>
                    <a:lumOff val="15000"/>
                  </a:schemeClr>
                </a:solidFill>
              </a:rPr>
              <a:t>  }</a:t>
            </a:r>
          </a:p>
          <a:p>
            <a:r>
              <a:rPr lang="en-US" noProof="1">
                <a:solidFill>
                  <a:schemeClr val="tx1">
                    <a:lumMod val="85000"/>
                    <a:lumOff val="15000"/>
                  </a:schemeClr>
                </a:solidFill>
              </a:rPr>
              <a:t>}</a:t>
            </a:r>
          </a:p>
        </p:txBody>
      </p:sp>
      <p:sp>
        <p:nvSpPr>
          <p:cNvPr id="10" name="AutoShape 25"/>
          <p:cNvSpPr>
            <a:spLocks noChangeArrowheads="1"/>
          </p:cNvSpPr>
          <p:nvPr/>
        </p:nvSpPr>
        <p:spPr bwMode="auto">
          <a:xfrm>
            <a:off x="4875212" y="2971800"/>
            <a:ext cx="3045268" cy="994277"/>
          </a:xfrm>
          <a:prstGeom prst="wedgeRoundRectCallout">
            <a:avLst>
              <a:gd name="adj1" fmla="val -64335"/>
              <a:gd name="adj2" fmla="val 579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class </a:t>
            </a:r>
            <a:r>
              <a:rPr lang="en-US" sz="3000" b="1" noProof="1">
                <a:solidFill>
                  <a:srgbClr val="FFC800"/>
                </a:solidFill>
                <a:latin typeface="Consolas" panose="020B0609020204030204" pitchFamily="49" charset="0"/>
              </a:rPr>
              <a:t>Teacher</a:t>
            </a:r>
            <a:r>
              <a:rPr lang="en-US" sz="3000" noProof="1">
                <a:solidFill>
                  <a:srgbClr val="FFC800"/>
                </a:solidFill>
              </a:rPr>
              <a:t> </a:t>
            </a:r>
            <a:r>
              <a:rPr lang="en-US" sz="3000" noProof="1">
                <a:solidFill>
                  <a:srgbClr val="FFFFFF"/>
                </a:solidFill>
              </a:rPr>
              <a:t>inherits </a:t>
            </a:r>
            <a:r>
              <a:rPr lang="en-US" sz="3000" b="1" noProof="1">
                <a:solidFill>
                  <a:srgbClr val="FFC800"/>
                </a:solidFill>
                <a:latin typeface="Consolas" panose="020B0609020204030204" pitchFamily="49" charset="0"/>
              </a:rPr>
              <a:t>Person</a:t>
            </a:r>
          </a:p>
        </p:txBody>
      </p:sp>
      <p:sp>
        <p:nvSpPr>
          <p:cNvPr id="11" name="AutoShape 25"/>
          <p:cNvSpPr>
            <a:spLocks noChangeArrowheads="1"/>
          </p:cNvSpPr>
          <p:nvPr/>
        </p:nvSpPr>
        <p:spPr bwMode="auto">
          <a:xfrm>
            <a:off x="6611089" y="5137230"/>
            <a:ext cx="2259519" cy="1514272"/>
          </a:xfrm>
          <a:prstGeom prst="wedgeRoundRectCallout">
            <a:avLst>
              <a:gd name="adj1" fmla="val -92005"/>
              <a:gd name="adj2" fmla="val -391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the </a:t>
            </a:r>
            <a:r>
              <a:rPr lang="en-US" sz="3000" noProof="1">
                <a:solidFill>
                  <a:srgbClr val="FFC800"/>
                </a:solidFill>
              </a:rPr>
              <a:t>parent</a:t>
            </a:r>
            <a:r>
              <a:rPr lang="en-US" sz="3000" noProof="1">
                <a:solidFill>
                  <a:schemeClr val="tx2">
                    <a:lumMod val="75000"/>
                  </a:schemeClr>
                </a:solidFill>
              </a:rPr>
              <a:t> </a:t>
            </a:r>
            <a:r>
              <a:rPr lang="en-US" sz="3000" noProof="1">
                <a:solidFill>
                  <a:srgbClr val="FFC800"/>
                </a:solidFill>
              </a:rPr>
              <a:t>constructor</a:t>
            </a:r>
            <a:endParaRPr lang="en-US" sz="3000" b="1" noProof="1">
              <a:solidFill>
                <a:srgbClr val="FFC800"/>
              </a:solidFill>
              <a:latin typeface="Consolas" panose="020B0609020204030204" pitchFamily="49" charset="0"/>
            </a:endParaRPr>
          </a:p>
        </p:txBody>
      </p:sp>
      <p:cxnSp>
        <p:nvCxnSpPr>
          <p:cNvPr id="12" name="Straight Arrow Connector 35"/>
          <p:cNvCxnSpPr>
            <a:stCxn id="19" idx="0"/>
            <a:endCxn id="14" idx="2"/>
          </p:cNvCxnSpPr>
          <p:nvPr/>
        </p:nvCxnSpPr>
        <p:spPr>
          <a:xfrm flipV="1">
            <a:off x="10316933" y="3868963"/>
            <a:ext cx="0" cy="1087601"/>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3" name="Group 12"/>
          <p:cNvGrpSpPr/>
          <p:nvPr/>
        </p:nvGrpSpPr>
        <p:grpSpPr>
          <a:xfrm>
            <a:off x="9218612" y="1801398"/>
            <a:ext cx="2196641" cy="2067565"/>
            <a:chOff x="4446384" y="1457528"/>
            <a:chExt cx="2943427" cy="1874912"/>
          </a:xfrm>
        </p:grpSpPr>
        <p:sp>
          <p:nvSpPr>
            <p:cNvPr id="14" name="Rectangle: Rounded Corners 6"/>
            <p:cNvSpPr/>
            <p:nvPr/>
          </p:nvSpPr>
          <p:spPr>
            <a:xfrm>
              <a:off x="4446384" y="1457528"/>
              <a:ext cx="2943427" cy="187491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15" name="Rectangle: Rounded Corners 13"/>
            <p:cNvSpPr/>
            <p:nvPr/>
          </p:nvSpPr>
          <p:spPr>
            <a:xfrm>
              <a:off x="4770843" y="204372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16" name="TextBox 15"/>
            <p:cNvSpPr txBox="1"/>
            <p:nvPr/>
          </p:nvSpPr>
          <p:spPr>
            <a:xfrm>
              <a:off x="4570411" y="1495064"/>
              <a:ext cx="2482096" cy="530286"/>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17" name="Rectangle: Rounded Corners 13"/>
            <p:cNvSpPr/>
            <p:nvPr/>
          </p:nvSpPr>
          <p:spPr>
            <a:xfrm>
              <a:off x="4770844" y="2558076"/>
              <a:ext cx="2281664"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email</a:t>
              </a:r>
            </a:p>
          </p:txBody>
        </p:sp>
      </p:grpSp>
      <p:grpSp>
        <p:nvGrpSpPr>
          <p:cNvPr id="18" name="Group 17"/>
          <p:cNvGrpSpPr/>
          <p:nvPr/>
        </p:nvGrpSpPr>
        <p:grpSpPr>
          <a:xfrm>
            <a:off x="9218612" y="4956564"/>
            <a:ext cx="2196641" cy="1512536"/>
            <a:chOff x="4446384" y="1457528"/>
            <a:chExt cx="2943427" cy="1371600"/>
          </a:xfrm>
        </p:grpSpPr>
        <p:sp>
          <p:nvSpPr>
            <p:cNvPr id="19" name="Rectangle: Rounded Corners 6"/>
            <p:cNvSpPr/>
            <p:nvPr/>
          </p:nvSpPr>
          <p:spPr>
            <a:xfrm>
              <a:off x="4446384" y="1457528"/>
              <a:ext cx="2943427" cy="1371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0" name="Rectangle: Rounded Corners 13"/>
            <p:cNvSpPr/>
            <p:nvPr/>
          </p:nvSpPr>
          <p:spPr>
            <a:xfrm>
              <a:off x="4770843" y="205174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21" name="TextBox 20"/>
            <p:cNvSpPr txBox="1"/>
            <p:nvPr/>
          </p:nvSpPr>
          <p:spPr>
            <a:xfrm>
              <a:off x="4570411" y="1503083"/>
              <a:ext cx="2482096" cy="530286"/>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grpSp>
    </p:spTree>
    <p:extLst>
      <p:ext uri="{BB962C8B-B14F-4D97-AF65-F5344CB8AC3E}">
        <p14:creationId xmlns:p14="http://schemas.microsoft.com/office/powerpoint/2010/main" val="68038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Inheritance – Example (2)</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6" name="Text Placeholder 3"/>
          <p:cNvSpPr txBox="1">
            <a:spLocks/>
          </p:cNvSpPr>
          <p:nvPr/>
        </p:nvSpPr>
        <p:spPr>
          <a:xfrm>
            <a:off x="700936" y="1789888"/>
            <a:ext cx="10803676" cy="2069010"/>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a:solidFill>
                  <a:schemeClr val="tx1">
                    <a:lumMod val="85000"/>
                    <a:lumOff val="15000"/>
                  </a:schemeClr>
                </a:solidFill>
              </a:rPr>
              <a:t>let p = new Person("Maria", "maria@gmail.com");</a:t>
            </a:r>
          </a:p>
          <a:p>
            <a:r>
              <a:rPr lang="en-US" sz="3000" noProof="1">
                <a:solidFill>
                  <a:schemeClr val="tx1">
                    <a:lumMod val="85000"/>
                    <a:lumOff val="15000"/>
                  </a:schemeClr>
                </a:solidFill>
              </a:rPr>
              <a:t>console.log("Person: " +</a:t>
            </a:r>
          </a:p>
          <a:p>
            <a:r>
              <a:rPr lang="en-US" sz="3000" noProof="1">
                <a:solidFill>
                  <a:schemeClr val="tx1">
                    <a:lumMod val="85000"/>
                    <a:lumOff val="15000"/>
                  </a:schemeClr>
                </a:solidFill>
              </a:rPr>
              <a:t>  p.name + ' (' + p.email + ')');</a:t>
            </a:r>
          </a:p>
          <a:p>
            <a:pPr>
              <a:spcBef>
                <a:spcPts val="600"/>
              </a:spcBef>
              <a:spcAft>
                <a:spcPts val="0"/>
              </a:spcAft>
            </a:pPr>
            <a:r>
              <a:rPr lang="en-US" sz="3000" noProof="1">
                <a:solidFill>
                  <a:schemeClr val="tx1">
                    <a:lumMod val="85000"/>
                    <a:lumOff val="15000"/>
                  </a:schemeClr>
                </a:solidFill>
              </a:rPr>
              <a:t>// </a:t>
            </a:r>
            <a:r>
              <a:rPr lang="en-US" sz="3000" i="1" noProof="1">
                <a:solidFill>
                  <a:schemeClr val="tx1">
                    <a:lumMod val="85000"/>
                    <a:lumOff val="15000"/>
                  </a:schemeClr>
                </a:solidFill>
              </a:rPr>
              <a:t>Person: Maria (maria@gmail.com)</a:t>
            </a:r>
          </a:p>
        </p:txBody>
      </p:sp>
      <p:sp>
        <p:nvSpPr>
          <p:cNvPr id="7" name="Text Placeholder 3"/>
          <p:cNvSpPr txBox="1">
            <a:spLocks/>
          </p:cNvSpPr>
          <p:nvPr/>
        </p:nvSpPr>
        <p:spPr>
          <a:xfrm>
            <a:off x="700936" y="4331790"/>
            <a:ext cx="10803676" cy="2069010"/>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a:solidFill>
                  <a:schemeClr val="tx1">
                    <a:lumMod val="85000"/>
                    <a:lumOff val="15000"/>
                  </a:schemeClr>
                </a:solidFill>
              </a:rPr>
              <a:t>let t = new Teacher("Ivan",</a:t>
            </a:r>
            <a:r>
              <a:rPr lang="en-US" sz="3000" noProof="1">
                <a:solidFill>
                  <a:schemeClr val="tx1">
                    <a:lumMod val="85000"/>
                    <a:lumOff val="15000"/>
                  </a:schemeClr>
                </a:solidFill>
                <a:latin typeface="+mn-lt"/>
              </a:rPr>
              <a:t> </a:t>
            </a:r>
            <a:r>
              <a:rPr lang="en-US" sz="3000" noProof="1">
                <a:solidFill>
                  <a:schemeClr val="tx1">
                    <a:lumMod val="85000"/>
                    <a:lumOff val="15000"/>
                  </a:schemeClr>
                </a:solidFill>
              </a:rPr>
              <a:t>"iv@yahoo.com",</a:t>
            </a:r>
            <a:r>
              <a:rPr lang="en-US" sz="3000" noProof="1">
                <a:solidFill>
                  <a:schemeClr val="tx1">
                    <a:lumMod val="85000"/>
                    <a:lumOff val="15000"/>
                  </a:schemeClr>
                </a:solidFill>
                <a:latin typeface="+mn-lt"/>
              </a:rPr>
              <a:t> </a:t>
            </a:r>
            <a:r>
              <a:rPr lang="en-US" sz="3000" noProof="1" smtClean="0">
                <a:solidFill>
                  <a:schemeClr val="tx1">
                    <a:lumMod val="85000"/>
                    <a:lumOff val="15000"/>
                  </a:schemeClr>
                </a:solidFill>
              </a:rPr>
              <a:t>"JS");</a:t>
            </a:r>
            <a:endParaRPr lang="en-US" sz="3000" noProof="1">
              <a:solidFill>
                <a:schemeClr val="tx1">
                  <a:lumMod val="85000"/>
                  <a:lumOff val="15000"/>
                </a:schemeClr>
              </a:solidFill>
            </a:endParaRPr>
          </a:p>
          <a:p>
            <a:r>
              <a:rPr lang="en-US" sz="3000" noProof="1">
                <a:solidFill>
                  <a:schemeClr val="tx1">
                    <a:lumMod val="85000"/>
                    <a:lumOff val="15000"/>
                  </a:schemeClr>
                </a:solidFill>
              </a:rPr>
              <a:t>console.log("Teacher: " + t.name +</a:t>
            </a:r>
          </a:p>
          <a:p>
            <a:r>
              <a:rPr lang="en-US" sz="3000" noProof="1">
                <a:solidFill>
                  <a:schemeClr val="tx1">
                    <a:lumMod val="85000"/>
                    <a:lumOff val="15000"/>
                  </a:schemeClr>
                </a:solidFill>
              </a:rPr>
              <a:t>  ' (' + t.email + '), teaches ' + t.subject);</a:t>
            </a:r>
          </a:p>
          <a:p>
            <a:pPr>
              <a:spcBef>
                <a:spcPts val="600"/>
              </a:spcBef>
              <a:spcAft>
                <a:spcPts val="0"/>
              </a:spcAft>
            </a:pPr>
            <a:r>
              <a:rPr lang="en-US" sz="3000" noProof="1">
                <a:solidFill>
                  <a:schemeClr val="tx1">
                    <a:lumMod val="85000"/>
                    <a:lumOff val="15000"/>
                  </a:schemeClr>
                </a:solidFill>
              </a:rPr>
              <a:t>// </a:t>
            </a:r>
            <a:r>
              <a:rPr lang="en-US" sz="3000" i="1" noProof="1">
                <a:solidFill>
                  <a:schemeClr val="tx1">
                    <a:lumMod val="85000"/>
                    <a:lumOff val="15000"/>
                  </a:schemeClr>
                </a:solidFill>
              </a:rPr>
              <a:t>Teacher: Ivan (iv@yahoo.com), teaches </a:t>
            </a:r>
            <a:r>
              <a:rPr lang="en-US" sz="3000" i="1" noProof="1" smtClean="0">
                <a:solidFill>
                  <a:schemeClr val="tx1">
                    <a:lumMod val="85000"/>
                    <a:lumOff val="15000"/>
                  </a:schemeClr>
                </a:solidFill>
              </a:rPr>
              <a:t>JS</a:t>
            </a:r>
            <a:endParaRPr lang="en-US" sz="3000" i="1" noProof="1">
              <a:solidFill>
                <a:schemeClr val="tx1">
                  <a:lumMod val="85000"/>
                  <a:lumOff val="15000"/>
                </a:schemeClr>
              </a:solidFill>
            </a:endParaRPr>
          </a:p>
        </p:txBody>
      </p:sp>
    </p:spTree>
    <p:extLst>
      <p:ext uri="{BB962C8B-B14F-4D97-AF65-F5344CB8AC3E}">
        <p14:creationId xmlns:p14="http://schemas.microsoft.com/office/powerpoint/2010/main" val="146071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Accessing Parent Members</a:t>
            </a:r>
            <a:endParaRPr lang="bg-BG" dirty="0"/>
          </a:p>
        </p:txBody>
      </p:sp>
      <p:sp>
        <p:nvSpPr>
          <p:cNvPr id="6" name="Subtitle 5"/>
          <p:cNvSpPr>
            <a:spLocks noGrp="1"/>
          </p:cNvSpPr>
          <p:nvPr>
            <p:ph type="subTitle" idx="1"/>
          </p:nvPr>
        </p:nvSpPr>
        <p:spPr/>
        <p:txBody>
          <a:bodyPr/>
          <a:lstStyle/>
          <a:p>
            <a:r>
              <a:rPr lang="en-US" dirty="0"/>
              <a:t>Invoking Parent </a:t>
            </a:r>
            <a:r>
              <a:rPr lang="en-US" dirty="0" smtClean="0"/>
              <a:t>Methods</a:t>
            </a:r>
            <a:endParaRPr lang="en-US" dirty="0"/>
          </a:p>
        </p:txBody>
      </p:sp>
    </p:spTree>
    <p:extLst>
      <p:ext uri="{BB962C8B-B14F-4D97-AF65-F5344CB8AC3E}">
        <p14:creationId xmlns:p14="http://schemas.microsoft.com/office/powerpoint/2010/main" val="2853202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i="1" dirty="0"/>
              <a:t>Super</a:t>
            </a:r>
            <a:r>
              <a:rPr lang="en-US" dirty="0"/>
              <a:t> for </a:t>
            </a:r>
            <a:r>
              <a:rPr lang="en-US" dirty="0" smtClean="0"/>
              <a:t>Fields </a:t>
            </a:r>
            <a:r>
              <a:rPr lang="en-US" dirty="0"/>
              <a:t>and </a:t>
            </a:r>
            <a:r>
              <a:rPr lang="en-US" dirty="0" smtClean="0"/>
              <a:t>Methods</a:t>
            </a:r>
            <a:endParaRPr lang="bg-BG" dirty="0"/>
          </a:p>
        </p:txBody>
      </p:sp>
      <p:sp>
        <p:nvSpPr>
          <p:cNvPr id="7" name="Content Placeholder 6"/>
          <p:cNvSpPr>
            <a:spLocks noGrp="1"/>
          </p:cNvSpPr>
          <p:nvPr>
            <p:ph idx="1"/>
          </p:nvPr>
        </p:nvSpPr>
        <p:spPr/>
        <p:txBody>
          <a:bodyPr/>
          <a:lstStyle/>
          <a:p>
            <a:r>
              <a:rPr lang="en-US" dirty="0"/>
              <a:t>Subclasses classes can use functionality of the parent class through the keyword </a:t>
            </a:r>
            <a:r>
              <a:rPr lang="en-US" b="1" i="1" dirty="0"/>
              <a:t>super </a:t>
            </a:r>
          </a:p>
          <a:p>
            <a:r>
              <a:rPr lang="en-US" dirty="0"/>
              <a:t>Super can be used for methods or constructors of the super </a:t>
            </a:r>
            <a:r>
              <a:rPr lang="en-US" dirty="0" smtClean="0"/>
              <a:t>class, not working for properties</a:t>
            </a:r>
            <a:endParaRPr lang="en-US" dirty="0"/>
          </a:p>
          <a:p>
            <a:r>
              <a:rPr lang="en-US" dirty="0"/>
              <a:t>You can declare a </a:t>
            </a:r>
            <a:r>
              <a:rPr lang="en-US" dirty="0" smtClean="0"/>
              <a:t>property in </a:t>
            </a:r>
            <a:r>
              <a:rPr lang="en-US" dirty="0"/>
              <a:t>the subclass with the same name as the one in the superclass (</a:t>
            </a:r>
            <a:r>
              <a:rPr lang="en-US" b="1" dirty="0"/>
              <a:t>not recommended</a:t>
            </a:r>
            <a:r>
              <a:rPr lang="en-US" dirty="0"/>
              <a:t>) </a:t>
            </a:r>
          </a:p>
          <a:p>
            <a:endParaRPr lang="bg-BG" dirty="0"/>
          </a:p>
        </p:txBody>
      </p:sp>
    </p:spTree>
    <p:extLst>
      <p:ext uri="{BB962C8B-B14F-4D97-AF65-F5344CB8AC3E}">
        <p14:creationId xmlns:p14="http://schemas.microsoft.com/office/powerpoint/2010/main" val="154866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Inheriting and Replacing </a:t>
            </a:r>
            <a:r>
              <a:rPr lang="en-US" noProof="1"/>
              <a:t>toString() – Person</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6" name="Text Placeholder 3"/>
          <p:cNvSpPr txBox="1">
            <a:spLocks/>
          </p:cNvSpPr>
          <p:nvPr/>
        </p:nvSpPr>
        <p:spPr>
          <a:xfrm>
            <a:off x="777136" y="1631152"/>
            <a:ext cx="10651276" cy="5074448"/>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900" noProof="1">
                <a:solidFill>
                  <a:schemeClr val="tx1">
                    <a:lumMod val="85000"/>
                    <a:lumOff val="15000"/>
                  </a:schemeClr>
                </a:solidFill>
              </a:rPr>
              <a:t>class Person {</a:t>
            </a:r>
          </a:p>
          <a:p>
            <a:r>
              <a:rPr lang="en-US" sz="2900" noProof="1">
                <a:solidFill>
                  <a:schemeClr val="tx1">
                    <a:lumMod val="85000"/>
                    <a:lumOff val="15000"/>
                  </a:schemeClr>
                </a:solidFill>
              </a:rPr>
              <a:t>  constructor(name, email) {</a:t>
            </a:r>
          </a:p>
          <a:p>
            <a:r>
              <a:rPr lang="en-US" sz="2900" noProof="1">
                <a:solidFill>
                  <a:schemeClr val="tx1">
                    <a:lumMod val="85000"/>
                    <a:lumOff val="15000"/>
                  </a:schemeClr>
                </a:solidFill>
              </a:rPr>
              <a:t>    this.name = name;</a:t>
            </a:r>
          </a:p>
          <a:p>
            <a:r>
              <a:rPr lang="en-US" sz="2900" noProof="1">
                <a:solidFill>
                  <a:schemeClr val="tx1">
                    <a:lumMod val="85000"/>
                    <a:lumOff val="15000"/>
                  </a:schemeClr>
                </a:solidFill>
              </a:rPr>
              <a:t>    this.email = email;</a:t>
            </a:r>
          </a:p>
          <a:p>
            <a:pPr>
              <a:lnSpc>
                <a:spcPct val="90000"/>
              </a:lnSpc>
            </a:pPr>
            <a:r>
              <a:rPr lang="en-US" sz="2900" noProof="1">
                <a:solidFill>
                  <a:schemeClr val="tx1">
                    <a:lumMod val="85000"/>
                    <a:lumOff val="15000"/>
                  </a:schemeClr>
                </a:solidFill>
              </a:rPr>
              <a:t>  }</a:t>
            </a:r>
          </a:p>
          <a:p>
            <a:pPr>
              <a:spcBef>
                <a:spcPts val="1200"/>
              </a:spcBef>
            </a:pPr>
            <a:r>
              <a:rPr lang="en-US" sz="2900" noProof="1">
                <a:solidFill>
                  <a:schemeClr val="tx1">
                    <a:lumMod val="85000"/>
                    <a:lumOff val="15000"/>
                  </a:schemeClr>
                </a:solidFill>
              </a:rPr>
              <a:t>  toString() {</a:t>
            </a:r>
          </a:p>
          <a:p>
            <a:r>
              <a:rPr lang="en-US" sz="2900" noProof="1">
                <a:solidFill>
                  <a:schemeClr val="tx1">
                    <a:lumMod val="85000"/>
                    <a:lumOff val="15000"/>
                  </a:schemeClr>
                </a:solidFill>
              </a:rPr>
              <a:t>    let className = this.constructor.name;</a:t>
            </a:r>
          </a:p>
          <a:p>
            <a:pPr marL="1166813" indent="-1166813"/>
            <a:r>
              <a:rPr lang="en-US" sz="2900" noProof="1">
                <a:solidFill>
                  <a:schemeClr val="tx1">
                    <a:lumMod val="85000"/>
                    <a:lumOff val="15000"/>
                  </a:schemeClr>
                </a:solidFill>
              </a:rPr>
              <a:t>    return `${className} (name: ${this.name}, email: ${this.email})`;</a:t>
            </a:r>
          </a:p>
          <a:p>
            <a:pPr>
              <a:lnSpc>
                <a:spcPct val="90000"/>
              </a:lnSpc>
            </a:pPr>
            <a:r>
              <a:rPr lang="en-US" sz="2900" noProof="1">
                <a:solidFill>
                  <a:schemeClr val="tx1">
                    <a:lumMod val="85000"/>
                    <a:lumOff val="15000"/>
                  </a:schemeClr>
                </a:solidFill>
              </a:rPr>
              <a:t>  }</a:t>
            </a:r>
          </a:p>
          <a:p>
            <a:pPr>
              <a:lnSpc>
                <a:spcPct val="90000"/>
              </a:lnSpc>
            </a:pPr>
            <a:r>
              <a:rPr lang="en-US" sz="2900" noProof="1">
                <a:solidFill>
                  <a:schemeClr val="tx1">
                    <a:lumMod val="85000"/>
                    <a:lumOff val="15000"/>
                  </a:schemeClr>
                </a:solidFill>
              </a:rPr>
              <a:t>}</a:t>
            </a:r>
            <a:endParaRPr lang="en-US" sz="2900" i="1" noProof="1">
              <a:solidFill>
                <a:schemeClr val="tx1">
                  <a:lumMod val="85000"/>
                  <a:lumOff val="15000"/>
                </a:schemeClr>
              </a:solidFill>
            </a:endParaRPr>
          </a:p>
        </p:txBody>
      </p:sp>
    </p:spTree>
    <p:extLst>
      <p:ext uri="{BB962C8B-B14F-4D97-AF65-F5344CB8AC3E}">
        <p14:creationId xmlns:p14="http://schemas.microsoft.com/office/powerpoint/2010/main" val="93924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Inheriting and Replacing </a:t>
            </a:r>
            <a:r>
              <a:rPr lang="en-US" noProof="1"/>
              <a:t>toString() – Teacher</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11" name="Text Placeholder 3"/>
          <p:cNvSpPr txBox="1">
            <a:spLocks/>
          </p:cNvSpPr>
          <p:nvPr/>
        </p:nvSpPr>
        <p:spPr>
          <a:xfrm>
            <a:off x="685006" y="1665687"/>
            <a:ext cx="10651276" cy="4963713"/>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2900" noProof="1">
                <a:solidFill>
                  <a:schemeClr val="tx1">
                    <a:lumMod val="85000"/>
                    <a:lumOff val="15000"/>
                  </a:schemeClr>
                </a:solidFill>
              </a:rPr>
              <a:t>class Teacher extends Person {</a:t>
            </a:r>
          </a:p>
          <a:p>
            <a:pPr>
              <a:lnSpc>
                <a:spcPct val="105000"/>
              </a:lnSpc>
            </a:pPr>
            <a:r>
              <a:rPr lang="en-US" sz="2900" noProof="1">
                <a:solidFill>
                  <a:schemeClr val="tx1">
                    <a:lumMod val="85000"/>
                    <a:lumOff val="15000"/>
                  </a:schemeClr>
                </a:solidFill>
              </a:rPr>
              <a:t>  constructor(name, email, subject) {</a:t>
            </a:r>
          </a:p>
          <a:p>
            <a:pPr>
              <a:lnSpc>
                <a:spcPct val="105000"/>
              </a:lnSpc>
            </a:pPr>
            <a:r>
              <a:rPr lang="en-US" sz="2900" noProof="1">
                <a:solidFill>
                  <a:schemeClr val="tx1">
                    <a:lumMod val="85000"/>
                    <a:lumOff val="15000"/>
                  </a:schemeClr>
                </a:solidFill>
              </a:rPr>
              <a:t>    super(name, email);</a:t>
            </a:r>
          </a:p>
          <a:p>
            <a:pPr>
              <a:lnSpc>
                <a:spcPct val="105000"/>
              </a:lnSpc>
            </a:pPr>
            <a:r>
              <a:rPr lang="en-US" sz="2900" noProof="1">
                <a:solidFill>
                  <a:schemeClr val="tx1">
                    <a:lumMod val="85000"/>
                    <a:lumOff val="15000"/>
                  </a:schemeClr>
                </a:solidFill>
              </a:rPr>
              <a:t>    this.subject = subject;</a:t>
            </a:r>
          </a:p>
          <a:p>
            <a:pPr>
              <a:lnSpc>
                <a:spcPct val="105000"/>
              </a:lnSpc>
            </a:pPr>
            <a:r>
              <a:rPr lang="en-US" sz="2900" noProof="1">
                <a:solidFill>
                  <a:schemeClr val="tx1">
                    <a:lumMod val="85000"/>
                    <a:lumOff val="15000"/>
                  </a:schemeClr>
                </a:solidFill>
              </a:rPr>
              <a:t>  }</a:t>
            </a:r>
          </a:p>
          <a:p>
            <a:pPr>
              <a:lnSpc>
                <a:spcPct val="105000"/>
              </a:lnSpc>
              <a:spcBef>
                <a:spcPts val="1200"/>
              </a:spcBef>
            </a:pPr>
            <a:r>
              <a:rPr lang="en-US" sz="2900" noProof="1">
                <a:solidFill>
                  <a:schemeClr val="tx1">
                    <a:lumMod val="85000"/>
                    <a:lumOff val="15000"/>
                  </a:schemeClr>
                </a:solidFill>
              </a:rPr>
              <a:t>  toString() {</a:t>
            </a:r>
          </a:p>
          <a:p>
            <a:pPr>
              <a:lnSpc>
                <a:spcPct val="105000"/>
              </a:lnSpc>
            </a:pPr>
            <a:r>
              <a:rPr lang="en-US" sz="2900" noProof="1">
                <a:solidFill>
                  <a:schemeClr val="tx1">
                    <a:lumMod val="85000"/>
                    <a:lumOff val="15000"/>
                  </a:schemeClr>
                </a:solidFill>
              </a:rPr>
              <a:t>    let baseStr = super.toString().slice(0, -1);</a:t>
            </a:r>
          </a:p>
          <a:p>
            <a:pPr>
              <a:lnSpc>
                <a:spcPct val="105000"/>
              </a:lnSpc>
            </a:pPr>
            <a:r>
              <a:rPr lang="en-US" sz="2900" noProof="1">
                <a:solidFill>
                  <a:schemeClr val="tx1">
                    <a:lumMod val="85000"/>
                    <a:lumOff val="15000"/>
                  </a:schemeClr>
                </a:solidFill>
              </a:rPr>
              <a:t>    return baseStr + `,</a:t>
            </a:r>
            <a:r>
              <a:rPr lang="en-US" sz="2900" noProof="1">
                <a:solidFill>
                  <a:schemeClr val="tx1">
                    <a:lumMod val="85000"/>
                    <a:lumOff val="15000"/>
                  </a:schemeClr>
                </a:solidFill>
                <a:latin typeface="+mn-lt"/>
              </a:rPr>
              <a:t> </a:t>
            </a:r>
            <a:r>
              <a:rPr lang="en-US" sz="2900" noProof="1">
                <a:solidFill>
                  <a:schemeClr val="tx1">
                    <a:lumMod val="85000"/>
                    <a:lumOff val="15000"/>
                  </a:schemeClr>
                </a:solidFill>
              </a:rPr>
              <a:t>subject:</a:t>
            </a:r>
            <a:r>
              <a:rPr lang="en-US" sz="2900" noProof="1">
                <a:solidFill>
                  <a:schemeClr val="tx1">
                    <a:lumMod val="85000"/>
                    <a:lumOff val="15000"/>
                  </a:schemeClr>
                </a:solidFill>
                <a:latin typeface="+mn-lt"/>
              </a:rPr>
              <a:t> </a:t>
            </a:r>
            <a:r>
              <a:rPr lang="en-US" sz="2900" noProof="1">
                <a:solidFill>
                  <a:schemeClr val="tx1">
                    <a:lumMod val="85000"/>
                    <a:lumOff val="15000"/>
                  </a:schemeClr>
                </a:solidFill>
              </a:rPr>
              <a:t>${this.subject})`;</a:t>
            </a:r>
          </a:p>
          <a:p>
            <a:pPr>
              <a:lnSpc>
                <a:spcPct val="105000"/>
              </a:lnSpc>
            </a:pPr>
            <a:r>
              <a:rPr lang="en-US" sz="2900" noProof="1">
                <a:solidFill>
                  <a:schemeClr val="tx1">
                    <a:lumMod val="85000"/>
                    <a:lumOff val="15000"/>
                  </a:schemeClr>
                </a:solidFill>
              </a:rPr>
              <a:t>  }</a:t>
            </a:r>
          </a:p>
          <a:p>
            <a:pPr>
              <a:lnSpc>
                <a:spcPct val="105000"/>
              </a:lnSpc>
            </a:pPr>
            <a:r>
              <a:rPr lang="en-US" sz="2900" noProof="1">
                <a:solidFill>
                  <a:schemeClr val="tx1">
                    <a:lumMod val="85000"/>
                    <a:lumOff val="15000"/>
                  </a:schemeClr>
                </a:solidFill>
              </a:rPr>
              <a:t>}</a:t>
            </a:r>
            <a:endParaRPr lang="en-US" sz="2900" i="1" noProof="1">
              <a:solidFill>
                <a:schemeClr val="tx1">
                  <a:lumMod val="85000"/>
                  <a:lumOff val="15000"/>
                </a:schemeClr>
              </a:solidFill>
            </a:endParaRPr>
          </a:p>
        </p:txBody>
      </p:sp>
      <p:sp>
        <p:nvSpPr>
          <p:cNvPr id="12" name="AutoShape 25"/>
          <p:cNvSpPr>
            <a:spLocks noChangeArrowheads="1"/>
          </p:cNvSpPr>
          <p:nvPr/>
        </p:nvSpPr>
        <p:spPr bwMode="auto">
          <a:xfrm>
            <a:off x="6592426" y="3353039"/>
            <a:ext cx="4419600" cy="1127814"/>
          </a:xfrm>
          <a:prstGeom prst="wedgeRoundRectCallout">
            <a:avLst>
              <a:gd name="adj1" fmla="val -61760"/>
              <a:gd name="adj2" fmla="val 596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a:t>
            </a:r>
            <a:r>
              <a:rPr lang="en-US" sz="3000" b="1" noProof="1">
                <a:solidFill>
                  <a:srgbClr val="FFC800"/>
                </a:solidFill>
                <a:latin typeface="Consolas" panose="020B0609020204030204" pitchFamily="49" charset="0"/>
              </a:rPr>
              <a:t>toString()</a:t>
            </a:r>
            <a:r>
              <a:rPr lang="en-US" sz="3000" noProof="1">
                <a:solidFill>
                  <a:srgbClr val="FFFFFF"/>
                </a:solidFill>
              </a:rPr>
              <a:t> from the base (parent) class</a:t>
            </a:r>
            <a:endParaRPr lang="en-US" sz="3000" b="1" noProof="1">
              <a:solidFill>
                <a:schemeClr val="tx2">
                  <a:lumMod val="75000"/>
                </a:schemeClr>
              </a:solidFill>
              <a:latin typeface="Consolas" panose="020B0609020204030204" pitchFamily="49" charset="0"/>
            </a:endParaRPr>
          </a:p>
        </p:txBody>
      </p:sp>
      <p:sp>
        <p:nvSpPr>
          <p:cNvPr id="13" name="Rectangle 12"/>
          <p:cNvSpPr/>
          <p:nvPr/>
        </p:nvSpPr>
        <p:spPr>
          <a:xfrm>
            <a:off x="4423162" y="4694863"/>
            <a:ext cx="3341448"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63517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Inheriting and Replacing </a:t>
            </a:r>
            <a:r>
              <a:rPr lang="en-US" sz="4800" noProof="1"/>
              <a:t>toString() – Student</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6" name="Text Placeholder 3"/>
          <p:cNvSpPr txBox="1">
            <a:spLocks/>
          </p:cNvSpPr>
          <p:nvPr/>
        </p:nvSpPr>
        <p:spPr>
          <a:xfrm>
            <a:off x="777136" y="1665687"/>
            <a:ext cx="10651276" cy="4963713"/>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2900" noProof="1">
                <a:solidFill>
                  <a:schemeClr val="tx1">
                    <a:lumMod val="85000"/>
                    <a:lumOff val="15000"/>
                  </a:schemeClr>
                </a:solidFill>
              </a:rPr>
              <a:t>class Student extends Person {</a:t>
            </a:r>
          </a:p>
          <a:p>
            <a:pPr>
              <a:lnSpc>
                <a:spcPct val="105000"/>
              </a:lnSpc>
            </a:pPr>
            <a:r>
              <a:rPr lang="en-US" sz="2900" noProof="1">
                <a:solidFill>
                  <a:schemeClr val="tx1">
                    <a:lumMod val="85000"/>
                    <a:lumOff val="15000"/>
                  </a:schemeClr>
                </a:solidFill>
              </a:rPr>
              <a:t>  constructor(name, email, course) {</a:t>
            </a:r>
          </a:p>
          <a:p>
            <a:pPr>
              <a:lnSpc>
                <a:spcPct val="105000"/>
              </a:lnSpc>
            </a:pPr>
            <a:r>
              <a:rPr lang="en-US" sz="2900" noProof="1">
                <a:solidFill>
                  <a:schemeClr val="tx1">
                    <a:lumMod val="85000"/>
                    <a:lumOff val="15000"/>
                  </a:schemeClr>
                </a:solidFill>
              </a:rPr>
              <a:t>    super(name, email);</a:t>
            </a:r>
          </a:p>
          <a:p>
            <a:pPr>
              <a:lnSpc>
                <a:spcPct val="105000"/>
              </a:lnSpc>
            </a:pPr>
            <a:r>
              <a:rPr lang="en-US" sz="2900" noProof="1">
                <a:solidFill>
                  <a:schemeClr val="tx1">
                    <a:lumMod val="85000"/>
                    <a:lumOff val="15000"/>
                  </a:schemeClr>
                </a:solidFill>
              </a:rPr>
              <a:t>    this.course = course;</a:t>
            </a:r>
          </a:p>
          <a:p>
            <a:pPr>
              <a:lnSpc>
                <a:spcPct val="105000"/>
              </a:lnSpc>
            </a:pPr>
            <a:r>
              <a:rPr lang="en-US" sz="2900" noProof="1">
                <a:solidFill>
                  <a:schemeClr val="tx1">
                    <a:lumMod val="85000"/>
                    <a:lumOff val="15000"/>
                  </a:schemeClr>
                </a:solidFill>
              </a:rPr>
              <a:t>  }</a:t>
            </a:r>
          </a:p>
          <a:p>
            <a:pPr>
              <a:lnSpc>
                <a:spcPct val="105000"/>
              </a:lnSpc>
              <a:spcBef>
                <a:spcPts val="1200"/>
              </a:spcBef>
            </a:pPr>
            <a:r>
              <a:rPr lang="en-US" sz="2900" noProof="1">
                <a:solidFill>
                  <a:schemeClr val="tx1">
                    <a:lumMod val="85000"/>
                    <a:lumOff val="15000"/>
                  </a:schemeClr>
                </a:solidFill>
              </a:rPr>
              <a:t>  toString() {</a:t>
            </a:r>
          </a:p>
          <a:p>
            <a:pPr>
              <a:lnSpc>
                <a:spcPct val="105000"/>
              </a:lnSpc>
            </a:pPr>
            <a:r>
              <a:rPr lang="en-US" sz="2900" noProof="1">
                <a:solidFill>
                  <a:schemeClr val="tx1">
                    <a:lumMod val="85000"/>
                    <a:lumOff val="15000"/>
                  </a:schemeClr>
                </a:solidFill>
              </a:rPr>
              <a:t>    let baseStr = super.toString().slice(0, -1);</a:t>
            </a:r>
          </a:p>
          <a:p>
            <a:pPr>
              <a:lnSpc>
                <a:spcPct val="105000"/>
              </a:lnSpc>
            </a:pPr>
            <a:r>
              <a:rPr lang="en-US" sz="2900" noProof="1">
                <a:solidFill>
                  <a:schemeClr val="tx1">
                    <a:lumMod val="85000"/>
                    <a:lumOff val="15000"/>
                  </a:schemeClr>
                </a:solidFill>
              </a:rPr>
              <a:t>    return baseStr + `,</a:t>
            </a:r>
            <a:r>
              <a:rPr lang="en-US" sz="2900" noProof="1">
                <a:solidFill>
                  <a:schemeClr val="tx1">
                    <a:lumMod val="85000"/>
                    <a:lumOff val="15000"/>
                  </a:schemeClr>
                </a:solidFill>
                <a:latin typeface="+mn-lt"/>
              </a:rPr>
              <a:t> </a:t>
            </a:r>
            <a:r>
              <a:rPr lang="en-US" sz="2900" noProof="1">
                <a:solidFill>
                  <a:schemeClr val="tx1">
                    <a:lumMod val="85000"/>
                    <a:lumOff val="15000"/>
                  </a:schemeClr>
                </a:solidFill>
              </a:rPr>
              <a:t>course:</a:t>
            </a:r>
            <a:r>
              <a:rPr lang="en-US" sz="2900" noProof="1">
                <a:solidFill>
                  <a:schemeClr val="tx1">
                    <a:lumMod val="85000"/>
                    <a:lumOff val="15000"/>
                  </a:schemeClr>
                </a:solidFill>
                <a:latin typeface="+mn-lt"/>
              </a:rPr>
              <a:t> </a:t>
            </a:r>
            <a:r>
              <a:rPr lang="en-US" sz="2900" noProof="1">
                <a:solidFill>
                  <a:schemeClr val="tx1">
                    <a:lumMod val="85000"/>
                    <a:lumOff val="15000"/>
                  </a:schemeClr>
                </a:solidFill>
              </a:rPr>
              <a:t>${this.course})`;</a:t>
            </a:r>
          </a:p>
          <a:p>
            <a:pPr>
              <a:lnSpc>
                <a:spcPct val="105000"/>
              </a:lnSpc>
            </a:pPr>
            <a:r>
              <a:rPr lang="en-US" sz="2900" noProof="1">
                <a:solidFill>
                  <a:schemeClr val="tx1">
                    <a:lumMod val="85000"/>
                    <a:lumOff val="15000"/>
                  </a:schemeClr>
                </a:solidFill>
              </a:rPr>
              <a:t>  }</a:t>
            </a:r>
          </a:p>
          <a:p>
            <a:pPr>
              <a:lnSpc>
                <a:spcPct val="105000"/>
              </a:lnSpc>
            </a:pPr>
            <a:r>
              <a:rPr lang="en-US" sz="2900" noProof="1">
                <a:solidFill>
                  <a:schemeClr val="tx1">
                    <a:lumMod val="85000"/>
                    <a:lumOff val="15000"/>
                  </a:schemeClr>
                </a:solidFill>
              </a:rPr>
              <a:t>}</a:t>
            </a:r>
            <a:endParaRPr lang="en-US" sz="2900" i="1" noProof="1">
              <a:solidFill>
                <a:schemeClr val="tx1">
                  <a:lumMod val="85000"/>
                  <a:lumOff val="15000"/>
                </a:schemeClr>
              </a:solidFill>
            </a:endParaRPr>
          </a:p>
        </p:txBody>
      </p:sp>
      <p:sp>
        <p:nvSpPr>
          <p:cNvPr id="7" name="AutoShape 25"/>
          <p:cNvSpPr>
            <a:spLocks noChangeArrowheads="1"/>
          </p:cNvSpPr>
          <p:nvPr/>
        </p:nvSpPr>
        <p:spPr bwMode="auto">
          <a:xfrm>
            <a:off x="6684556" y="3353039"/>
            <a:ext cx="4419600" cy="1127814"/>
          </a:xfrm>
          <a:prstGeom prst="wedgeRoundRectCallout">
            <a:avLst>
              <a:gd name="adj1" fmla="val -61760"/>
              <a:gd name="adj2" fmla="val 596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a:t>
            </a:r>
            <a:r>
              <a:rPr lang="en-US" sz="3000" b="1" noProof="1">
                <a:solidFill>
                  <a:srgbClr val="FFC800"/>
                </a:solidFill>
                <a:latin typeface="Consolas" panose="020B0609020204030204" pitchFamily="49" charset="0"/>
              </a:rPr>
              <a:t>toString()</a:t>
            </a:r>
            <a:r>
              <a:rPr lang="en-US" sz="3000" noProof="1">
                <a:solidFill>
                  <a:srgbClr val="FFFFFF"/>
                </a:solidFill>
              </a:rPr>
              <a:t> from the base (parent) class</a:t>
            </a:r>
            <a:endParaRPr lang="en-US" sz="3000" b="1" noProof="1">
              <a:solidFill>
                <a:schemeClr val="tx2">
                  <a:lumMod val="75000"/>
                </a:schemeClr>
              </a:solidFill>
              <a:latin typeface="Consolas" panose="020B0609020204030204" pitchFamily="49" charset="0"/>
            </a:endParaRPr>
          </a:p>
        </p:txBody>
      </p:sp>
      <p:sp>
        <p:nvSpPr>
          <p:cNvPr id="8" name="Rectangle 7"/>
          <p:cNvSpPr/>
          <p:nvPr/>
        </p:nvSpPr>
        <p:spPr>
          <a:xfrm>
            <a:off x="4515292" y="4694863"/>
            <a:ext cx="3341448"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28241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Inheriting and Replacing </a:t>
            </a:r>
            <a:r>
              <a:rPr lang="en-US" noProof="1"/>
              <a:t>toString() – Usage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
        <p:nvSpPr>
          <p:cNvPr id="6" name="Text Placeholder 3"/>
          <p:cNvSpPr txBox="1">
            <a:spLocks/>
          </p:cNvSpPr>
          <p:nvPr/>
        </p:nvSpPr>
        <p:spPr>
          <a:xfrm>
            <a:off x="700936" y="1713688"/>
            <a:ext cx="10803676" cy="1530401"/>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a:solidFill>
                  <a:schemeClr val="tx1">
                    <a:lumMod val="85000"/>
                    <a:lumOff val="15000"/>
                  </a:schemeClr>
                </a:solidFill>
              </a:rPr>
              <a:t>let p = new Person("Maria", "maria@gmail.com");</a:t>
            </a:r>
          </a:p>
          <a:p>
            <a:r>
              <a:rPr lang="en-US" sz="3000" noProof="1">
                <a:solidFill>
                  <a:schemeClr val="tx1">
                    <a:lumMod val="85000"/>
                    <a:lumOff val="15000"/>
                  </a:schemeClr>
                </a:solidFill>
              </a:rPr>
              <a:t>console.log('' + p);</a:t>
            </a:r>
          </a:p>
          <a:p>
            <a:r>
              <a:rPr lang="en-US" sz="3000" noProof="1">
                <a:solidFill>
                  <a:schemeClr val="tx1">
                    <a:lumMod val="85000"/>
                    <a:lumOff val="15000"/>
                  </a:schemeClr>
                </a:solidFill>
              </a:rPr>
              <a:t>// </a:t>
            </a:r>
            <a:r>
              <a:rPr lang="en-US" sz="3000" i="1" noProof="1">
                <a:solidFill>
                  <a:schemeClr val="tx1">
                    <a:lumMod val="85000"/>
                    <a:lumOff val="15000"/>
                  </a:schemeClr>
                </a:solidFill>
                <a:latin typeface="+mn-lt"/>
              </a:rPr>
              <a:t>Person (name: Maria, email: maria@gmail.com)</a:t>
            </a:r>
          </a:p>
        </p:txBody>
      </p:sp>
      <p:sp>
        <p:nvSpPr>
          <p:cNvPr id="7" name="Text Placeholder 3"/>
          <p:cNvSpPr txBox="1">
            <a:spLocks/>
          </p:cNvSpPr>
          <p:nvPr/>
        </p:nvSpPr>
        <p:spPr>
          <a:xfrm>
            <a:off x="700936" y="3409544"/>
            <a:ext cx="10803676" cy="1530401"/>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a:solidFill>
                  <a:schemeClr val="tx1">
                    <a:lumMod val="85000"/>
                    <a:lumOff val="15000"/>
                  </a:schemeClr>
                </a:solidFill>
              </a:rPr>
              <a:t>let t = new Teacher("Ivan",</a:t>
            </a:r>
            <a:r>
              <a:rPr lang="en-US" sz="3000" noProof="1">
                <a:solidFill>
                  <a:schemeClr val="tx1">
                    <a:lumMod val="85000"/>
                    <a:lumOff val="15000"/>
                  </a:schemeClr>
                </a:solidFill>
                <a:latin typeface="+mn-lt"/>
              </a:rPr>
              <a:t> </a:t>
            </a:r>
            <a:r>
              <a:rPr lang="en-US" sz="3000" noProof="1">
                <a:solidFill>
                  <a:schemeClr val="tx1">
                    <a:lumMod val="85000"/>
                    <a:lumOff val="15000"/>
                  </a:schemeClr>
                </a:solidFill>
              </a:rPr>
              <a:t>"iv@yahoo.com",</a:t>
            </a:r>
            <a:r>
              <a:rPr lang="en-US" sz="3000" noProof="1">
                <a:solidFill>
                  <a:schemeClr val="tx1">
                    <a:lumMod val="85000"/>
                    <a:lumOff val="15000"/>
                  </a:schemeClr>
                </a:solidFill>
                <a:latin typeface="+mn-lt"/>
              </a:rPr>
              <a:t> </a:t>
            </a:r>
            <a:r>
              <a:rPr lang="en-US" sz="3000" noProof="1">
                <a:solidFill>
                  <a:schemeClr val="tx1">
                    <a:lumMod val="85000"/>
                    <a:lumOff val="15000"/>
                  </a:schemeClr>
                </a:solidFill>
              </a:rPr>
              <a:t>"PHP");</a:t>
            </a:r>
          </a:p>
          <a:p>
            <a:r>
              <a:rPr lang="en-US" sz="3000" noProof="1">
                <a:solidFill>
                  <a:schemeClr val="tx1">
                    <a:lumMod val="85000"/>
                    <a:lumOff val="15000"/>
                  </a:schemeClr>
                </a:solidFill>
              </a:rPr>
              <a:t>console.log('' + t);</a:t>
            </a:r>
          </a:p>
          <a:p>
            <a:r>
              <a:rPr lang="en-US" sz="3000" noProof="1">
                <a:solidFill>
                  <a:schemeClr val="tx1">
                    <a:lumMod val="85000"/>
                    <a:lumOff val="15000"/>
                  </a:schemeClr>
                </a:solidFill>
              </a:rPr>
              <a:t>// </a:t>
            </a:r>
            <a:r>
              <a:rPr lang="en-US" sz="3000" i="1" noProof="1">
                <a:solidFill>
                  <a:schemeClr val="tx1">
                    <a:lumMod val="85000"/>
                    <a:lumOff val="15000"/>
                  </a:schemeClr>
                </a:solidFill>
                <a:latin typeface="+mn-lt"/>
              </a:rPr>
              <a:t>Teacher (name: Ivan, email: iv@yahoo.com, subject: PHP)</a:t>
            </a:r>
          </a:p>
        </p:txBody>
      </p:sp>
      <p:sp>
        <p:nvSpPr>
          <p:cNvPr id="10" name="Text Placeholder 3"/>
          <p:cNvSpPr txBox="1">
            <a:spLocks/>
          </p:cNvSpPr>
          <p:nvPr/>
        </p:nvSpPr>
        <p:spPr>
          <a:xfrm>
            <a:off x="700936" y="5098999"/>
            <a:ext cx="10803676" cy="1530401"/>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a:solidFill>
                  <a:schemeClr val="tx1">
                    <a:lumMod val="85000"/>
                    <a:lumOff val="15000"/>
                  </a:schemeClr>
                </a:solidFill>
              </a:rPr>
              <a:t>let s = new Student("Ana",</a:t>
            </a:r>
            <a:r>
              <a:rPr lang="en-US" sz="3000" noProof="1">
                <a:solidFill>
                  <a:schemeClr val="tx1">
                    <a:lumMod val="85000"/>
                    <a:lumOff val="15000"/>
                  </a:schemeClr>
                </a:solidFill>
                <a:latin typeface="+mn-lt"/>
              </a:rPr>
              <a:t> </a:t>
            </a:r>
            <a:r>
              <a:rPr lang="en-US" sz="3000" noProof="1">
                <a:solidFill>
                  <a:schemeClr val="tx1">
                    <a:lumMod val="85000"/>
                    <a:lumOff val="15000"/>
                  </a:schemeClr>
                </a:solidFill>
              </a:rPr>
              <a:t>"ana@mail.ru",</a:t>
            </a:r>
            <a:r>
              <a:rPr lang="en-US" sz="3000" noProof="1">
                <a:solidFill>
                  <a:schemeClr val="tx1">
                    <a:lumMod val="85000"/>
                    <a:lumOff val="15000"/>
                  </a:schemeClr>
                </a:solidFill>
                <a:latin typeface="+mn-lt"/>
              </a:rPr>
              <a:t> </a:t>
            </a:r>
            <a:r>
              <a:rPr lang="en-US" sz="3000" noProof="1">
                <a:solidFill>
                  <a:schemeClr val="tx1">
                    <a:lumMod val="85000"/>
                    <a:lumOff val="15000"/>
                  </a:schemeClr>
                </a:solidFill>
              </a:rPr>
              <a:t>3);</a:t>
            </a:r>
          </a:p>
          <a:p>
            <a:r>
              <a:rPr lang="en-US" sz="3000" noProof="1">
                <a:solidFill>
                  <a:schemeClr val="tx1">
                    <a:lumMod val="85000"/>
                    <a:lumOff val="15000"/>
                  </a:schemeClr>
                </a:solidFill>
              </a:rPr>
              <a:t>console.log('' + s);</a:t>
            </a:r>
          </a:p>
          <a:p>
            <a:r>
              <a:rPr lang="en-US" sz="3000" noProof="1">
                <a:solidFill>
                  <a:schemeClr val="tx1">
                    <a:lumMod val="85000"/>
                    <a:lumOff val="15000"/>
                  </a:schemeClr>
                </a:solidFill>
              </a:rPr>
              <a:t>// </a:t>
            </a:r>
            <a:r>
              <a:rPr lang="en-US" sz="3000" i="1" noProof="1">
                <a:solidFill>
                  <a:schemeClr val="tx1">
                    <a:lumMod val="85000"/>
                    <a:lumOff val="15000"/>
                  </a:schemeClr>
                </a:solidFill>
                <a:latin typeface="+mn-lt"/>
              </a:rPr>
              <a:t>Student (name: Ana, email: ana@mail.ru, course: 3)</a:t>
            </a:r>
          </a:p>
        </p:txBody>
      </p:sp>
    </p:spTree>
    <p:extLst>
      <p:ext uri="{BB962C8B-B14F-4D97-AF65-F5344CB8AC3E}">
        <p14:creationId xmlns:p14="http://schemas.microsoft.com/office/powerpoint/2010/main" val="292206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The Prototype </a:t>
            </a:r>
            <a:r>
              <a:rPr lang="en-US" dirty="0" smtClean="0"/>
              <a:t>Chain</a:t>
            </a:r>
            <a:endParaRPr lang="bg-BG" dirty="0"/>
          </a:p>
        </p:txBody>
      </p:sp>
      <p:sp>
        <p:nvSpPr>
          <p:cNvPr id="3" name="Subtitle 2"/>
          <p:cNvSpPr>
            <a:spLocks noGrp="1"/>
          </p:cNvSpPr>
          <p:nvPr>
            <p:ph type="subTitle" idx="1"/>
          </p:nvPr>
        </p:nvSpPr>
        <p:spPr/>
        <p:txBody>
          <a:bodyPr/>
          <a:lstStyle/>
          <a:p>
            <a:r>
              <a:rPr lang="en-US" dirty="0" smtClean="0"/>
              <a:t>What is a Prototype?</a:t>
            </a:r>
            <a:endParaRPr lang="en-US" dirty="0"/>
          </a:p>
        </p:txBody>
      </p:sp>
    </p:spTree>
    <p:extLst>
      <p:ext uri="{BB962C8B-B14F-4D97-AF65-F5344CB8AC3E}">
        <p14:creationId xmlns:p14="http://schemas.microsoft.com/office/powerpoint/2010/main" val="1551433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Prototype </a:t>
            </a:r>
            <a:r>
              <a:rPr lang="en-US" dirty="0" smtClean="0"/>
              <a:t>Chain</a:t>
            </a:r>
            <a:endParaRPr lang="bg-BG" dirty="0"/>
          </a:p>
        </p:txBody>
      </p:sp>
      <p:cxnSp>
        <p:nvCxnSpPr>
          <p:cNvPr id="12" name="Straight Arrow Connector 35"/>
          <p:cNvCxnSpPr>
            <a:stCxn id="18" idx="2"/>
            <a:endCxn id="42" idx="3"/>
          </p:cNvCxnSpPr>
          <p:nvPr/>
        </p:nvCxnSpPr>
        <p:spPr>
          <a:xfrm flipH="1">
            <a:off x="3741497" y="5298599"/>
            <a:ext cx="1112303" cy="4546"/>
          </a:xfrm>
          <a:prstGeom prst="straightConnector1">
            <a:avLst/>
          </a:prstGeom>
          <a:solidFill>
            <a:srgbClr val="F0A22E">
              <a:alpha val="25098"/>
            </a:srgbClr>
          </a:solidFill>
          <a:ln w="5080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35"/>
          <p:cNvCxnSpPr>
            <a:stCxn id="27" idx="2"/>
            <a:endCxn id="16" idx="3"/>
          </p:cNvCxnSpPr>
          <p:nvPr/>
        </p:nvCxnSpPr>
        <p:spPr>
          <a:xfrm rot="10800000" flipV="1">
            <a:off x="7370357" y="3609853"/>
            <a:ext cx="1354493" cy="547754"/>
          </a:xfrm>
          <a:prstGeom prst="bentConnector3">
            <a:avLst>
              <a:gd name="adj1" fmla="val 50000"/>
            </a:avLst>
          </a:prstGeom>
          <a:solidFill>
            <a:srgbClr val="F0A22E">
              <a:alpha val="25098"/>
            </a:srgbClr>
          </a:solidFill>
          <a:ln w="5080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35"/>
          <p:cNvCxnSpPr>
            <a:stCxn id="34" idx="2"/>
            <a:endCxn id="16" idx="2"/>
          </p:cNvCxnSpPr>
          <p:nvPr/>
        </p:nvCxnSpPr>
        <p:spPr>
          <a:xfrm rot="10800000">
            <a:off x="5898643" y="5648529"/>
            <a:ext cx="2826207" cy="750873"/>
          </a:xfrm>
          <a:prstGeom prst="bentConnector2">
            <a:avLst/>
          </a:prstGeom>
          <a:solidFill>
            <a:srgbClr val="F0A22E">
              <a:alpha val="25098"/>
            </a:srgbClr>
          </a:solidFill>
          <a:ln w="5080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5" name="Group 14"/>
          <p:cNvGrpSpPr/>
          <p:nvPr/>
        </p:nvGrpSpPr>
        <p:grpSpPr>
          <a:xfrm>
            <a:off x="4426928" y="2666686"/>
            <a:ext cx="2943428" cy="2981842"/>
            <a:chOff x="3803084" y="1566154"/>
            <a:chExt cx="2943428" cy="2981842"/>
          </a:xfrm>
        </p:grpSpPr>
        <p:sp>
          <p:nvSpPr>
            <p:cNvPr id="16" name="Rectangle: Rounded Corners 22"/>
            <p:cNvSpPr/>
            <p:nvPr/>
          </p:nvSpPr>
          <p:spPr>
            <a:xfrm>
              <a:off x="3803084" y="1566154"/>
              <a:ext cx="2943428" cy="298184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effectLst>
                  <a:outerShdw blurRad="38100" dist="38100" dir="2700000" algn="tl">
                    <a:srgbClr val="000000">
                      <a:alpha val="43137"/>
                    </a:srgbClr>
                  </a:outerShdw>
                </a:effectLst>
              </a:endParaRPr>
            </a:p>
          </p:txBody>
        </p:sp>
        <p:sp>
          <p:nvSpPr>
            <p:cNvPr id="17" name="TextBox 16"/>
            <p:cNvSpPr txBox="1"/>
            <p:nvPr/>
          </p:nvSpPr>
          <p:spPr>
            <a:xfrm>
              <a:off x="3927112" y="1647216"/>
              <a:ext cx="1367682" cy="523220"/>
            </a:xfrm>
            <a:prstGeom prst="rect">
              <a:avLst/>
            </a:prstGeom>
            <a:noFill/>
          </p:spPr>
          <p:txBody>
            <a:bodyPr wrap="none" rtlCol="0">
              <a:spAutoFit/>
            </a:bodyPr>
            <a:lstStyle/>
            <a:p>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18" name="Oval 17"/>
            <p:cNvSpPr/>
            <p:nvPr/>
          </p:nvSpPr>
          <p:spPr>
            <a:xfrm>
              <a:off x="4229956" y="4045667"/>
              <a:ext cx="304800" cy="304800"/>
            </a:xfrm>
            <a:prstGeom prst="ellipse">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effectLst>
                  <a:outerShdw blurRad="38100" dist="38100" dir="2700000" algn="tl">
                    <a:srgbClr val="000000">
                      <a:alpha val="43137"/>
                    </a:srgbClr>
                  </a:outerShdw>
                </a:effectLst>
              </a:endParaRPr>
            </a:p>
          </p:txBody>
        </p:sp>
        <p:sp>
          <p:nvSpPr>
            <p:cNvPr id="19" name="Rectangle 18"/>
            <p:cNvSpPr/>
            <p:nvPr/>
          </p:nvSpPr>
          <p:spPr>
            <a:xfrm>
              <a:off x="4631052" y="3901107"/>
              <a:ext cx="1489510" cy="523220"/>
            </a:xfrm>
            <a:prstGeom prst="rect">
              <a:avLst/>
            </a:prstGeom>
          </p:spPr>
          <p:txBody>
            <a:bodyPr wrap="none">
              <a:spAutoFit/>
            </a:bodyPr>
            <a:lstStyle/>
            <a:p>
              <a:r>
                <a:rPr lang="en-US" b="1" dirty="0" smtClean="0">
                  <a:solidFill>
                    <a:schemeClr val="tx1">
                      <a:lumMod val="85000"/>
                      <a:lumOff val="15000"/>
                    </a:schemeClr>
                  </a:solidFill>
                </a:rPr>
                <a:t>__</a:t>
              </a:r>
              <a:r>
                <a:rPr lang="en-US" sz="2800" b="1" dirty="0" smtClean="0">
                  <a:solidFill>
                    <a:schemeClr val="tx1">
                      <a:lumMod val="85000"/>
                      <a:lumOff val="15000"/>
                    </a:schemeClr>
                  </a:solidFill>
                  <a:effectLst>
                    <a:outerShdw blurRad="38100" dist="38100" dir="2700000" algn="tl">
                      <a:srgbClr val="000000">
                        <a:alpha val="43137"/>
                      </a:srgbClr>
                    </a:outerShdw>
                  </a:effectLst>
                </a:rPr>
                <a:t>proto</a:t>
              </a:r>
              <a:r>
                <a:rPr lang="en-US" b="1" dirty="0" smtClean="0">
                  <a:solidFill>
                    <a:schemeClr val="tx1">
                      <a:lumMod val="85000"/>
                      <a:lumOff val="15000"/>
                    </a:schemeClr>
                  </a:solidFill>
                </a:rPr>
                <a:t>__</a:t>
              </a:r>
              <a:endParaRPr lang="en-US" b="1" dirty="0">
                <a:solidFill>
                  <a:schemeClr val="tx1">
                    <a:lumMod val="85000"/>
                    <a:lumOff val="15000"/>
                  </a:schemeClr>
                </a:solidFill>
              </a:endParaRPr>
            </a:p>
          </p:txBody>
        </p:sp>
        <p:sp>
          <p:nvSpPr>
            <p:cNvPr id="20" name="Rectangle: Rounded Corners 13"/>
            <p:cNvSpPr/>
            <p:nvPr/>
          </p:nvSpPr>
          <p:spPr>
            <a:xfrm>
              <a:off x="4125038" y="2232849"/>
              <a:ext cx="2299518" cy="54677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21" name="Rectangle: Rounded Corners 13"/>
            <p:cNvSpPr/>
            <p:nvPr/>
          </p:nvSpPr>
          <p:spPr>
            <a:xfrm>
              <a:off x="4125039" y="2779630"/>
              <a:ext cx="2299516" cy="544631"/>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email</a:t>
              </a:r>
            </a:p>
          </p:txBody>
        </p:sp>
        <p:sp>
          <p:nvSpPr>
            <p:cNvPr id="22" name="Rectangle: Rounded Corners 13"/>
            <p:cNvSpPr/>
            <p:nvPr/>
          </p:nvSpPr>
          <p:spPr>
            <a:xfrm>
              <a:off x="4125039" y="3324261"/>
              <a:ext cx="2299516" cy="539370"/>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toString()</a:t>
              </a:r>
            </a:p>
          </p:txBody>
        </p:sp>
      </p:grpSp>
      <p:grpSp>
        <p:nvGrpSpPr>
          <p:cNvPr id="23" name="Group 22"/>
          <p:cNvGrpSpPr/>
          <p:nvPr/>
        </p:nvGrpSpPr>
        <p:grpSpPr>
          <a:xfrm>
            <a:off x="8258412" y="1524000"/>
            <a:ext cx="3074344" cy="2482339"/>
            <a:chOff x="7820668" y="1121938"/>
            <a:chExt cx="2921944" cy="2482339"/>
          </a:xfrm>
        </p:grpSpPr>
        <p:sp>
          <p:nvSpPr>
            <p:cNvPr id="24" name="Rectangle: Rounded Corners 6"/>
            <p:cNvSpPr/>
            <p:nvPr/>
          </p:nvSpPr>
          <p:spPr>
            <a:xfrm>
              <a:off x="7820668" y="1121938"/>
              <a:ext cx="2921944" cy="248233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effectLst>
                  <a:outerShdw blurRad="38100" dist="38100" dir="2700000" algn="tl">
                    <a:srgbClr val="000000">
                      <a:alpha val="43137"/>
                    </a:srgbClr>
                  </a:outerShdw>
                </a:effectLst>
              </a:endParaRPr>
            </a:p>
          </p:txBody>
        </p:sp>
        <p:sp>
          <p:nvSpPr>
            <p:cNvPr id="25" name="TextBox 24"/>
            <p:cNvSpPr txBox="1"/>
            <p:nvPr/>
          </p:nvSpPr>
          <p:spPr>
            <a:xfrm>
              <a:off x="7975245" y="1199744"/>
              <a:ext cx="1564852" cy="523220"/>
            </a:xfrm>
            <a:prstGeom prst="rect">
              <a:avLst/>
            </a:prstGeom>
            <a:noFill/>
          </p:spPr>
          <p:txBody>
            <a:bodyPr wrap="none" rtlCol="0">
              <a:spAutoFit/>
            </a:bodyPr>
            <a:lstStyle/>
            <a:p>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sp>
          <p:nvSpPr>
            <p:cNvPr id="26" name="Rectangle 25"/>
            <p:cNvSpPr/>
            <p:nvPr/>
          </p:nvSpPr>
          <p:spPr>
            <a:xfrm>
              <a:off x="8672299" y="2918475"/>
              <a:ext cx="1415673" cy="523220"/>
            </a:xfrm>
            <a:prstGeom prst="rect">
              <a:avLst/>
            </a:prstGeom>
          </p:spPr>
          <p:txBody>
            <a:bodyPr wrap="none">
              <a:spAutoFit/>
            </a:bodyPr>
            <a:lstStyle/>
            <a:p>
              <a:r>
                <a:rPr lang="en-US" b="1" dirty="0">
                  <a:solidFill>
                    <a:schemeClr val="tx1">
                      <a:lumMod val="85000"/>
                      <a:lumOff val="15000"/>
                    </a:schemeClr>
                  </a:solidFill>
                </a:rPr>
                <a:t>__</a:t>
              </a:r>
              <a:r>
                <a:rPr lang="en-US" sz="2800" b="1" dirty="0">
                  <a:solidFill>
                    <a:schemeClr val="tx1">
                      <a:lumMod val="85000"/>
                      <a:lumOff val="15000"/>
                    </a:schemeClr>
                  </a:solidFill>
                  <a:effectLst>
                    <a:outerShdw blurRad="38100" dist="38100" dir="2700000" algn="tl">
                      <a:srgbClr val="000000">
                        <a:alpha val="43137"/>
                      </a:srgbClr>
                    </a:outerShdw>
                  </a:effectLst>
                </a:rPr>
                <a:t>proto</a:t>
              </a:r>
              <a:r>
                <a:rPr lang="en-US" b="1" dirty="0">
                  <a:solidFill>
                    <a:schemeClr val="tx1">
                      <a:lumMod val="85000"/>
                      <a:lumOff val="15000"/>
                    </a:schemeClr>
                  </a:solidFill>
                </a:rPr>
                <a:t>__</a:t>
              </a:r>
            </a:p>
          </p:txBody>
        </p:sp>
        <p:sp>
          <p:nvSpPr>
            <p:cNvPr id="27" name="Oval 26"/>
            <p:cNvSpPr/>
            <p:nvPr/>
          </p:nvSpPr>
          <p:spPr>
            <a:xfrm>
              <a:off x="8263983" y="3054791"/>
              <a:ext cx="306000" cy="306000"/>
            </a:xfrm>
            <a:prstGeom prst="ellipse">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effectLst>
                  <a:outerShdw blurRad="38100" dist="38100" dir="2700000" algn="tl">
                    <a:srgbClr val="000000">
                      <a:alpha val="43137"/>
                    </a:srgbClr>
                  </a:outerShdw>
                </a:effectLst>
              </a:endParaRPr>
            </a:p>
          </p:txBody>
        </p:sp>
        <p:sp>
          <p:nvSpPr>
            <p:cNvPr id="28" name="Rectangle: Rounded Corners 13"/>
            <p:cNvSpPr/>
            <p:nvPr/>
          </p:nvSpPr>
          <p:spPr>
            <a:xfrm>
              <a:off x="8175535" y="1789888"/>
              <a:ext cx="2238367" cy="535030"/>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29" name="Rectangle: Rounded Corners 13"/>
            <p:cNvSpPr/>
            <p:nvPr/>
          </p:nvSpPr>
          <p:spPr>
            <a:xfrm>
              <a:off x="8175535" y="2324919"/>
              <a:ext cx="2238367" cy="539172"/>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toString()</a:t>
              </a:r>
            </a:p>
          </p:txBody>
        </p:sp>
      </p:grpSp>
      <p:grpSp>
        <p:nvGrpSpPr>
          <p:cNvPr id="30" name="Group 29"/>
          <p:cNvGrpSpPr/>
          <p:nvPr/>
        </p:nvGrpSpPr>
        <p:grpSpPr>
          <a:xfrm>
            <a:off x="8258412" y="4313548"/>
            <a:ext cx="3074344" cy="2482339"/>
            <a:chOff x="7820668" y="1121938"/>
            <a:chExt cx="2921944" cy="2482339"/>
          </a:xfrm>
        </p:grpSpPr>
        <p:sp>
          <p:nvSpPr>
            <p:cNvPr id="31" name="Rectangle: Rounded Corners 6"/>
            <p:cNvSpPr/>
            <p:nvPr/>
          </p:nvSpPr>
          <p:spPr>
            <a:xfrm>
              <a:off x="7820668" y="1121938"/>
              <a:ext cx="2921944" cy="248233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effectLst>
                  <a:outerShdw blurRad="38100" dist="38100" dir="2700000" algn="tl">
                    <a:srgbClr val="000000">
                      <a:alpha val="43137"/>
                    </a:srgbClr>
                  </a:outerShdw>
                </a:effectLst>
              </a:endParaRPr>
            </a:p>
          </p:txBody>
        </p:sp>
        <p:sp>
          <p:nvSpPr>
            <p:cNvPr id="32" name="TextBox 31"/>
            <p:cNvSpPr txBox="1"/>
            <p:nvPr/>
          </p:nvSpPr>
          <p:spPr>
            <a:xfrm>
              <a:off x="7975245" y="1199744"/>
              <a:ext cx="1564852" cy="523220"/>
            </a:xfrm>
            <a:prstGeom prst="rect">
              <a:avLst/>
            </a:prstGeom>
            <a:noFill/>
          </p:spPr>
          <p:txBody>
            <a:bodyPr wrap="none" rtlCol="0">
              <a:spAutoFit/>
            </a:bodyPr>
            <a:lstStyle/>
            <a:p>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Student</a:t>
              </a:r>
            </a:p>
          </p:txBody>
        </p:sp>
        <p:sp>
          <p:nvSpPr>
            <p:cNvPr id="33" name="Rectangle 32"/>
            <p:cNvSpPr/>
            <p:nvPr/>
          </p:nvSpPr>
          <p:spPr>
            <a:xfrm>
              <a:off x="8672299" y="2918475"/>
              <a:ext cx="1415673" cy="523220"/>
            </a:xfrm>
            <a:prstGeom prst="rect">
              <a:avLst/>
            </a:prstGeom>
          </p:spPr>
          <p:txBody>
            <a:bodyPr wrap="none">
              <a:spAutoFit/>
            </a:bodyPr>
            <a:lstStyle/>
            <a:p>
              <a:r>
                <a:rPr lang="en-US" b="1" dirty="0">
                  <a:solidFill>
                    <a:schemeClr val="tx1">
                      <a:lumMod val="85000"/>
                      <a:lumOff val="15000"/>
                    </a:schemeClr>
                  </a:solidFill>
                </a:rPr>
                <a:t>__</a:t>
              </a:r>
              <a:r>
                <a:rPr lang="en-US" sz="2800" b="1" dirty="0">
                  <a:solidFill>
                    <a:schemeClr val="tx1">
                      <a:lumMod val="85000"/>
                      <a:lumOff val="15000"/>
                    </a:schemeClr>
                  </a:solidFill>
                  <a:effectLst>
                    <a:outerShdw blurRad="38100" dist="38100" dir="2700000" algn="tl">
                      <a:srgbClr val="000000">
                        <a:alpha val="43137"/>
                      </a:srgbClr>
                    </a:outerShdw>
                  </a:effectLst>
                </a:rPr>
                <a:t>proto</a:t>
              </a:r>
              <a:r>
                <a:rPr lang="en-US" b="1" dirty="0">
                  <a:solidFill>
                    <a:schemeClr val="tx1">
                      <a:lumMod val="85000"/>
                      <a:lumOff val="15000"/>
                    </a:schemeClr>
                  </a:solidFill>
                </a:rPr>
                <a:t>__</a:t>
              </a:r>
            </a:p>
          </p:txBody>
        </p:sp>
        <p:sp>
          <p:nvSpPr>
            <p:cNvPr id="34" name="Oval 33"/>
            <p:cNvSpPr/>
            <p:nvPr/>
          </p:nvSpPr>
          <p:spPr>
            <a:xfrm>
              <a:off x="8263983" y="3054791"/>
              <a:ext cx="306000" cy="306000"/>
            </a:xfrm>
            <a:prstGeom prst="ellipse">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effectLst>
                  <a:outerShdw blurRad="38100" dist="38100" dir="2700000" algn="tl">
                    <a:srgbClr val="000000">
                      <a:alpha val="43137"/>
                    </a:srgbClr>
                  </a:outerShdw>
                </a:effectLst>
              </a:endParaRPr>
            </a:p>
          </p:txBody>
        </p:sp>
        <p:sp>
          <p:nvSpPr>
            <p:cNvPr id="35" name="Rectangle: Rounded Corners 13"/>
            <p:cNvSpPr/>
            <p:nvPr/>
          </p:nvSpPr>
          <p:spPr>
            <a:xfrm>
              <a:off x="8175535" y="1789888"/>
              <a:ext cx="2238367" cy="535030"/>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course</a:t>
              </a:r>
            </a:p>
          </p:txBody>
        </p:sp>
        <p:sp>
          <p:nvSpPr>
            <p:cNvPr id="36" name="Rectangle: Rounded Corners 13"/>
            <p:cNvSpPr/>
            <p:nvPr/>
          </p:nvSpPr>
          <p:spPr>
            <a:xfrm>
              <a:off x="8175535" y="2324919"/>
              <a:ext cx="2238367" cy="539172"/>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toString()</a:t>
              </a:r>
            </a:p>
          </p:txBody>
        </p:sp>
      </p:grpSp>
      <p:grpSp>
        <p:nvGrpSpPr>
          <p:cNvPr id="37" name="Group 36"/>
          <p:cNvGrpSpPr/>
          <p:nvPr/>
        </p:nvGrpSpPr>
        <p:grpSpPr>
          <a:xfrm>
            <a:off x="1196201" y="2678714"/>
            <a:ext cx="2545296" cy="684667"/>
            <a:chOff x="2409707" y="1052646"/>
            <a:chExt cx="1600200" cy="684667"/>
          </a:xfrm>
        </p:grpSpPr>
        <p:sp>
          <p:nvSpPr>
            <p:cNvPr id="38" name="Rectangle: Rounded Corners 67"/>
            <p:cNvSpPr/>
            <p:nvPr/>
          </p:nvSpPr>
          <p:spPr>
            <a:xfrm>
              <a:off x="2409707" y="1052646"/>
              <a:ext cx="1600200" cy="68466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effectLst>
                  <a:outerShdw blurRad="38100" dist="38100" dir="2700000" algn="tl">
                    <a:srgbClr val="000000">
                      <a:alpha val="43137"/>
                    </a:srgbClr>
                  </a:outerShdw>
                </a:effectLst>
              </a:endParaRPr>
            </a:p>
          </p:txBody>
        </p:sp>
        <p:sp>
          <p:nvSpPr>
            <p:cNvPr id="39" name="TextBox 38"/>
            <p:cNvSpPr txBox="1"/>
            <p:nvPr/>
          </p:nvSpPr>
          <p:spPr>
            <a:xfrm>
              <a:off x="2524621" y="1142324"/>
              <a:ext cx="1385914" cy="523220"/>
            </a:xfrm>
            <a:prstGeom prst="rect">
              <a:avLst/>
            </a:prstGeom>
            <a:noFill/>
          </p:spPr>
          <p:txBody>
            <a:bodyPr wrap="none" rtlCol="0">
              <a:spAutoFit/>
            </a:bodyPr>
            <a:lstStyle/>
            <a:p>
              <a:pPr algn="ct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Object</a:t>
              </a:r>
              <a:r>
                <a:rPr lang="en-US" sz="2800" b="1" noProof="1">
                  <a:solidFill>
                    <a:schemeClr val="tx2">
                      <a:lumMod val="75000"/>
                    </a:schemeClr>
                  </a:solidFill>
                  <a:effectLst>
                    <a:outerShdw blurRad="38100" dist="38100" dir="2700000" algn="tl">
                      <a:srgbClr val="000000">
                        <a:alpha val="43137"/>
                      </a:srgbClr>
                    </a:outerShdw>
                  </a:effectLst>
                </a:rPr>
                <a:t>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r>
                <a:rPr lang="en-US" sz="2800" b="1" noProof="1">
                  <a:solidFill>
                    <a:schemeClr val="tx2">
                      <a:lumMod val="75000"/>
                    </a:schemeClr>
                  </a:solidFill>
                  <a:effectLst>
                    <a:outerShdw blurRad="38100" dist="38100" dir="2700000" algn="tl">
                      <a:srgbClr val="000000">
                        <a:alpha val="43137"/>
                      </a:srgbClr>
                    </a:outerShdw>
                  </a:effectLst>
                </a:rPr>
                <a:t>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r>
                <a:rPr lang="en-US" sz="2800" b="1" noProof="1">
                  <a:solidFill>
                    <a:schemeClr val="tx2">
                      <a:lumMod val="75000"/>
                    </a:schemeClr>
                  </a:solidFill>
                  <a:effectLst>
                    <a:outerShdw blurRad="38100" dist="38100" dir="2700000" algn="tl">
                      <a:srgbClr val="000000">
                        <a:alpha val="43137"/>
                      </a:srgbClr>
                    </a:outerShdw>
                  </a:effectLst>
                </a:rPr>
                <a:t>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p>
          </p:txBody>
        </p:sp>
      </p:grpSp>
      <p:cxnSp>
        <p:nvCxnSpPr>
          <p:cNvPr id="40" name="Straight Arrow Connector 35"/>
          <p:cNvCxnSpPr>
            <a:stCxn id="44" idx="2"/>
            <a:endCxn id="38" idx="1"/>
          </p:cNvCxnSpPr>
          <p:nvPr/>
        </p:nvCxnSpPr>
        <p:spPr>
          <a:xfrm rot="10800000">
            <a:off x="1196201" y="3021049"/>
            <a:ext cx="369112" cy="2743171"/>
          </a:xfrm>
          <a:prstGeom prst="bentConnector3">
            <a:avLst>
              <a:gd name="adj1" fmla="val 227817"/>
            </a:avLst>
          </a:prstGeom>
          <a:solidFill>
            <a:srgbClr val="F0A22E">
              <a:alpha val="25098"/>
            </a:srgbClr>
          </a:solidFill>
          <a:ln w="5080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p:nvGrpSpPr>
        <p:grpSpPr>
          <a:xfrm>
            <a:off x="1196201" y="4453230"/>
            <a:ext cx="2545296" cy="1699829"/>
            <a:chOff x="3803084" y="1566154"/>
            <a:chExt cx="2545296" cy="1699829"/>
          </a:xfrm>
        </p:grpSpPr>
        <p:sp>
          <p:nvSpPr>
            <p:cNvPr id="42" name="Rectangle: Rounded Corners 72"/>
            <p:cNvSpPr/>
            <p:nvPr/>
          </p:nvSpPr>
          <p:spPr>
            <a:xfrm>
              <a:off x="3803084" y="1566154"/>
              <a:ext cx="2545296" cy="169982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effectLst>
                  <a:outerShdw blurRad="38100" dist="38100" dir="2700000" algn="tl">
                    <a:srgbClr val="000000">
                      <a:alpha val="43137"/>
                    </a:srgbClr>
                  </a:outerShdw>
                </a:effectLst>
              </a:endParaRPr>
            </a:p>
          </p:txBody>
        </p:sp>
        <p:sp>
          <p:nvSpPr>
            <p:cNvPr id="43" name="TextBox 42"/>
            <p:cNvSpPr txBox="1"/>
            <p:nvPr/>
          </p:nvSpPr>
          <p:spPr>
            <a:xfrm>
              <a:off x="3927112" y="1647216"/>
              <a:ext cx="2204353" cy="954107"/>
            </a:xfrm>
            <a:prstGeom prst="rect">
              <a:avLst/>
            </a:prstGeom>
            <a:noFill/>
          </p:spPr>
          <p:txBody>
            <a:bodyPr wrap="square" rtlCol="0">
              <a:spAutoFit/>
            </a:bodyPr>
            <a:lstStyle/>
            <a:p>
              <a:pPr algn="ct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Function.</a:t>
              </a:r>
              <a:b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b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__proto__</a:t>
              </a:r>
            </a:p>
          </p:txBody>
        </p:sp>
        <p:sp>
          <p:nvSpPr>
            <p:cNvPr id="44" name="Oval 43"/>
            <p:cNvSpPr/>
            <p:nvPr/>
          </p:nvSpPr>
          <p:spPr>
            <a:xfrm>
              <a:off x="4172196" y="2724743"/>
              <a:ext cx="304800" cy="304800"/>
            </a:xfrm>
            <a:prstGeom prst="ellipse">
              <a:avLst/>
            </a:prstGeom>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effectLst>
                  <a:outerShdw blurRad="38100" dist="38100" dir="2700000" algn="tl">
                    <a:srgbClr val="000000">
                      <a:alpha val="43137"/>
                    </a:srgbClr>
                  </a:outerShdw>
                </a:effectLst>
              </a:endParaRPr>
            </a:p>
          </p:txBody>
        </p:sp>
        <p:sp>
          <p:nvSpPr>
            <p:cNvPr id="45" name="Rectangle 44"/>
            <p:cNvSpPr/>
            <p:nvPr/>
          </p:nvSpPr>
          <p:spPr>
            <a:xfrm>
              <a:off x="4573292" y="2580183"/>
              <a:ext cx="1489510" cy="523220"/>
            </a:xfrm>
            <a:prstGeom prst="rect">
              <a:avLst/>
            </a:prstGeom>
          </p:spPr>
          <p:txBody>
            <a:bodyPr wrap="none">
              <a:spAutoFit/>
            </a:bodyPr>
            <a:lstStyle/>
            <a:p>
              <a:r>
                <a:rPr lang="en-US" b="1" dirty="0">
                  <a:solidFill>
                    <a:schemeClr val="tx1">
                      <a:lumMod val="85000"/>
                      <a:lumOff val="15000"/>
                    </a:schemeClr>
                  </a:solidFill>
                </a:rPr>
                <a:t>__</a:t>
              </a:r>
              <a:r>
                <a:rPr lang="en-US" sz="2800" b="1" dirty="0">
                  <a:solidFill>
                    <a:schemeClr val="tx1">
                      <a:lumMod val="85000"/>
                      <a:lumOff val="15000"/>
                    </a:schemeClr>
                  </a:solidFill>
                  <a:effectLst>
                    <a:outerShdw blurRad="38100" dist="38100" dir="2700000" algn="tl">
                      <a:srgbClr val="000000">
                        <a:alpha val="43137"/>
                      </a:srgbClr>
                    </a:outerShdw>
                  </a:effectLst>
                </a:rPr>
                <a:t>proto</a:t>
              </a:r>
              <a:r>
                <a:rPr lang="en-US" b="1" dirty="0">
                  <a:solidFill>
                    <a:schemeClr val="tx1">
                      <a:lumMod val="85000"/>
                      <a:lumOff val="15000"/>
                    </a:schemeClr>
                  </a:solidFill>
                </a:rPr>
                <a:t>__</a:t>
              </a:r>
            </a:p>
          </p:txBody>
        </p:sp>
      </p:grpSp>
      <p:sp>
        <p:nvSpPr>
          <p:cNvPr id="46" name="Slide Number Placeholder 3"/>
          <p:cNvSpPr>
            <a:spLocks noGrp="1"/>
          </p:cNvSpPr>
          <p:nvPr>
            <p:ph type="sldNum" sz="quarter" idx="12"/>
          </p:nvPr>
        </p:nvSpPr>
        <p:spPr>
          <a:xfrm>
            <a:off x="10937771" y="6476999"/>
            <a:ext cx="978358" cy="274320"/>
          </a:xfrm>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805012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Fundamental Principles of OOP</a:t>
            </a:r>
            <a:endParaRPr lang="bg-BG" dirty="0"/>
          </a:p>
        </p:txBody>
      </p:sp>
      <p:sp>
        <p:nvSpPr>
          <p:cNvPr id="3" name="Subtitle 2"/>
          <p:cNvSpPr>
            <a:spLocks noGrp="1"/>
          </p:cNvSpPr>
          <p:nvPr>
            <p:ph type="subTitle" idx="1"/>
          </p:nvPr>
        </p:nvSpPr>
        <p:spPr/>
        <p:txBody>
          <a:bodyPr/>
          <a:lstStyle/>
          <a:p>
            <a:r>
              <a:rPr lang="en-US" dirty="0" smtClean="0"/>
              <a:t>Abstraction, Inheritance, Encapsulation, Polymorphism</a:t>
            </a:r>
            <a:endParaRPr lang="en-US" dirty="0"/>
          </a:p>
        </p:txBody>
      </p:sp>
    </p:spTree>
    <p:extLst>
      <p:ext uri="{BB962C8B-B14F-4D97-AF65-F5344CB8AC3E}">
        <p14:creationId xmlns:p14="http://schemas.microsoft.com/office/powerpoint/2010/main" val="2313105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Prototypes in JavaScript</a:t>
            </a:r>
            <a:endParaRPr lang="en-US" dirty="0"/>
          </a:p>
        </p:txBody>
      </p:sp>
      <p:sp>
        <p:nvSpPr>
          <p:cNvPr id="20" name="Content Placeholder 19"/>
          <p:cNvSpPr>
            <a:spLocks noGrp="1"/>
          </p:cNvSpPr>
          <p:nvPr>
            <p:ph idx="1"/>
          </p:nvPr>
        </p:nvSpPr>
        <p:spPr>
          <a:xfrm>
            <a:off x="609521" y="1600200"/>
            <a:ext cx="10971372" cy="4625609"/>
          </a:xfrm>
        </p:spPr>
        <p:txBody>
          <a:bodyPr>
            <a:normAutofit/>
          </a:bodyPr>
          <a:lstStyle/>
          <a:p>
            <a:r>
              <a:rPr lang="en-US" smtClean="0"/>
              <a:t>Every object in JS has a </a:t>
            </a:r>
            <a:r>
              <a:rPr lang="en-US" smtClean="0">
                <a:solidFill>
                  <a:schemeClr val="tx2">
                    <a:lumMod val="75000"/>
                  </a:schemeClr>
                </a:solidFill>
              </a:rPr>
              <a:t>prototype</a:t>
            </a:r>
            <a:r>
              <a:rPr lang="en-US" smtClean="0"/>
              <a:t> (template)</a:t>
            </a:r>
          </a:p>
          <a:p>
            <a:pPr lvl="1"/>
            <a:r>
              <a:rPr lang="en-US" smtClean="0"/>
              <a:t>Internally called </a:t>
            </a:r>
            <a:r>
              <a:rPr lang="en-US" b="1" smtClean="0">
                <a:solidFill>
                  <a:schemeClr val="tx2">
                    <a:lumMod val="75000"/>
                  </a:schemeClr>
                </a:solidFill>
                <a:latin typeface="Consolas" panose="020B0609020204030204" pitchFamily="49" charset="0"/>
              </a:rPr>
              <a:t>__proto__</a:t>
            </a:r>
            <a:r>
              <a:rPr lang="en-US" smtClean="0">
                <a:solidFill>
                  <a:schemeClr val="tx2">
                    <a:lumMod val="75000"/>
                  </a:schemeClr>
                </a:solidFill>
              </a:rPr>
              <a:t> </a:t>
            </a:r>
            <a:r>
              <a:rPr lang="en-US" smtClean="0"/>
              <a:t>in browsers and </a:t>
            </a:r>
            <a:r>
              <a:rPr lang="en-US" noProof="1" smtClean="0"/>
              <a:t>NodeJS</a:t>
            </a:r>
          </a:p>
          <a:p>
            <a:pPr lvl="1"/>
            <a:r>
              <a:rPr lang="en-US" smtClean="0"/>
              <a:t>Properties not found in the object are looked up in the prototype</a:t>
            </a:r>
          </a:p>
          <a:p>
            <a:pPr>
              <a:spcBef>
                <a:spcPts val="6000"/>
              </a:spcBef>
            </a:pPr>
            <a:r>
              <a:rPr lang="en-US" smtClean="0"/>
              <a:t>Can be obtained using </a:t>
            </a:r>
            <a:r>
              <a:rPr lang="en-US"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Object.getPrototypeOf(</a:t>
            </a:r>
            <a:r>
              <a:rPr lang="en-US" b="1" i="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obj</a:t>
            </a:r>
            <a:r>
              <a:rPr lang="en-US" b="1" noProof="1"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p>
          <a:p>
            <a:r>
              <a:rPr lang="en-US" smtClean="0"/>
              <a:t>Using </a:t>
            </a:r>
            <a:r>
              <a:rPr lang="en-US" b="1" smtClean="0">
                <a:solidFill>
                  <a:schemeClr val="tx2">
                    <a:lumMod val="75000"/>
                  </a:schemeClr>
                </a:solidFill>
                <a:latin typeface="Consolas" panose="020B0609020204030204" pitchFamily="49" charset="0"/>
              </a:rPr>
              <a:t>__proto__</a:t>
            </a:r>
            <a:r>
              <a:rPr lang="en-US" smtClean="0">
                <a:solidFill>
                  <a:schemeClr val="tx2">
                    <a:lumMod val="75000"/>
                  </a:schemeClr>
                </a:solidFill>
              </a:rPr>
              <a:t> </a:t>
            </a:r>
            <a:r>
              <a:rPr lang="en-US" smtClean="0"/>
              <a:t>directly is deprecated </a:t>
            </a:r>
            <a:r>
              <a:rPr lang="en-US" smtClean="0">
                <a:sym typeface="Wingdings" panose="05000000000000000000" pitchFamily="2" charset="2"/>
              </a:rPr>
              <a:t></a:t>
            </a:r>
            <a:r>
              <a:rPr lang="en-US" smtClean="0"/>
              <a:t> should be avoided!</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69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Prototype Chain (for Classes)</a:t>
            </a:r>
            <a:endParaRPr lang="bg-BG" dirty="0"/>
          </a:p>
        </p:txBody>
      </p:sp>
      <p:sp>
        <p:nvSpPr>
          <p:cNvPr id="5" name="Content Placeholder 4"/>
          <p:cNvSpPr>
            <a:spLocks noGrp="1"/>
          </p:cNvSpPr>
          <p:nvPr>
            <p:ph idx="1"/>
          </p:nvPr>
        </p:nvSpPr>
        <p:spPr/>
        <p:txBody>
          <a:bodyPr/>
          <a:lstStyle/>
          <a:p>
            <a:r>
              <a:rPr lang="en-US" dirty="0"/>
              <a:t>Classes have a </a:t>
            </a:r>
            <a:r>
              <a:rPr lang="en-US" dirty="0">
                <a:solidFill>
                  <a:schemeClr val="tx2">
                    <a:lumMod val="75000"/>
                  </a:schemeClr>
                </a:solidFill>
              </a:rPr>
              <a:t>prototype</a:t>
            </a:r>
            <a:r>
              <a:rPr lang="en-US" dirty="0"/>
              <a:t> (a parent function)</a:t>
            </a:r>
          </a:p>
          <a:p>
            <a:pPr lvl="1"/>
            <a:r>
              <a:rPr lang="en-US" dirty="0"/>
              <a:t>Prototypes form a </a:t>
            </a:r>
            <a:r>
              <a:rPr lang="en-US" dirty="0">
                <a:solidFill>
                  <a:schemeClr val="tx2">
                    <a:lumMod val="75000"/>
                  </a:schemeClr>
                </a:solidFill>
              </a:rPr>
              <a:t>prototype chain</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38" name="Text Placeholder 5"/>
          <p:cNvSpPr txBox="1">
            <a:spLocks/>
          </p:cNvSpPr>
          <p:nvPr/>
        </p:nvSpPr>
        <p:spPr>
          <a:xfrm>
            <a:off x="1278860" y="2967595"/>
            <a:ext cx="8153400" cy="1079884"/>
          </a:xfrm>
          <a:prstGeom prst="rect">
            <a:avLst/>
          </a:prstGeom>
          <a:noFill/>
          <a:ln w="12700">
            <a:solidFill>
              <a:schemeClr val="tx1">
                <a:lumMod val="85000"/>
                <a:lumOff val="15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Object.getPrototypeOf(Teacher) == Person</a:t>
            </a:r>
          </a:p>
          <a:p>
            <a:pPr marL="0" lvl="1" indent="0">
              <a:lnSpc>
                <a:spcPct val="100000"/>
              </a:lnSpc>
              <a:spcBef>
                <a:spcPts val="0"/>
              </a:spcBef>
              <a:spcAft>
                <a:spcPts val="0"/>
              </a:spcAft>
              <a:buClr>
                <a:srgbClr val="F2B254"/>
              </a:buClr>
              <a:buSzPct val="100000"/>
              <a:buNone/>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true</a:t>
            </a:r>
            <a:r>
              <a:rPr lang="en-US" sz="28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(class prototype holds the parent class)</a:t>
            </a:r>
          </a:p>
        </p:txBody>
      </p:sp>
      <p:sp>
        <p:nvSpPr>
          <p:cNvPr id="39" name="Text Placeholder 5"/>
          <p:cNvSpPr txBox="1">
            <a:spLocks/>
          </p:cNvSpPr>
          <p:nvPr/>
        </p:nvSpPr>
        <p:spPr>
          <a:xfrm>
            <a:off x="1267544" y="5625716"/>
            <a:ext cx="8153400" cy="1079884"/>
          </a:xfrm>
          <a:prstGeom prst="rect">
            <a:avLst/>
          </a:prstGeom>
          <a:noFill/>
          <a:ln w="12700">
            <a:solidFill>
              <a:schemeClr val="tx1">
                <a:lumMod val="85000"/>
                <a:lumOff val="15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1200"/>
              </a:spcBef>
              <a:spcAft>
                <a:spcPts val="0"/>
              </a:spcAft>
              <a:buClr>
                <a:srgbClr val="F2B254"/>
              </a:buClr>
              <a:buSzPct val="100000"/>
              <a:buNone/>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Object.getPrototypeOf(Person) == Function.prototype; // true</a:t>
            </a:r>
            <a:endParaRPr lang="en-US" sz="2800" b="1" noProof="1">
              <a:solidFill>
                <a:schemeClr val="tx1">
                  <a:lumMod val="85000"/>
                  <a:lumOff val="15000"/>
                </a:schemeClr>
              </a:solidFill>
              <a:effectLst>
                <a:outerShdw blurRad="38100" dist="38100" dir="2700000" algn="tl">
                  <a:srgbClr val="000000">
                    <a:alpha val="43137"/>
                  </a:srgbClr>
                </a:outerShdw>
              </a:effectLst>
              <a:cs typeface="Consolas" pitchFamily="49" charset="0"/>
            </a:endParaRPr>
          </a:p>
        </p:txBody>
      </p:sp>
      <p:cxnSp>
        <p:nvCxnSpPr>
          <p:cNvPr id="40" name="Straight Arrow Connector 35"/>
          <p:cNvCxnSpPr>
            <a:stCxn id="47" idx="0"/>
            <a:endCxn id="42" idx="2"/>
          </p:cNvCxnSpPr>
          <p:nvPr/>
        </p:nvCxnSpPr>
        <p:spPr>
          <a:xfrm flipV="1">
            <a:off x="10964133" y="4070932"/>
            <a:ext cx="0" cy="653468"/>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p:nvGrpSpPr>
        <p:grpSpPr>
          <a:xfrm>
            <a:off x="9965660" y="2362200"/>
            <a:ext cx="1996946" cy="1708732"/>
            <a:chOff x="4446384" y="1457528"/>
            <a:chExt cx="2943427" cy="1874912"/>
          </a:xfrm>
        </p:grpSpPr>
        <p:sp>
          <p:nvSpPr>
            <p:cNvPr id="42" name="Rectangle: Rounded Corners 6"/>
            <p:cNvSpPr/>
            <p:nvPr/>
          </p:nvSpPr>
          <p:spPr>
            <a:xfrm>
              <a:off x="4446384" y="1457528"/>
              <a:ext cx="2943427" cy="187491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effectLst>
                  <a:outerShdw blurRad="38100" dist="38100" dir="2700000" algn="tl">
                    <a:srgbClr val="000000">
                      <a:alpha val="43137"/>
                    </a:srgbClr>
                  </a:outerShdw>
                </a:effectLst>
              </a:endParaRPr>
            </a:p>
          </p:txBody>
        </p:sp>
        <p:sp>
          <p:nvSpPr>
            <p:cNvPr id="43" name="Rectangle: Rounded Corners 13"/>
            <p:cNvSpPr/>
            <p:nvPr/>
          </p:nvSpPr>
          <p:spPr>
            <a:xfrm>
              <a:off x="4770843" y="204372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44" name="TextBox 43"/>
            <p:cNvSpPr txBox="1"/>
            <p:nvPr/>
          </p:nvSpPr>
          <p:spPr>
            <a:xfrm>
              <a:off x="4570411" y="1495064"/>
              <a:ext cx="2482096" cy="474467"/>
            </a:xfrm>
            <a:prstGeom prst="rect">
              <a:avLst/>
            </a:prstGeom>
            <a:noFill/>
          </p:spPr>
          <p:txBody>
            <a:bodyPr wrap="square" rtlCol="0">
              <a:spAutoFit/>
            </a:bodyPr>
            <a:lstStyle/>
            <a:p>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45" name="Rectangle: Rounded Corners 13"/>
            <p:cNvSpPr/>
            <p:nvPr/>
          </p:nvSpPr>
          <p:spPr>
            <a:xfrm>
              <a:off x="4770844" y="2566974"/>
              <a:ext cx="2281664"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email</a:t>
              </a:r>
            </a:p>
          </p:txBody>
        </p:sp>
      </p:grpSp>
      <p:grpSp>
        <p:nvGrpSpPr>
          <p:cNvPr id="46" name="Group 45"/>
          <p:cNvGrpSpPr/>
          <p:nvPr/>
        </p:nvGrpSpPr>
        <p:grpSpPr>
          <a:xfrm>
            <a:off x="9965660" y="4724400"/>
            <a:ext cx="1996946" cy="1295014"/>
            <a:chOff x="4446384" y="1457528"/>
            <a:chExt cx="2943427" cy="1420959"/>
          </a:xfrm>
        </p:grpSpPr>
        <p:sp>
          <p:nvSpPr>
            <p:cNvPr id="47" name="Rectangle: Rounded Corners 6"/>
            <p:cNvSpPr/>
            <p:nvPr/>
          </p:nvSpPr>
          <p:spPr>
            <a:xfrm>
              <a:off x="4446384" y="1457528"/>
              <a:ext cx="2943427" cy="142095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effectLst>
                  <a:outerShdw blurRad="38100" dist="38100" dir="2700000" algn="tl">
                    <a:srgbClr val="000000">
                      <a:alpha val="43137"/>
                    </a:srgbClr>
                  </a:outerShdw>
                </a:effectLst>
              </a:endParaRPr>
            </a:p>
          </p:txBody>
        </p:sp>
        <p:sp>
          <p:nvSpPr>
            <p:cNvPr id="48" name="Rectangle: Rounded Corners 13"/>
            <p:cNvSpPr/>
            <p:nvPr/>
          </p:nvSpPr>
          <p:spPr>
            <a:xfrm>
              <a:off x="4770843" y="2094437"/>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49" name="TextBox 48"/>
            <p:cNvSpPr txBox="1"/>
            <p:nvPr/>
          </p:nvSpPr>
          <p:spPr>
            <a:xfrm>
              <a:off x="4570411" y="1503083"/>
              <a:ext cx="2482096" cy="474467"/>
            </a:xfrm>
            <a:prstGeom prst="rect">
              <a:avLst/>
            </a:prstGeom>
            <a:noFill/>
          </p:spPr>
          <p:txBody>
            <a:bodyPr wrap="square" rtlCol="0">
              <a:spAutoFit/>
            </a:bodyPr>
            <a:lstStyle/>
            <a:p>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grpSp>
      <p:sp>
        <p:nvSpPr>
          <p:cNvPr id="50" name="Text Placeholder 5"/>
          <p:cNvSpPr txBox="1">
            <a:spLocks/>
          </p:cNvSpPr>
          <p:nvPr/>
        </p:nvSpPr>
        <p:spPr>
          <a:xfrm>
            <a:off x="1278860" y="4287054"/>
            <a:ext cx="8153400" cy="1079884"/>
          </a:xfrm>
          <a:prstGeom prst="rect">
            <a:avLst/>
          </a:prstGeom>
          <a:noFill/>
          <a:ln w="12700">
            <a:solidFill>
              <a:schemeClr val="tx1">
                <a:lumMod val="85000"/>
                <a:lumOff val="15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Teacher.__proto__ == Person; // true</a:t>
            </a:r>
          </a:p>
          <a:p>
            <a:pPr marL="0" lvl="1" indent="0">
              <a:lnSpc>
                <a:spcPct val="100000"/>
              </a:lnSpc>
              <a:spcBef>
                <a:spcPts val="0"/>
              </a:spcBef>
              <a:spcAft>
                <a:spcPts val="0"/>
              </a:spcAft>
              <a:buClr>
                <a:srgbClr val="F2B254"/>
              </a:buClr>
              <a:buSzPct val="100000"/>
              <a:buNone/>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The same as the above (unofficial property)</a:t>
            </a:r>
          </a:p>
        </p:txBody>
      </p:sp>
    </p:spTree>
    <p:extLst>
      <p:ext uri="{BB962C8B-B14F-4D97-AF65-F5344CB8AC3E}">
        <p14:creationId xmlns:p14="http://schemas.microsoft.com/office/powerpoint/2010/main" val="150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Prototypes in Classes and Objects</a:t>
            </a:r>
            <a:endParaRPr lang="bg-BG" dirty="0"/>
          </a:p>
        </p:txBody>
      </p:sp>
      <p:sp>
        <p:nvSpPr>
          <p:cNvPr id="3" name="Content Placeholder 2"/>
          <p:cNvSpPr>
            <a:spLocks noGrp="1"/>
          </p:cNvSpPr>
          <p:nvPr>
            <p:ph idx="1"/>
          </p:nvPr>
        </p:nvSpPr>
        <p:spPr/>
        <p:txBody>
          <a:bodyPr/>
          <a:lstStyle/>
          <a:p>
            <a:pPr>
              <a:spcBef>
                <a:spcPts val="1200"/>
              </a:spcBef>
            </a:pPr>
            <a:r>
              <a:rPr lang="en-US" dirty="0"/>
              <a:t>Prototypes in </a:t>
            </a:r>
            <a:r>
              <a:rPr lang="en-US" dirty="0">
                <a:solidFill>
                  <a:schemeClr val="tx2">
                    <a:lumMod val="75000"/>
                  </a:schemeClr>
                </a:solidFill>
              </a:rPr>
              <a:t>classes</a:t>
            </a:r>
            <a:r>
              <a:rPr lang="en-US" dirty="0"/>
              <a:t> / functions</a:t>
            </a:r>
          </a:p>
          <a:p>
            <a:pPr lvl="1"/>
            <a:r>
              <a:rPr lang="en-US" dirty="0"/>
              <a:t>Classes use their </a:t>
            </a:r>
            <a:r>
              <a:rPr lang="en-US" b="1" dirty="0">
                <a:solidFill>
                  <a:schemeClr val="tx2">
                    <a:lumMod val="75000"/>
                  </a:schemeClr>
                </a:solidFill>
                <a:latin typeface="Consolas" panose="020B0609020204030204" pitchFamily="49" charset="0"/>
              </a:rPr>
              <a:t>__proto__</a:t>
            </a:r>
            <a:r>
              <a:rPr lang="en-US" dirty="0"/>
              <a:t> to resolve methods / properties</a:t>
            </a:r>
          </a:p>
          <a:p>
            <a:pPr lvl="2"/>
            <a:r>
              <a:rPr lang="en-US" b="1" dirty="0">
                <a:solidFill>
                  <a:schemeClr val="tx2">
                    <a:lumMod val="75000"/>
                  </a:schemeClr>
                </a:solidFill>
                <a:latin typeface="Consolas" panose="020B0609020204030204" pitchFamily="49" charset="0"/>
              </a:rPr>
              <a:t>__proto__</a:t>
            </a:r>
            <a:r>
              <a:rPr lang="en-US" dirty="0"/>
              <a:t> holds the parent class / function</a:t>
            </a:r>
          </a:p>
          <a:p>
            <a:pPr lvl="1"/>
            <a:r>
              <a:rPr lang="en-US" dirty="0"/>
              <a:t>Classes have also </a:t>
            </a:r>
            <a:r>
              <a:rPr lang="en-US" b="1" dirty="0">
                <a:solidFill>
                  <a:schemeClr val="tx2">
                    <a:lumMod val="75000"/>
                  </a:schemeClr>
                </a:solidFill>
                <a:latin typeface="Consolas" panose="020B0609020204030204" pitchFamily="49" charset="0"/>
              </a:rPr>
              <a:t>prototype</a:t>
            </a:r>
            <a:r>
              <a:rPr lang="en-US" dirty="0"/>
              <a:t> object used to create n</a:t>
            </a:r>
            <a:r>
              <a:rPr lang="bg-BG" dirty="0"/>
              <a:t>е</a:t>
            </a:r>
            <a:r>
              <a:rPr lang="en-US" dirty="0"/>
              <a:t>w objects</a:t>
            </a:r>
          </a:p>
          <a:p>
            <a:pPr lvl="2"/>
            <a:r>
              <a:rPr lang="en-US" dirty="0"/>
              <a:t>Assigned to </a:t>
            </a:r>
            <a:r>
              <a:rPr lang="en-US" b="1" dirty="0">
                <a:solidFill>
                  <a:schemeClr val="tx2">
                    <a:lumMod val="75000"/>
                  </a:schemeClr>
                </a:solidFill>
                <a:latin typeface="Consolas" panose="020B0609020204030204" pitchFamily="49" charset="0"/>
              </a:rPr>
              <a:t>__proto__</a:t>
            </a:r>
            <a:r>
              <a:rPr lang="en-US" dirty="0"/>
              <a:t> of each new object</a:t>
            </a:r>
          </a:p>
          <a:p>
            <a:pPr>
              <a:spcBef>
                <a:spcPts val="1200"/>
              </a:spcBef>
            </a:pPr>
            <a:r>
              <a:rPr lang="en-US" dirty="0"/>
              <a:t>Prototypes in </a:t>
            </a:r>
            <a:r>
              <a:rPr lang="en-US" dirty="0">
                <a:solidFill>
                  <a:schemeClr val="tx2">
                    <a:lumMod val="75000"/>
                  </a:schemeClr>
                </a:solidFill>
              </a:rPr>
              <a:t>objects</a:t>
            </a:r>
          </a:p>
          <a:p>
            <a:pPr lvl="1"/>
            <a:r>
              <a:rPr lang="en-US" dirty="0"/>
              <a:t>Objects use their </a:t>
            </a:r>
            <a:r>
              <a:rPr lang="en-US" b="1" dirty="0">
                <a:solidFill>
                  <a:schemeClr val="tx2">
                    <a:lumMod val="75000"/>
                  </a:schemeClr>
                </a:solidFill>
                <a:latin typeface="Consolas" panose="020B0609020204030204" pitchFamily="49" charset="0"/>
              </a:rPr>
              <a:t>__proto__</a:t>
            </a:r>
            <a:r>
              <a:rPr lang="en-US" dirty="0"/>
              <a:t> to resolve methods / properties</a:t>
            </a:r>
          </a:p>
          <a:p>
            <a:pPr lvl="1"/>
            <a:r>
              <a:rPr lang="en-US" dirty="0"/>
              <a:t>Objects do not have </a:t>
            </a:r>
            <a:r>
              <a:rPr lang="en-US" b="1" dirty="0">
                <a:solidFill>
                  <a:schemeClr val="tx2">
                    <a:lumMod val="75000"/>
                  </a:schemeClr>
                </a:solidFill>
                <a:latin typeface="Consolas" panose="020B0609020204030204" pitchFamily="49" charset="0"/>
              </a:rPr>
              <a:t>prototype</a:t>
            </a:r>
            <a:r>
              <a:rPr lang="en-US" dirty="0"/>
              <a:t> object</a:t>
            </a:r>
          </a:p>
          <a:p>
            <a:endParaRPr lang="bg-BG" dirty="0"/>
          </a:p>
        </p:txBody>
      </p:sp>
    </p:spTree>
    <p:extLst>
      <p:ext uri="{BB962C8B-B14F-4D97-AF65-F5344CB8AC3E}">
        <p14:creationId xmlns:p14="http://schemas.microsoft.com/office/powerpoint/2010/main" val="341123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Extending Prototype</a:t>
            </a:r>
            <a:endParaRPr lang="bg-BG" dirty="0"/>
          </a:p>
        </p:txBody>
      </p:sp>
      <p:sp>
        <p:nvSpPr>
          <p:cNvPr id="9" name="Content Placeholder 8"/>
          <p:cNvSpPr>
            <a:spLocks noGrp="1"/>
          </p:cNvSpPr>
          <p:nvPr>
            <p:ph idx="1"/>
          </p:nvPr>
        </p:nvSpPr>
        <p:spPr/>
        <p:txBody>
          <a:bodyPr/>
          <a:lstStyle/>
          <a:p>
            <a:pPr>
              <a:lnSpc>
                <a:spcPct val="100000"/>
              </a:lnSpc>
            </a:pPr>
            <a:r>
              <a:rPr lang="en-US" noProof="1"/>
              <a:t>Extend a passed class's</a:t>
            </a:r>
            <a:r>
              <a:rPr lang="en-US" noProof="1">
                <a:solidFill>
                  <a:schemeClr val="tx2">
                    <a:lumMod val="75000"/>
                  </a:schemeClr>
                </a:solidFill>
              </a:rPr>
              <a:t> </a:t>
            </a:r>
            <a:r>
              <a:rPr lang="en-US" b="1" noProof="1">
                <a:solidFill>
                  <a:schemeClr val="tx2">
                    <a:lumMod val="75000"/>
                  </a:schemeClr>
                </a:solidFill>
                <a:latin typeface="Consolas" panose="020B0609020204030204" pitchFamily="49" charset="0"/>
              </a:rPr>
              <a:t>prototype</a:t>
            </a:r>
            <a:r>
              <a:rPr lang="en-US" noProof="1"/>
              <a:t> with a property </a:t>
            </a:r>
            <a:r>
              <a:rPr lang="en-US" b="1" noProof="1">
                <a:solidFill>
                  <a:schemeClr val="tx2">
                    <a:lumMod val="75000"/>
                  </a:schemeClr>
                </a:solidFill>
                <a:latin typeface="Consolas" panose="020B0609020204030204" pitchFamily="49" charset="0"/>
              </a:rPr>
              <a:t>species</a:t>
            </a:r>
            <a:r>
              <a:rPr lang="en-US" noProof="1"/>
              <a:t> and method </a:t>
            </a:r>
            <a:r>
              <a:rPr lang="en-US" b="1" noProof="1">
                <a:solidFill>
                  <a:schemeClr val="tx2">
                    <a:lumMod val="75000"/>
                  </a:schemeClr>
                </a:solidFill>
                <a:latin typeface="Consolas" panose="020B0609020204030204" pitchFamily="49" charset="0"/>
              </a:rPr>
              <a:t>toSpeciesString()</a:t>
            </a:r>
            <a:r>
              <a:rPr lang="en-US" noProof="1"/>
              <a:t>:</a:t>
            </a:r>
          </a:p>
          <a:p>
            <a:pPr lvl="1">
              <a:lnSpc>
                <a:spcPct val="100000"/>
              </a:lnSpc>
            </a:pPr>
            <a:r>
              <a:rPr lang="en-US" b="1" noProof="1">
                <a:solidFill>
                  <a:schemeClr val="tx2">
                    <a:lumMod val="75000"/>
                  </a:schemeClr>
                </a:solidFill>
                <a:latin typeface="Consolas" pitchFamily="49" charset="0"/>
                <a:cs typeface="Consolas" pitchFamily="49" charset="0"/>
              </a:rPr>
              <a:t>Person.prototype.species</a:t>
            </a:r>
            <a:r>
              <a:rPr lang="en-US" noProof="1"/>
              <a:t> – holds a string value "</a:t>
            </a:r>
            <a:r>
              <a:rPr lang="en-US" i="1" noProof="1"/>
              <a:t>Human</a:t>
            </a:r>
            <a:r>
              <a:rPr lang="en-US" noProof="1"/>
              <a:t>"</a:t>
            </a:r>
          </a:p>
          <a:p>
            <a:pPr lvl="1">
              <a:lnSpc>
                <a:spcPct val="100000"/>
              </a:lnSpc>
            </a:pPr>
            <a:r>
              <a:rPr lang="en-US" b="1" noProof="1">
                <a:solidFill>
                  <a:schemeClr val="tx2">
                    <a:lumMod val="75000"/>
                  </a:schemeClr>
                </a:solidFill>
                <a:latin typeface="Consolas" pitchFamily="49" charset="0"/>
                <a:cs typeface="Consolas" pitchFamily="49" charset="0"/>
              </a:rPr>
              <a:t>Person.prototype.toSpeciesString()</a:t>
            </a:r>
            <a:r>
              <a:rPr lang="en-US" noProof="1"/>
              <a:t> – returns</a:t>
            </a:r>
            <a:br>
              <a:rPr lang="en-US" noProof="1"/>
            </a:br>
            <a:r>
              <a:rPr lang="en-US" noProof="1"/>
              <a:t>"I am a </a:t>
            </a:r>
            <a:r>
              <a:rPr lang="en-US" b="1" noProof="1">
                <a:solidFill>
                  <a:schemeClr val="tx2">
                    <a:lumMod val="75000"/>
                  </a:schemeClr>
                </a:solidFill>
                <a:latin typeface="Consolas" pitchFamily="49" charset="0"/>
                <a:cs typeface="Consolas" pitchFamily="49" charset="0"/>
              </a:rPr>
              <a:t>{species}</a:t>
            </a:r>
            <a:r>
              <a:rPr lang="en-US" noProof="1">
                <a:cs typeface="Consolas" pitchFamily="49" charset="0"/>
              </a:rPr>
              <a:t>. </a:t>
            </a:r>
            <a:r>
              <a:rPr lang="en-US" b="1" noProof="1">
                <a:solidFill>
                  <a:schemeClr val="tx2">
                    <a:lumMod val="75000"/>
                  </a:schemeClr>
                </a:solidFill>
                <a:latin typeface="Consolas" pitchFamily="49" charset="0"/>
                <a:cs typeface="Consolas" pitchFamily="49" charset="0"/>
              </a:rPr>
              <a:t>{class.toString()}</a:t>
            </a:r>
            <a:r>
              <a:rPr lang="en-US" noProof="1"/>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11" name="Text Placeholder 5"/>
          <p:cNvSpPr txBox="1">
            <a:spLocks/>
          </p:cNvSpPr>
          <p:nvPr/>
        </p:nvSpPr>
        <p:spPr>
          <a:xfrm>
            <a:off x="699362" y="4349772"/>
            <a:ext cx="10958444" cy="1049106"/>
          </a:xfrm>
          <a:prstGeom prst="rect">
            <a:avLst/>
          </a:prstGeom>
          <a:noFill/>
          <a:ln w="12700">
            <a:solidFill>
              <a:schemeClr val="tx1">
                <a:lumMod val="85000"/>
                <a:lumOff val="15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new Person("Maria", "maria@gmail.com").toSpeciesString()</a:t>
            </a:r>
          </a:p>
          <a:p>
            <a:pPr marL="0" lvl="1" indent="0">
              <a:lnSpc>
                <a:spcPct val="100000"/>
              </a:lnSpc>
              <a:spcBef>
                <a:spcPts val="0"/>
              </a:spcBef>
              <a:spcAft>
                <a:spcPts val="0"/>
              </a:spcAft>
              <a:buClr>
                <a:srgbClr val="F2B254"/>
              </a:buClr>
              <a:buSzPct val="100000"/>
              <a:buNone/>
            </a:pPr>
            <a:r>
              <a:rPr lang="en-US" sz="27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"I am a Human. Person (name: Maria, email: maria@gmail.com)"</a:t>
            </a:r>
          </a:p>
        </p:txBody>
      </p:sp>
      <p:sp>
        <p:nvSpPr>
          <p:cNvPr id="12" name="Text Placeholder 5"/>
          <p:cNvSpPr txBox="1">
            <a:spLocks/>
          </p:cNvSpPr>
          <p:nvPr/>
        </p:nvSpPr>
        <p:spPr>
          <a:xfrm>
            <a:off x="699362" y="5625716"/>
            <a:ext cx="10958444" cy="1079884"/>
          </a:xfrm>
          <a:prstGeom prst="rect">
            <a:avLst/>
          </a:prstGeom>
          <a:noFill/>
          <a:ln w="12700">
            <a:solidFill>
              <a:schemeClr val="tx1">
                <a:lumMod val="85000"/>
                <a:lumOff val="15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new Student("Ana", "ana@mail.ru", 3).toSpeciesString() </a:t>
            </a:r>
          </a:p>
          <a:p>
            <a:pPr marL="0" lvl="1" indent="0">
              <a:lnSpc>
                <a:spcPct val="100000"/>
              </a:lnSpc>
              <a:spcBef>
                <a:spcPts val="0"/>
              </a:spcBef>
              <a:spcAft>
                <a:spcPts val="0"/>
              </a:spcAft>
              <a:buClr>
                <a:srgbClr val="F2B254"/>
              </a:buClr>
              <a:buSzPct val="100000"/>
              <a:buNone/>
            </a:pPr>
            <a:r>
              <a:rPr lang="en-US" sz="27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"I am a Human. Student (name: Ana, email: ana@mail.ru, course: 3)"</a:t>
            </a:r>
          </a:p>
        </p:txBody>
      </p:sp>
    </p:spTree>
    <p:extLst>
      <p:ext uri="{BB962C8B-B14F-4D97-AF65-F5344CB8AC3E}">
        <p14:creationId xmlns:p14="http://schemas.microsoft.com/office/powerpoint/2010/main" val="16845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Extending Prototype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27" name="Text Placeholder 5"/>
          <p:cNvSpPr txBox="1">
            <a:spLocks/>
          </p:cNvSpPr>
          <p:nvPr/>
        </p:nvSpPr>
        <p:spPr>
          <a:xfrm>
            <a:off x="622412" y="1600200"/>
            <a:ext cx="10944000" cy="2711100"/>
          </a:xfrm>
          <a:prstGeom prst="rect">
            <a:avLst/>
          </a:prstGeom>
          <a:noFill/>
          <a:ln w="12700">
            <a:solidFill>
              <a:schemeClr val="tx1">
                <a:lumMod val="85000"/>
                <a:lumOff val="15000"/>
              </a:schemeClr>
            </a:solidFill>
          </a:ln>
        </p:spPr>
        <p:txBody>
          <a:bodyPr vert="horz" wrap="square" lIns="144000" tIns="108000" rIns="144000" bIns="108000" rtlCol="0">
            <a:spAutoFit/>
          </a:bodyPr>
          <a:lstStyle>
            <a:defPPr>
              <a:defRPr lang="en-US"/>
            </a:defPPr>
            <a:lvl1pPr indent="0">
              <a:lnSpc>
                <a:spcPct val="100000"/>
              </a:lnSpc>
              <a:spcBef>
                <a:spcPts val="0"/>
              </a:spcBef>
              <a:spcAft>
                <a:spcPts val="0"/>
              </a:spcAft>
              <a:buClr>
                <a:srgbClr val="F2B254"/>
              </a:buClr>
              <a:buSzPct val="100000"/>
              <a:buFont typeface="Wingdings" panose="05000000000000000000" pitchFamily="2" charset="2"/>
              <a:buNone/>
              <a:defRPr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0" lvl="1" indent="0">
              <a:lnSpc>
                <a:spcPct val="100000"/>
              </a:lnSpc>
              <a:spcBef>
                <a:spcPts val="0"/>
              </a:spcBef>
              <a:spcAft>
                <a:spcPts val="0"/>
              </a:spcAft>
              <a:buClr>
                <a:srgbClr val="F2B254"/>
              </a:buClr>
              <a:buSzPct val="100000"/>
              <a:buFont typeface="Wingdings" panose="05000000000000000000" pitchFamily="2"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lvl="1"/>
            <a:r>
              <a:rPr lang="en-US" sz="2700" noProof="1">
                <a:solidFill>
                  <a:schemeClr val="tx1">
                    <a:lumMod val="85000"/>
                    <a:lumOff val="15000"/>
                  </a:schemeClr>
                </a:solidFill>
              </a:rPr>
              <a:t>function extendPrototype(Class) {</a:t>
            </a:r>
          </a:p>
          <a:p>
            <a:pPr lvl="1"/>
            <a:r>
              <a:rPr lang="en-US" sz="2700" noProof="1">
                <a:solidFill>
                  <a:schemeClr val="tx1">
                    <a:lumMod val="85000"/>
                    <a:lumOff val="15000"/>
                  </a:schemeClr>
                </a:solidFill>
              </a:rPr>
              <a:t>  Class.prototype.species = "Human";</a:t>
            </a:r>
          </a:p>
          <a:p>
            <a:pPr lvl="1"/>
            <a:r>
              <a:rPr lang="en-US" sz="2700" noProof="1">
                <a:solidFill>
                  <a:schemeClr val="tx1">
                    <a:lumMod val="85000"/>
                    <a:lumOff val="15000"/>
                  </a:schemeClr>
                </a:solidFill>
              </a:rPr>
              <a:t>  Class.prototype.toSpeciesString = function () {</a:t>
            </a:r>
          </a:p>
          <a:p>
            <a:pPr lvl="1"/>
            <a:r>
              <a:rPr lang="en-US" sz="2700" noProof="1">
                <a:solidFill>
                  <a:schemeClr val="tx1">
                    <a:lumMod val="85000"/>
                    <a:lumOff val="15000"/>
                  </a:schemeClr>
                </a:solidFill>
              </a:rPr>
              <a:t>    return `I am a ${this.species}. ${this.toString()}`;</a:t>
            </a:r>
          </a:p>
          <a:p>
            <a:pPr lvl="1"/>
            <a:r>
              <a:rPr lang="en-US" sz="2700" noProof="1">
                <a:solidFill>
                  <a:schemeClr val="tx1">
                    <a:lumMod val="85000"/>
                    <a:lumOff val="15000"/>
                  </a:schemeClr>
                </a:solidFill>
              </a:rPr>
              <a:t>  }</a:t>
            </a:r>
          </a:p>
          <a:p>
            <a:pPr lvl="1"/>
            <a:r>
              <a:rPr lang="en-US" sz="2700" noProof="1">
                <a:solidFill>
                  <a:schemeClr val="tx1">
                    <a:lumMod val="85000"/>
                    <a:lumOff val="15000"/>
                  </a:schemeClr>
                </a:solidFill>
              </a:rPr>
              <a:t>}</a:t>
            </a:r>
          </a:p>
        </p:txBody>
      </p:sp>
      <p:sp>
        <p:nvSpPr>
          <p:cNvPr id="28" name="Rectangle: Rounded Corners 6"/>
          <p:cNvSpPr/>
          <p:nvPr/>
        </p:nvSpPr>
        <p:spPr>
          <a:xfrm>
            <a:off x="699917" y="4781146"/>
            <a:ext cx="4113070" cy="190499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effectLst>
                <a:outerShdw blurRad="38100" dist="38100" dir="2700000" algn="tl">
                  <a:srgbClr val="000000">
                    <a:alpha val="43137"/>
                  </a:srgbClr>
                </a:outerShdw>
              </a:effectLst>
            </a:endParaRPr>
          </a:p>
        </p:txBody>
      </p:sp>
      <p:sp>
        <p:nvSpPr>
          <p:cNvPr id="29" name="TextBox 28"/>
          <p:cNvSpPr txBox="1"/>
          <p:nvPr/>
        </p:nvSpPr>
        <p:spPr>
          <a:xfrm>
            <a:off x="738830" y="4800600"/>
            <a:ext cx="1375028" cy="523220"/>
          </a:xfrm>
          <a:prstGeom prst="rect">
            <a:avLst/>
          </a:prstGeom>
          <a:noFill/>
        </p:spPr>
        <p:txBody>
          <a:bodyPr wrap="none" rtlCol="0">
            <a:spAutoFit/>
          </a:bodyPr>
          <a:lstStyle/>
          <a:p>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30" name="Rectangle: Rounded Corners 13"/>
          <p:cNvSpPr/>
          <p:nvPr/>
        </p:nvSpPr>
        <p:spPr>
          <a:xfrm>
            <a:off x="1039704" y="5343277"/>
            <a:ext cx="3466937" cy="535030"/>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species</a:t>
            </a:r>
          </a:p>
        </p:txBody>
      </p:sp>
      <p:sp>
        <p:nvSpPr>
          <p:cNvPr id="31" name="Rectangle: Rounded Corners 13"/>
          <p:cNvSpPr/>
          <p:nvPr/>
        </p:nvSpPr>
        <p:spPr>
          <a:xfrm>
            <a:off x="1039704" y="5878307"/>
            <a:ext cx="3466937" cy="539172"/>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toSpeciesString()</a:t>
            </a:r>
          </a:p>
        </p:txBody>
      </p:sp>
      <p:sp>
        <p:nvSpPr>
          <p:cNvPr id="32" name="Rectangle: Rounded Corners 6"/>
          <p:cNvSpPr/>
          <p:nvPr/>
        </p:nvSpPr>
        <p:spPr>
          <a:xfrm>
            <a:off x="7413515" y="4781144"/>
            <a:ext cx="4091097" cy="19050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effectLst>
                <a:outerShdw blurRad="38100" dist="38100" dir="2700000" algn="tl">
                  <a:srgbClr val="000000">
                    <a:alpha val="43137"/>
                  </a:srgbClr>
                </a:outerShdw>
              </a:effectLst>
            </a:endParaRPr>
          </a:p>
        </p:txBody>
      </p:sp>
      <p:sp>
        <p:nvSpPr>
          <p:cNvPr id="33" name="TextBox 32"/>
          <p:cNvSpPr txBox="1"/>
          <p:nvPr/>
        </p:nvSpPr>
        <p:spPr>
          <a:xfrm>
            <a:off x="7452427" y="4800600"/>
            <a:ext cx="1564852" cy="523220"/>
          </a:xfrm>
          <a:prstGeom prst="rect">
            <a:avLst/>
          </a:prstGeom>
          <a:noFill/>
        </p:spPr>
        <p:txBody>
          <a:bodyPr wrap="none" rtlCol="0">
            <a:spAutoFit/>
          </a:bodyPr>
          <a:lstStyle/>
          <a:p>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Student</a:t>
            </a:r>
          </a:p>
        </p:txBody>
      </p:sp>
      <p:sp>
        <p:nvSpPr>
          <p:cNvPr id="34" name="Rectangle: Rounded Corners 13"/>
          <p:cNvSpPr/>
          <p:nvPr/>
        </p:nvSpPr>
        <p:spPr>
          <a:xfrm>
            <a:off x="7717276" y="5373614"/>
            <a:ext cx="3500368" cy="535030"/>
          </a:xfrm>
          <a:prstGeom prst="roundRect">
            <a:avLst>
              <a:gd name="adj" fmla="val 5319"/>
            </a:avLst>
          </a:prstGeom>
          <a:solidFill>
            <a:srgbClr val="F0A22E">
              <a:alpha val="25098"/>
            </a:srgbClr>
          </a:solidFill>
          <a:ln w="38100">
            <a:solidFill>
              <a:srgbClr val="F3CD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species</a:t>
            </a:r>
          </a:p>
        </p:txBody>
      </p:sp>
      <p:sp>
        <p:nvSpPr>
          <p:cNvPr id="35" name="Rectangle: Rounded Corners 13"/>
          <p:cNvSpPr/>
          <p:nvPr/>
        </p:nvSpPr>
        <p:spPr>
          <a:xfrm>
            <a:off x="7717276" y="5908644"/>
            <a:ext cx="3500368" cy="539172"/>
          </a:xfrm>
          <a:prstGeom prst="roundRect">
            <a:avLst>
              <a:gd name="adj" fmla="val 5319"/>
            </a:avLst>
          </a:prstGeom>
          <a:solidFill>
            <a:srgbClr val="F0A22E">
              <a:alpha val="25098"/>
            </a:srgbClr>
          </a:solidFill>
          <a:ln w="38100">
            <a:solidFill>
              <a:srgbClr val="F3CD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toSpeciesString()</a:t>
            </a:r>
          </a:p>
        </p:txBody>
      </p:sp>
      <p:cxnSp>
        <p:nvCxnSpPr>
          <p:cNvPr id="36" name="Straight Arrow Connector 35"/>
          <p:cNvCxnSpPr/>
          <p:nvPr/>
        </p:nvCxnSpPr>
        <p:spPr>
          <a:xfrm flipH="1">
            <a:off x="4812987" y="6152926"/>
            <a:ext cx="2600528" cy="0"/>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7" name="AutoShape 25"/>
          <p:cNvSpPr>
            <a:spLocks noChangeArrowheads="1"/>
          </p:cNvSpPr>
          <p:nvPr/>
        </p:nvSpPr>
        <p:spPr bwMode="auto">
          <a:xfrm>
            <a:off x="5541556" y="5208459"/>
            <a:ext cx="1566125" cy="663706"/>
          </a:xfrm>
          <a:prstGeom prst="wedgeRoundRectCallout">
            <a:avLst>
              <a:gd name="adj1" fmla="val -69906"/>
              <a:gd name="adj2" fmla="val 671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inherit</a:t>
            </a:r>
            <a:endParaRPr lang="en-US" sz="3000" b="1" noProof="1">
              <a:solidFill>
                <a:schemeClr val="tx2">
                  <a:lumMod val="75000"/>
                </a:schemeClr>
              </a:solidFill>
              <a:latin typeface="Consolas" panose="020B0609020204030204" pitchFamily="49" charset="0"/>
            </a:endParaRPr>
          </a:p>
        </p:txBody>
      </p:sp>
      <p:sp>
        <p:nvSpPr>
          <p:cNvPr id="38" name="Text Placeholder 5"/>
          <p:cNvSpPr txBox="1">
            <a:spLocks/>
          </p:cNvSpPr>
          <p:nvPr/>
        </p:nvSpPr>
        <p:spPr>
          <a:xfrm>
            <a:off x="6475412" y="3750395"/>
            <a:ext cx="5091000" cy="560905"/>
          </a:xfrm>
          <a:prstGeom prst="rect">
            <a:avLst/>
          </a:prstGeom>
          <a:noFill/>
          <a:ln w="12700">
            <a:solidFill>
              <a:schemeClr val="tx1">
                <a:lumMod val="85000"/>
                <a:lumOff val="15000"/>
              </a:schemeClr>
            </a:solidFill>
          </a:ln>
        </p:spPr>
        <p:txBody>
          <a:bodyPr vert="horz" wrap="square" lIns="144000" tIns="72000" rIns="144000" bIns="72000" rtlCol="0">
            <a:spAutoFit/>
          </a:bodyPr>
          <a:lstStyle>
            <a:defPPr>
              <a:defRPr lang="en-US"/>
            </a:defPPr>
            <a:lvl1pPr indent="0">
              <a:lnSpc>
                <a:spcPct val="100000"/>
              </a:lnSpc>
              <a:spcBef>
                <a:spcPts val="0"/>
              </a:spcBef>
              <a:spcAft>
                <a:spcPts val="0"/>
              </a:spcAft>
              <a:buClr>
                <a:srgbClr val="F2B254"/>
              </a:buClr>
              <a:buSzPct val="100000"/>
              <a:buFont typeface="Wingdings" panose="05000000000000000000" pitchFamily="2" charset="2"/>
              <a:buNone/>
              <a:defRPr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0" lvl="1" indent="0">
              <a:lnSpc>
                <a:spcPct val="100000"/>
              </a:lnSpc>
              <a:spcBef>
                <a:spcPts val="0"/>
              </a:spcBef>
              <a:spcAft>
                <a:spcPts val="0"/>
              </a:spcAft>
              <a:buClr>
                <a:srgbClr val="F2B254"/>
              </a:buClr>
              <a:buSzPct val="100000"/>
              <a:buFont typeface="Wingdings" panose="05000000000000000000" pitchFamily="2"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lvl="1" algn="ctr"/>
            <a:r>
              <a:rPr lang="en-US" sz="2700" noProof="1">
                <a:solidFill>
                  <a:schemeClr val="tx1">
                    <a:lumMod val="85000"/>
                    <a:lumOff val="15000"/>
                  </a:schemeClr>
                </a:solidFill>
              </a:rPr>
              <a:t>extendPrototype(Person);</a:t>
            </a:r>
          </a:p>
        </p:txBody>
      </p:sp>
    </p:spTree>
    <p:extLst>
      <p:ext uri="{BB962C8B-B14F-4D97-AF65-F5344CB8AC3E}">
        <p14:creationId xmlns:p14="http://schemas.microsoft.com/office/powerpoint/2010/main" val="32255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4" grpId="0" animBg="1"/>
      <p:bldP spid="35" grpId="0" animBg="1"/>
      <p:bldP spid="37" grpId="0" animBg="1"/>
      <p:bldP spid="3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Checking the Object Type</a:t>
            </a:r>
            <a:endParaRPr lang="bg-BG" dirty="0"/>
          </a:p>
        </p:txBody>
      </p:sp>
      <p:sp>
        <p:nvSpPr>
          <p:cNvPr id="7" name="Content Placeholder 6"/>
          <p:cNvSpPr>
            <a:spLocks noGrp="1"/>
          </p:cNvSpPr>
          <p:nvPr>
            <p:ph idx="1"/>
          </p:nvPr>
        </p:nvSpPr>
        <p:spPr/>
        <p:txBody>
          <a:bodyPr/>
          <a:lstStyle/>
          <a:p>
            <a:pPr>
              <a:lnSpc>
                <a:spcPct val="100000"/>
              </a:lnSpc>
            </a:pPr>
            <a:r>
              <a:rPr lang="en-US" dirty="0"/>
              <a:t>Checking object type using </a:t>
            </a:r>
            <a:r>
              <a:rPr lang="en-US" sz="2800" b="1" dirty="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constructor.name</a:t>
            </a:r>
          </a:p>
          <a:p>
            <a:pPr>
              <a:lnSpc>
                <a:spcPct val="100000"/>
              </a:lnSpc>
            </a:pPr>
            <a:endParaRPr lang="en-US" sz="2800" b="1" dirty="0">
              <a:solidFill>
                <a:schemeClr val="tx2">
                  <a:lumMod val="75000"/>
                </a:schemeClr>
              </a:solidFill>
              <a:effectLst>
                <a:outerShdw blurRad="38100" dist="38100" dir="2700000" algn="tl">
                  <a:srgbClr val="000000">
                    <a:alpha val="43137"/>
                  </a:srgbClr>
                </a:outerShdw>
              </a:effectLst>
              <a:latin typeface="Consolas" pitchFamily="49" charset="0"/>
            </a:endParaRPr>
          </a:p>
          <a:p>
            <a:pPr>
              <a:lnSpc>
                <a:spcPct val="100000"/>
              </a:lnSpc>
            </a:pPr>
            <a:endParaRPr lang="en-US" sz="2800" b="1" dirty="0">
              <a:solidFill>
                <a:schemeClr val="tx2">
                  <a:lumMod val="75000"/>
                </a:schemeClr>
              </a:solidFill>
              <a:effectLst>
                <a:outerShdw blurRad="38100" dist="38100" dir="2700000" algn="tl">
                  <a:srgbClr val="000000">
                    <a:alpha val="43137"/>
                  </a:srgbClr>
                </a:outerShdw>
              </a:effectLst>
              <a:latin typeface="Consolas" pitchFamily="49" charset="0"/>
            </a:endParaRPr>
          </a:p>
          <a:p>
            <a:pPr>
              <a:lnSpc>
                <a:spcPct val="100000"/>
              </a:lnSpc>
            </a:pPr>
            <a:endParaRPr lang="en-US" sz="2800" b="1" dirty="0">
              <a:solidFill>
                <a:schemeClr val="tx2">
                  <a:lumMod val="75000"/>
                </a:schemeClr>
              </a:solidFill>
              <a:effectLst>
                <a:outerShdw blurRad="38100" dist="38100" dir="2700000" algn="tl">
                  <a:srgbClr val="000000">
                    <a:alpha val="43137"/>
                  </a:srgbClr>
                </a:outerShdw>
              </a:effectLst>
              <a:latin typeface="Consolas" pitchFamily="49" charset="0"/>
            </a:endParaRPr>
          </a:p>
          <a:p>
            <a:pPr>
              <a:lnSpc>
                <a:spcPct val="100000"/>
              </a:lnSpc>
            </a:pPr>
            <a:endParaRPr lang="en-US" dirty="0" smtClean="0"/>
          </a:p>
          <a:p>
            <a:pPr>
              <a:lnSpc>
                <a:spcPct val="100000"/>
              </a:lnSpc>
            </a:pPr>
            <a:r>
              <a:rPr lang="en-US" dirty="0" smtClean="0"/>
              <a:t>Check </a:t>
            </a:r>
            <a:r>
              <a:rPr lang="en-US" dirty="0"/>
              <a:t>if object belongs to a certain class (or its descendant):</a:t>
            </a:r>
          </a:p>
          <a:p>
            <a:pPr marL="0" indent="0">
              <a:lnSpc>
                <a:spcPct val="100000"/>
              </a:lnSpc>
              <a:buNone/>
            </a:pPr>
            <a:endParaRPr lang="en-US" dirty="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8" name="Text Placeholder 3"/>
          <p:cNvSpPr txBox="1">
            <a:spLocks/>
          </p:cNvSpPr>
          <p:nvPr/>
        </p:nvSpPr>
        <p:spPr>
          <a:xfrm>
            <a:off x="848314" y="2438949"/>
            <a:ext cx="10503898" cy="1599651"/>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3000" dirty="0">
                <a:solidFill>
                  <a:schemeClr val="tx1">
                    <a:lumMod val="85000"/>
                    <a:lumOff val="15000"/>
                  </a:schemeClr>
                </a:solidFill>
              </a:rPr>
              <a:t>let p = new </a:t>
            </a:r>
            <a:r>
              <a:rPr lang="en-US" sz="3000" dirty="0">
                <a:solidFill>
                  <a:schemeClr val="tx1">
                    <a:lumMod val="85000"/>
                    <a:lumOff val="15000"/>
                  </a:schemeClr>
                </a:solidFill>
                <a:effectLst/>
              </a:rPr>
              <a:t>Person</a:t>
            </a:r>
            <a:r>
              <a:rPr lang="en-US" sz="3000" dirty="0">
                <a:solidFill>
                  <a:schemeClr val="tx1">
                    <a:lumMod val="85000"/>
                    <a:lumOff val="15000"/>
                  </a:schemeClr>
                </a:solidFill>
              </a:rPr>
              <a:t>("</a:t>
            </a:r>
            <a:r>
              <a:rPr lang="en-US" sz="3000" noProof="1">
                <a:solidFill>
                  <a:schemeClr val="tx1">
                    <a:lumMod val="85000"/>
                    <a:lumOff val="15000"/>
                  </a:schemeClr>
                </a:solidFill>
              </a:rPr>
              <a:t>Pesho</a:t>
            </a:r>
            <a:r>
              <a:rPr lang="en-US" sz="3000" noProof="1" smtClean="0">
                <a:solidFill>
                  <a:schemeClr val="tx1">
                    <a:lumMod val="85000"/>
                    <a:lumOff val="15000"/>
                  </a:schemeClr>
                </a:solidFill>
              </a:rPr>
              <a:t>","</a:t>
            </a:r>
            <a:r>
              <a:rPr lang="en-US" sz="3000" dirty="0" smtClean="0">
                <a:solidFill>
                  <a:schemeClr val="tx1">
                    <a:lumMod val="85000"/>
                    <a:lumOff val="15000"/>
                  </a:schemeClr>
                </a:solidFill>
              </a:rPr>
              <a:t>pp@abv.bg</a:t>
            </a:r>
            <a:r>
              <a:rPr lang="en-US" sz="3000" dirty="0">
                <a:solidFill>
                  <a:schemeClr val="tx1">
                    <a:lumMod val="85000"/>
                    <a:lumOff val="15000"/>
                  </a:schemeClr>
                </a:solidFill>
              </a:rPr>
              <a:t>");</a:t>
            </a:r>
          </a:p>
          <a:p>
            <a:pPr>
              <a:lnSpc>
                <a:spcPct val="105000"/>
              </a:lnSpc>
            </a:pPr>
            <a:r>
              <a:rPr lang="en-US" sz="3000" dirty="0">
                <a:solidFill>
                  <a:schemeClr val="tx1">
                    <a:lumMod val="85000"/>
                    <a:lumOff val="15000"/>
                  </a:schemeClr>
                </a:solidFill>
              </a:rPr>
              <a:t>console.log(p.</a:t>
            </a:r>
            <a:r>
              <a:rPr lang="en-US" sz="3000" dirty="0">
                <a:solidFill>
                  <a:schemeClr val="tx1">
                    <a:lumMod val="85000"/>
                    <a:lumOff val="15000"/>
                  </a:schemeClr>
                </a:solidFill>
                <a:effectLst/>
              </a:rPr>
              <a:t>constructor.name</a:t>
            </a:r>
            <a:r>
              <a:rPr lang="en-US" sz="3000" dirty="0">
                <a:solidFill>
                  <a:schemeClr val="tx1">
                    <a:lumMod val="85000"/>
                    <a:lumOff val="15000"/>
                  </a:schemeClr>
                </a:solidFill>
              </a:rPr>
              <a:t>);</a:t>
            </a:r>
          </a:p>
          <a:p>
            <a:pPr>
              <a:lnSpc>
                <a:spcPct val="105000"/>
              </a:lnSpc>
            </a:pPr>
            <a:r>
              <a:rPr lang="en-US" sz="3000" i="1" dirty="0">
                <a:solidFill>
                  <a:schemeClr val="tx1">
                    <a:lumMod val="85000"/>
                    <a:lumOff val="15000"/>
                  </a:schemeClr>
                </a:solidFill>
              </a:rPr>
              <a:t>// Person</a:t>
            </a:r>
          </a:p>
        </p:txBody>
      </p:sp>
      <p:sp>
        <p:nvSpPr>
          <p:cNvPr id="9" name="Text Placeholder 3"/>
          <p:cNvSpPr txBox="1">
            <a:spLocks/>
          </p:cNvSpPr>
          <p:nvPr/>
        </p:nvSpPr>
        <p:spPr>
          <a:xfrm>
            <a:off x="913606" y="4724400"/>
            <a:ext cx="10503898" cy="1599651"/>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3000" dirty="0">
                <a:solidFill>
                  <a:schemeClr val="tx1">
                    <a:lumMod val="85000"/>
                    <a:lumOff val="15000"/>
                  </a:schemeClr>
                </a:solidFill>
              </a:rPr>
              <a:t>let t = new </a:t>
            </a:r>
            <a:r>
              <a:rPr lang="en-US" sz="3000" dirty="0">
                <a:solidFill>
                  <a:schemeClr val="tx1">
                    <a:lumMod val="85000"/>
                    <a:lumOff val="15000"/>
                  </a:schemeClr>
                </a:solidFill>
                <a:effectLst/>
              </a:rPr>
              <a:t>Teacher</a:t>
            </a:r>
            <a:r>
              <a:rPr lang="en-US" sz="3000" dirty="0">
                <a:solidFill>
                  <a:schemeClr val="tx1">
                    <a:lumMod val="85000"/>
                    <a:lumOff val="15000"/>
                  </a:schemeClr>
                </a:solidFill>
              </a:rPr>
              <a:t>("</a:t>
            </a:r>
            <a:r>
              <a:rPr lang="en-US" sz="3000" noProof="1">
                <a:solidFill>
                  <a:schemeClr val="tx1">
                    <a:lumMod val="85000"/>
                    <a:lumOff val="15000"/>
                  </a:schemeClr>
                </a:solidFill>
              </a:rPr>
              <a:t>Pesho","</a:t>
            </a:r>
            <a:r>
              <a:rPr lang="en-US" sz="3000" noProof="1" smtClean="0">
                <a:solidFill>
                  <a:schemeClr val="tx1">
                    <a:lumMod val="85000"/>
                    <a:lumOff val="15000"/>
                  </a:schemeClr>
                </a:solidFill>
              </a:rPr>
              <a:t>pp@abv.bg","</a:t>
            </a:r>
            <a:r>
              <a:rPr lang="en-US" sz="3000" dirty="0" smtClean="0">
                <a:solidFill>
                  <a:schemeClr val="tx1">
                    <a:lumMod val="85000"/>
                    <a:lumOff val="15000"/>
                  </a:schemeClr>
                </a:solidFill>
              </a:rPr>
              <a:t>JS");</a:t>
            </a:r>
            <a:endParaRPr lang="en-US" sz="3000" dirty="0">
              <a:solidFill>
                <a:schemeClr val="tx1">
                  <a:lumMod val="85000"/>
                  <a:lumOff val="15000"/>
                </a:schemeClr>
              </a:solidFill>
            </a:endParaRPr>
          </a:p>
          <a:p>
            <a:pPr>
              <a:lnSpc>
                <a:spcPct val="105000"/>
              </a:lnSpc>
            </a:pPr>
            <a:r>
              <a:rPr lang="en-US" sz="3000" dirty="0">
                <a:solidFill>
                  <a:schemeClr val="tx1">
                    <a:lumMod val="85000"/>
                    <a:lumOff val="15000"/>
                  </a:schemeClr>
                </a:solidFill>
              </a:rPr>
              <a:t>console.log(t</a:t>
            </a:r>
            <a:r>
              <a:rPr lang="en-US" sz="3000" dirty="0">
                <a:solidFill>
                  <a:schemeClr val="tx1">
                    <a:lumMod val="85000"/>
                    <a:lumOff val="15000"/>
                  </a:schemeClr>
                </a:solidFill>
                <a:effectLst/>
              </a:rPr>
              <a:t> </a:t>
            </a:r>
            <a:r>
              <a:rPr lang="en-US" sz="3000" noProof="1">
                <a:solidFill>
                  <a:schemeClr val="tx1">
                    <a:lumMod val="85000"/>
                    <a:lumOff val="15000"/>
                  </a:schemeClr>
                </a:solidFill>
                <a:effectLst/>
              </a:rPr>
              <a:t>instanceof</a:t>
            </a:r>
            <a:r>
              <a:rPr lang="en-US" sz="3000" dirty="0">
                <a:solidFill>
                  <a:schemeClr val="tx1">
                    <a:lumMod val="85000"/>
                    <a:lumOff val="15000"/>
                  </a:schemeClr>
                </a:solidFill>
                <a:effectLst/>
              </a:rPr>
              <a:t> </a:t>
            </a:r>
            <a:r>
              <a:rPr lang="en-US" sz="3000" dirty="0">
                <a:solidFill>
                  <a:schemeClr val="tx1">
                    <a:lumMod val="85000"/>
                    <a:lumOff val="15000"/>
                  </a:schemeClr>
                </a:solidFill>
              </a:rPr>
              <a:t>Person)</a:t>
            </a:r>
          </a:p>
          <a:p>
            <a:pPr>
              <a:lnSpc>
                <a:spcPct val="105000"/>
              </a:lnSpc>
            </a:pPr>
            <a:r>
              <a:rPr lang="en-US" sz="3000" i="1" dirty="0">
                <a:solidFill>
                  <a:schemeClr val="tx1">
                    <a:lumMod val="85000"/>
                    <a:lumOff val="15000"/>
                  </a:schemeClr>
                </a:solidFill>
              </a:rPr>
              <a:t>// true</a:t>
            </a:r>
          </a:p>
        </p:txBody>
      </p:sp>
      <p:sp>
        <p:nvSpPr>
          <p:cNvPr id="10" name="Rectangle 9"/>
          <p:cNvSpPr/>
          <p:nvPr/>
        </p:nvSpPr>
        <p:spPr>
          <a:xfrm>
            <a:off x="3910519" y="3012440"/>
            <a:ext cx="3394953"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Rectangle 10"/>
          <p:cNvSpPr/>
          <p:nvPr/>
        </p:nvSpPr>
        <p:spPr>
          <a:xfrm>
            <a:off x="3863977" y="5288712"/>
            <a:ext cx="2339468"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29530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Problem: Class Hierarchy</a:t>
            </a:r>
            <a:endParaRPr lang="bg-BG" dirty="0"/>
          </a:p>
        </p:txBody>
      </p:sp>
      <p:sp>
        <p:nvSpPr>
          <p:cNvPr id="5" name="Content Placeholder 4"/>
          <p:cNvSpPr>
            <a:spLocks noGrp="1"/>
          </p:cNvSpPr>
          <p:nvPr>
            <p:ph idx="1"/>
          </p:nvPr>
        </p:nvSpPr>
        <p:spPr/>
        <p:txBody>
          <a:bodyPr/>
          <a:lstStyle/>
          <a:p>
            <a:r>
              <a:rPr lang="en-US" dirty="0"/>
              <a:t>Define the following class hierarchy:</a:t>
            </a:r>
            <a:endParaRPr lang="en-US" b="1" dirty="0">
              <a:solidFill>
                <a:schemeClr val="tx2">
                  <a:lumMod val="75000"/>
                </a:schemeClr>
              </a:solidFill>
              <a:latin typeface="Consolas" pitchFamily="49" charset="0"/>
              <a:cs typeface="Consolas" pitchFamily="49" charset="0"/>
            </a:endParaRPr>
          </a:p>
          <a:p>
            <a:pPr lvl="1">
              <a:spcBef>
                <a:spcPts val="1200"/>
              </a:spcBef>
            </a:pPr>
            <a:r>
              <a:rPr lang="en-US" b="1" noProof="1">
                <a:solidFill>
                  <a:schemeClr val="tx2">
                    <a:lumMod val="75000"/>
                  </a:schemeClr>
                </a:solidFill>
                <a:latin typeface="Consolas" panose="020B0609020204030204" pitchFamily="49" charset="0"/>
              </a:rPr>
              <a:t>Figure</a:t>
            </a:r>
          </a:p>
          <a:p>
            <a:pPr lvl="2"/>
            <a:r>
              <a:rPr lang="en-US" noProof="1" smtClean="0">
                <a:solidFill>
                  <a:schemeClr val="tx2">
                    <a:lumMod val="75000"/>
                  </a:schemeClr>
                </a:solidFill>
              </a:rPr>
              <a:t>Abstract like </a:t>
            </a:r>
            <a:r>
              <a:rPr lang="en-US" noProof="1" smtClean="0">
                <a:sym typeface="Wingdings" panose="05000000000000000000" pitchFamily="2" charset="2"/>
              </a:rPr>
              <a:t>class, </a:t>
            </a:r>
            <a:r>
              <a:rPr lang="en-US" noProof="1">
                <a:sym typeface="Wingdings" panose="05000000000000000000" pitchFamily="2" charset="2"/>
              </a:rPr>
              <a:t>defines</a:t>
            </a:r>
            <a:br>
              <a:rPr lang="en-US" noProof="1">
                <a:sym typeface="Wingdings" panose="05000000000000000000" pitchFamily="2" charset="2"/>
              </a:rPr>
            </a:br>
            <a:r>
              <a:rPr lang="en-US" b="1" noProof="1">
                <a:solidFill>
                  <a:schemeClr val="tx2">
                    <a:lumMod val="75000"/>
                  </a:schemeClr>
                </a:solidFill>
                <a:latin typeface="Consolas" pitchFamily="49" charset="0"/>
                <a:cs typeface="Consolas" pitchFamily="49" charset="0"/>
                <a:sym typeface="Wingdings" panose="05000000000000000000" pitchFamily="2" charset="2"/>
              </a:rPr>
              <a:t>toString()</a:t>
            </a:r>
            <a:r>
              <a:rPr lang="en-US" b="1" noProof="1">
                <a:solidFill>
                  <a:schemeClr val="tx2">
                    <a:lumMod val="75000"/>
                  </a:schemeClr>
                </a:solidFill>
                <a:cs typeface="Consolas" pitchFamily="49" charset="0"/>
                <a:sym typeface="Wingdings" panose="05000000000000000000" pitchFamily="2" charset="2"/>
              </a:rPr>
              <a:t> </a:t>
            </a:r>
            <a:r>
              <a:rPr lang="en-US" noProof="1">
                <a:sym typeface="Wingdings" panose="05000000000000000000" pitchFamily="2" charset="2"/>
              </a:rPr>
              <a:t>and </a:t>
            </a:r>
            <a:r>
              <a:rPr lang="en-US" b="1" noProof="1">
                <a:solidFill>
                  <a:schemeClr val="tx2">
                    <a:lumMod val="75000"/>
                  </a:schemeClr>
                </a:solidFill>
                <a:latin typeface="Consolas" pitchFamily="49" charset="0"/>
                <a:cs typeface="Consolas" pitchFamily="49" charset="0"/>
                <a:sym typeface="Wingdings" panose="05000000000000000000" pitchFamily="2" charset="2"/>
              </a:rPr>
              <a:t>get</a:t>
            </a:r>
            <a:r>
              <a:rPr lang="en-US" b="1" noProof="1">
                <a:solidFill>
                  <a:schemeClr val="tx2">
                    <a:lumMod val="75000"/>
                  </a:schemeClr>
                </a:solidFill>
                <a:cs typeface="Consolas" pitchFamily="49" charset="0"/>
                <a:sym typeface="Wingdings" panose="05000000000000000000" pitchFamily="2" charset="2"/>
              </a:rPr>
              <a:t> </a:t>
            </a:r>
            <a:r>
              <a:rPr lang="en-US" b="1" noProof="1">
                <a:solidFill>
                  <a:schemeClr val="tx2">
                    <a:lumMod val="75000"/>
                  </a:schemeClr>
                </a:solidFill>
                <a:latin typeface="Consolas" pitchFamily="49" charset="0"/>
                <a:cs typeface="Consolas" pitchFamily="49" charset="0"/>
                <a:sym typeface="Wingdings" panose="05000000000000000000" pitchFamily="2" charset="2"/>
              </a:rPr>
              <a:t>area()</a:t>
            </a:r>
          </a:p>
          <a:p>
            <a:pPr lvl="1">
              <a:spcBef>
                <a:spcPts val="1200"/>
              </a:spcBef>
            </a:pPr>
            <a:r>
              <a:rPr lang="en-US" b="1" noProof="1">
                <a:solidFill>
                  <a:schemeClr val="tx2">
                    <a:lumMod val="75000"/>
                  </a:schemeClr>
                </a:solidFill>
                <a:latin typeface="Consolas" panose="020B0609020204030204" pitchFamily="49" charset="0"/>
                <a:sym typeface="Wingdings" panose="05000000000000000000" pitchFamily="2" charset="2"/>
              </a:rPr>
              <a:t>Circle</a:t>
            </a:r>
          </a:p>
          <a:p>
            <a:pPr lvl="2"/>
            <a:r>
              <a:rPr lang="bg-BG" noProof="1">
                <a:sym typeface="Wingdings" panose="05000000000000000000" pitchFamily="2" charset="2"/>
              </a:rPr>
              <a:t>Е</a:t>
            </a:r>
            <a:r>
              <a:rPr lang="en-US" noProof="1">
                <a:sym typeface="Wingdings" panose="05000000000000000000" pitchFamily="2" charset="2"/>
              </a:rPr>
              <a:t>xtends </a:t>
            </a:r>
            <a:r>
              <a:rPr lang="en-US" b="1" noProof="1">
                <a:solidFill>
                  <a:schemeClr val="tx2">
                    <a:lumMod val="75000"/>
                  </a:schemeClr>
                </a:solidFill>
                <a:latin typeface="Consolas" pitchFamily="49" charset="0"/>
                <a:cs typeface="Consolas" pitchFamily="49" charset="0"/>
                <a:sym typeface="Wingdings" panose="05000000000000000000" pitchFamily="2" charset="2"/>
              </a:rPr>
              <a:t>Figure</a:t>
            </a:r>
            <a:r>
              <a:rPr lang="en-US" noProof="1">
                <a:sym typeface="Wingdings" panose="05000000000000000000" pitchFamily="2" charset="2"/>
              </a:rPr>
              <a:t>, adds </a:t>
            </a:r>
            <a:r>
              <a:rPr lang="en-US" b="1" noProof="1">
                <a:solidFill>
                  <a:schemeClr val="tx2">
                    <a:lumMod val="75000"/>
                  </a:schemeClr>
                </a:solidFill>
                <a:latin typeface="Consolas" pitchFamily="49" charset="0"/>
                <a:cs typeface="Consolas" pitchFamily="49" charset="0"/>
                <a:sym typeface="Wingdings" panose="05000000000000000000" pitchFamily="2" charset="2"/>
              </a:rPr>
              <a:t>radius</a:t>
            </a:r>
          </a:p>
          <a:p>
            <a:pPr lvl="1">
              <a:spcBef>
                <a:spcPts val="1200"/>
              </a:spcBef>
            </a:pPr>
            <a:r>
              <a:rPr lang="en-US" b="1" noProof="1">
                <a:solidFill>
                  <a:schemeClr val="tx2">
                    <a:lumMod val="75000"/>
                  </a:schemeClr>
                </a:solidFill>
                <a:latin typeface="Consolas" panose="020B0609020204030204" pitchFamily="49" charset="0"/>
                <a:sym typeface="Wingdings" panose="05000000000000000000" pitchFamily="2" charset="2"/>
              </a:rPr>
              <a:t>Rectangle</a:t>
            </a:r>
            <a:endParaRPr lang="bg-BG" b="1" noProof="1">
              <a:solidFill>
                <a:schemeClr val="tx2">
                  <a:lumMod val="75000"/>
                </a:schemeClr>
              </a:solidFill>
              <a:latin typeface="Consolas" panose="020B0609020204030204" pitchFamily="49" charset="0"/>
              <a:sym typeface="Wingdings" panose="05000000000000000000" pitchFamily="2" charset="2"/>
            </a:endParaRPr>
          </a:p>
          <a:p>
            <a:pPr lvl="2"/>
            <a:r>
              <a:rPr lang="bg-BG" noProof="1">
                <a:sym typeface="Wingdings" panose="05000000000000000000" pitchFamily="2" charset="2"/>
              </a:rPr>
              <a:t>Е</a:t>
            </a:r>
            <a:r>
              <a:rPr lang="en-US" noProof="1">
                <a:sym typeface="Wingdings" panose="05000000000000000000" pitchFamily="2" charset="2"/>
              </a:rPr>
              <a:t>xtends </a:t>
            </a:r>
            <a:r>
              <a:rPr lang="en-US" b="1" noProof="1">
                <a:solidFill>
                  <a:schemeClr val="tx2">
                    <a:lumMod val="75000"/>
                  </a:schemeClr>
                </a:solidFill>
                <a:latin typeface="Consolas" pitchFamily="49" charset="0"/>
                <a:cs typeface="Consolas" pitchFamily="49" charset="0"/>
                <a:sym typeface="Wingdings" panose="05000000000000000000" pitchFamily="2" charset="2"/>
              </a:rPr>
              <a:t>Figure</a:t>
            </a:r>
            <a:r>
              <a:rPr lang="en-US" noProof="1">
                <a:sym typeface="Wingdings" panose="05000000000000000000" pitchFamily="2" charset="2"/>
              </a:rPr>
              <a:t>, adds </a:t>
            </a:r>
            <a:r>
              <a:rPr lang="en-US" b="1" noProof="1">
                <a:solidFill>
                  <a:schemeClr val="tx2">
                    <a:lumMod val="75000"/>
                  </a:schemeClr>
                </a:solidFill>
                <a:latin typeface="Consolas" pitchFamily="49" charset="0"/>
                <a:cs typeface="Consolas" pitchFamily="49" charset="0"/>
                <a:sym typeface="Wingdings" panose="05000000000000000000" pitchFamily="2" charset="2"/>
              </a:rPr>
              <a:t>width</a:t>
            </a:r>
            <a:r>
              <a:rPr lang="en-US" noProof="1">
                <a:sym typeface="Wingdings" panose="05000000000000000000" pitchFamily="2" charset="2"/>
              </a:rPr>
              <a:t> + </a:t>
            </a:r>
            <a:r>
              <a:rPr lang="en-US" b="1" noProof="1">
                <a:solidFill>
                  <a:schemeClr val="tx2">
                    <a:lumMod val="75000"/>
                  </a:schemeClr>
                </a:solidFill>
                <a:latin typeface="Consolas" pitchFamily="49" charset="0"/>
                <a:cs typeface="Consolas" pitchFamily="49" charset="0"/>
                <a:sym typeface="Wingdings" panose="05000000000000000000" pitchFamily="2" charset="2"/>
              </a:rPr>
              <a:t>height</a:t>
            </a:r>
            <a:endParaRPr lang="en-US" dirty="0"/>
          </a:p>
          <a:p>
            <a:endParaRPr lang="bg-BG" dirty="0"/>
          </a:p>
        </p:txBody>
      </p:sp>
      <p:sp>
        <p:nvSpPr>
          <p:cNvPr id="6"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cxnSp>
        <p:nvCxnSpPr>
          <p:cNvPr id="8" name="Straight Connector 14"/>
          <p:cNvCxnSpPr>
            <a:stCxn id="17" idx="0"/>
            <a:endCxn id="12" idx="2"/>
          </p:cNvCxnSpPr>
          <p:nvPr/>
        </p:nvCxnSpPr>
        <p:spPr>
          <a:xfrm rot="5400000" flipH="1" flipV="1">
            <a:off x="8037004" y="3521720"/>
            <a:ext cx="1032501" cy="1191277"/>
          </a:xfrm>
          <a:prstGeom prst="bentConnector3">
            <a:avLst>
              <a:gd name="adj1" fmla="val 50000"/>
            </a:avLst>
          </a:prstGeom>
          <a:solidFill>
            <a:srgbClr val="F0A22E">
              <a:alpha val="25098"/>
            </a:srgbClr>
          </a:solidFill>
          <a:ln w="5080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16"/>
          <p:cNvCxnSpPr>
            <a:stCxn id="21" idx="0"/>
            <a:endCxn id="12" idx="2"/>
          </p:cNvCxnSpPr>
          <p:nvPr/>
        </p:nvCxnSpPr>
        <p:spPr>
          <a:xfrm rot="16200000" flipV="1">
            <a:off x="9278020" y="3471981"/>
            <a:ext cx="1030667" cy="1288919"/>
          </a:xfrm>
          <a:prstGeom prst="bentConnector3">
            <a:avLst>
              <a:gd name="adj1" fmla="val 50000"/>
            </a:avLst>
          </a:prstGeom>
          <a:solidFill>
            <a:srgbClr val="F0A22E">
              <a:alpha val="25098"/>
            </a:srgbClr>
          </a:solidFill>
          <a:ln w="5080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7936174" y="1676400"/>
            <a:ext cx="2425438" cy="1924707"/>
            <a:chOff x="8164774" y="1995539"/>
            <a:chExt cx="2425438" cy="1924707"/>
          </a:xfrm>
        </p:grpSpPr>
        <p:sp>
          <p:nvSpPr>
            <p:cNvPr id="12" name="Rectangle: Rounded Corners 5"/>
            <p:cNvSpPr/>
            <p:nvPr/>
          </p:nvSpPr>
          <p:spPr>
            <a:xfrm>
              <a:off x="8164774" y="1995539"/>
              <a:ext cx="2425438" cy="192470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i="1" dirty="0">
                <a:solidFill>
                  <a:srgbClr val="FBEEDC"/>
                </a:solidFill>
                <a:effectLst>
                  <a:outerShdw blurRad="38100" dist="38100" dir="2700000" algn="tl">
                    <a:srgbClr val="000000">
                      <a:alpha val="43137"/>
                    </a:srgbClr>
                  </a:outerShdw>
                </a:effectLst>
              </a:endParaRPr>
            </a:p>
          </p:txBody>
        </p:sp>
        <p:sp>
          <p:nvSpPr>
            <p:cNvPr id="13" name="Rectangle 12"/>
            <p:cNvSpPr/>
            <p:nvPr/>
          </p:nvSpPr>
          <p:spPr>
            <a:xfrm>
              <a:off x="8245844" y="2021549"/>
              <a:ext cx="1186543" cy="553998"/>
            </a:xfrm>
            <a:prstGeom prst="rect">
              <a:avLst/>
            </a:prstGeom>
          </p:spPr>
          <p:txBody>
            <a:bodyPr wrap="none">
              <a:spAutoFit/>
            </a:bodyPr>
            <a:lstStyle/>
            <a:p>
              <a:r>
                <a:rPr lang="en-US" sz="3000" b="1" i="1" dirty="0">
                  <a:solidFill>
                    <a:schemeClr val="tx1">
                      <a:lumMod val="85000"/>
                      <a:lumOff val="15000"/>
                    </a:schemeClr>
                  </a:solidFill>
                  <a:effectLst>
                    <a:outerShdw blurRad="38100" dist="38100" dir="2700000" algn="tl">
                      <a:srgbClr val="000000">
                        <a:alpha val="43137"/>
                      </a:srgbClr>
                    </a:outerShdw>
                  </a:effectLst>
                </a:rPr>
                <a:t>Figure</a:t>
              </a:r>
              <a:endParaRPr lang="en-US" sz="3000" dirty="0">
                <a:solidFill>
                  <a:schemeClr val="tx1">
                    <a:lumMod val="85000"/>
                    <a:lumOff val="15000"/>
                  </a:schemeClr>
                </a:solidFill>
              </a:endParaRPr>
            </a:p>
          </p:txBody>
        </p:sp>
        <p:sp>
          <p:nvSpPr>
            <p:cNvPr id="14" name="Rectangle: Rounded Corners 13"/>
            <p:cNvSpPr/>
            <p:nvPr/>
          </p:nvSpPr>
          <p:spPr>
            <a:xfrm>
              <a:off x="8380412" y="2679380"/>
              <a:ext cx="1981200" cy="49052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toString()</a:t>
              </a:r>
            </a:p>
          </p:txBody>
        </p:sp>
        <p:sp>
          <p:nvSpPr>
            <p:cNvPr id="15" name="Rectangle: Rounded Corners 20"/>
            <p:cNvSpPr/>
            <p:nvPr/>
          </p:nvSpPr>
          <p:spPr>
            <a:xfrm>
              <a:off x="8380412" y="3169909"/>
              <a:ext cx="1981200" cy="484458"/>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get</a:t>
              </a:r>
              <a:r>
                <a:rPr lang="en-US" sz="1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area()</a:t>
              </a:r>
            </a:p>
          </p:txBody>
        </p:sp>
      </p:grpSp>
      <p:grpSp>
        <p:nvGrpSpPr>
          <p:cNvPr id="16" name="Group 15"/>
          <p:cNvGrpSpPr/>
          <p:nvPr/>
        </p:nvGrpSpPr>
        <p:grpSpPr>
          <a:xfrm>
            <a:off x="7022334" y="4633608"/>
            <a:ext cx="1870564" cy="1355600"/>
            <a:chOff x="6738448" y="4403174"/>
            <a:chExt cx="1870564" cy="1355600"/>
          </a:xfrm>
        </p:grpSpPr>
        <p:sp>
          <p:nvSpPr>
            <p:cNvPr id="17" name="Rectangle: Rounded Corners 6"/>
            <p:cNvSpPr/>
            <p:nvPr/>
          </p:nvSpPr>
          <p:spPr>
            <a:xfrm>
              <a:off x="6738448" y="4403174"/>
              <a:ext cx="1870564" cy="1355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FBEEDC"/>
                </a:solidFill>
                <a:effectLst>
                  <a:outerShdw blurRad="38100" dist="38100" dir="2700000" algn="tl">
                    <a:srgbClr val="000000">
                      <a:alpha val="43137"/>
                    </a:srgbClr>
                  </a:outerShdw>
                </a:effectLst>
              </a:endParaRPr>
            </a:p>
          </p:txBody>
        </p:sp>
        <p:sp>
          <p:nvSpPr>
            <p:cNvPr id="18" name="Rectangle 17"/>
            <p:cNvSpPr/>
            <p:nvPr/>
          </p:nvSpPr>
          <p:spPr>
            <a:xfrm>
              <a:off x="6815741" y="4448784"/>
              <a:ext cx="1104790" cy="553998"/>
            </a:xfrm>
            <a:prstGeom prst="rect">
              <a:avLst/>
            </a:prstGeom>
          </p:spPr>
          <p:txBody>
            <a:bodyPr wrap="none">
              <a:spAutoFit/>
            </a:bodyPr>
            <a:lstStyle/>
            <a:p>
              <a:r>
                <a:rPr lang="en-US" sz="3000" b="1" dirty="0">
                  <a:solidFill>
                    <a:schemeClr val="tx1">
                      <a:lumMod val="85000"/>
                      <a:lumOff val="15000"/>
                    </a:schemeClr>
                  </a:solidFill>
                  <a:effectLst>
                    <a:outerShdw blurRad="38100" dist="38100" dir="2700000" algn="tl">
                      <a:srgbClr val="000000">
                        <a:alpha val="43137"/>
                      </a:srgbClr>
                    </a:outerShdw>
                  </a:effectLst>
                </a:rPr>
                <a:t>Circle</a:t>
              </a:r>
              <a:endParaRPr lang="en-US" sz="3000" dirty="0">
                <a:solidFill>
                  <a:schemeClr val="tx1">
                    <a:lumMod val="85000"/>
                    <a:lumOff val="15000"/>
                  </a:schemeClr>
                </a:solidFill>
              </a:endParaRPr>
            </a:p>
          </p:txBody>
        </p:sp>
        <p:sp>
          <p:nvSpPr>
            <p:cNvPr id="19" name="Rectangle: Rounded Corners 28"/>
            <p:cNvSpPr/>
            <p:nvPr/>
          </p:nvSpPr>
          <p:spPr>
            <a:xfrm>
              <a:off x="7008812" y="5030372"/>
              <a:ext cx="1350718" cy="49052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radius</a:t>
              </a:r>
            </a:p>
          </p:txBody>
        </p:sp>
      </p:grpSp>
      <p:grpSp>
        <p:nvGrpSpPr>
          <p:cNvPr id="20" name="Group 19"/>
          <p:cNvGrpSpPr/>
          <p:nvPr/>
        </p:nvGrpSpPr>
        <p:grpSpPr>
          <a:xfrm>
            <a:off x="9447212" y="4631774"/>
            <a:ext cx="1981200" cy="1921426"/>
            <a:chOff x="9294812" y="4403174"/>
            <a:chExt cx="1981200" cy="1921426"/>
          </a:xfrm>
        </p:grpSpPr>
        <p:sp>
          <p:nvSpPr>
            <p:cNvPr id="21" name="Rectangle: Rounded Corners 7"/>
            <p:cNvSpPr/>
            <p:nvPr/>
          </p:nvSpPr>
          <p:spPr>
            <a:xfrm>
              <a:off x="9294812" y="4403174"/>
              <a:ext cx="1981200" cy="19214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FBEEDC"/>
                </a:solidFill>
                <a:effectLst>
                  <a:outerShdw blurRad="38100" dist="38100" dir="2700000" algn="tl">
                    <a:srgbClr val="000000">
                      <a:alpha val="43137"/>
                    </a:srgbClr>
                  </a:outerShdw>
                </a:effectLst>
              </a:endParaRPr>
            </a:p>
          </p:txBody>
        </p:sp>
        <p:sp>
          <p:nvSpPr>
            <p:cNvPr id="22" name="Rectangle: Rounded Corners 31"/>
            <p:cNvSpPr/>
            <p:nvPr/>
          </p:nvSpPr>
          <p:spPr>
            <a:xfrm>
              <a:off x="9562324" y="5059556"/>
              <a:ext cx="1447800" cy="49052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width</a:t>
              </a:r>
            </a:p>
          </p:txBody>
        </p:sp>
        <p:sp>
          <p:nvSpPr>
            <p:cNvPr id="23" name="Rectangle 22"/>
            <p:cNvSpPr/>
            <p:nvPr/>
          </p:nvSpPr>
          <p:spPr>
            <a:xfrm>
              <a:off x="9377493" y="4448784"/>
              <a:ext cx="1850699" cy="553998"/>
            </a:xfrm>
            <a:prstGeom prst="rect">
              <a:avLst/>
            </a:prstGeom>
          </p:spPr>
          <p:txBody>
            <a:bodyPr wrap="none">
              <a:spAutoFit/>
            </a:bodyPr>
            <a:lstStyle/>
            <a:p>
              <a:r>
                <a:rPr lang="en-US" sz="3000" b="1" dirty="0">
                  <a:solidFill>
                    <a:schemeClr val="tx1">
                      <a:lumMod val="85000"/>
                      <a:lumOff val="15000"/>
                    </a:schemeClr>
                  </a:solidFill>
                  <a:effectLst>
                    <a:outerShdw blurRad="38100" dist="38100" dir="2700000" algn="tl">
                      <a:srgbClr val="000000">
                        <a:alpha val="43137"/>
                      </a:srgbClr>
                    </a:outerShdw>
                  </a:effectLst>
                </a:rPr>
                <a:t>Rectangle</a:t>
              </a:r>
              <a:endParaRPr lang="en-US" sz="3000" dirty="0">
                <a:solidFill>
                  <a:schemeClr val="tx1">
                    <a:lumMod val="85000"/>
                    <a:lumOff val="15000"/>
                  </a:schemeClr>
                </a:solidFill>
              </a:endParaRPr>
            </a:p>
          </p:txBody>
        </p:sp>
        <p:sp>
          <p:nvSpPr>
            <p:cNvPr id="24" name="Rectangle: Rounded Corners 45"/>
            <p:cNvSpPr/>
            <p:nvPr/>
          </p:nvSpPr>
          <p:spPr>
            <a:xfrm>
              <a:off x="9562324" y="5550085"/>
              <a:ext cx="1447800" cy="49052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height</a:t>
              </a:r>
            </a:p>
          </p:txBody>
        </p:sp>
      </p:grpSp>
    </p:spTree>
    <p:extLst>
      <p:ext uri="{BB962C8B-B14F-4D97-AF65-F5344CB8AC3E}">
        <p14:creationId xmlns:p14="http://schemas.microsoft.com/office/powerpoint/2010/main" val="215995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Class Hierarchy</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Text Placeholder 3"/>
          <p:cNvSpPr txBox="1">
            <a:spLocks/>
          </p:cNvSpPr>
          <p:nvPr/>
        </p:nvSpPr>
        <p:spPr>
          <a:xfrm>
            <a:off x="617943" y="1524000"/>
            <a:ext cx="10967358" cy="5254497"/>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600" noProof="1">
                <a:solidFill>
                  <a:schemeClr val="tx1">
                    <a:lumMod val="85000"/>
                    <a:lumOff val="15000"/>
                  </a:schemeClr>
                </a:solidFill>
              </a:rPr>
              <a:t>function classHierarchy() {</a:t>
            </a:r>
          </a:p>
          <a:p>
            <a:r>
              <a:rPr lang="en-US" sz="2600" noProof="1">
                <a:solidFill>
                  <a:schemeClr val="tx1">
                    <a:lumMod val="85000"/>
                    <a:lumOff val="15000"/>
                  </a:schemeClr>
                </a:solidFill>
              </a:rPr>
              <a:t>  class Figure {</a:t>
            </a:r>
          </a:p>
          <a:p>
            <a:r>
              <a:rPr lang="en-US" sz="2600" noProof="1">
                <a:solidFill>
                  <a:schemeClr val="tx1">
                    <a:lumMod val="85000"/>
                    <a:lumOff val="15000"/>
                  </a:schemeClr>
                </a:solidFill>
              </a:rPr>
              <a:t>    constructor() {</a:t>
            </a:r>
          </a:p>
          <a:p>
            <a:r>
              <a:rPr lang="en-US" sz="2600" noProof="1">
                <a:solidFill>
                  <a:schemeClr val="tx1">
                    <a:lumMod val="85000"/>
                    <a:lumOff val="15000"/>
                  </a:schemeClr>
                </a:solidFill>
              </a:rPr>
              <a:t>      if (new.target === Figure)</a:t>
            </a:r>
          </a:p>
          <a:p>
            <a:r>
              <a:rPr lang="en-US" sz="2600" noProof="1">
                <a:solidFill>
                  <a:schemeClr val="tx1">
                    <a:lumMod val="85000"/>
                    <a:lumOff val="15000"/>
                  </a:schemeClr>
                </a:solidFill>
              </a:rPr>
              <a:t>        throw new Error("</a:t>
            </a:r>
            <a:r>
              <a:rPr lang="en-US" sz="2600" noProof="1">
                <a:solidFill>
                  <a:schemeClr val="tx1">
                    <a:lumMod val="85000"/>
                    <a:lumOff val="15000"/>
                  </a:schemeClr>
                </a:solidFill>
                <a:latin typeface="+mn-lt"/>
              </a:rPr>
              <a:t>Cannot instantiate an abstract class.</a:t>
            </a:r>
            <a:r>
              <a:rPr lang="en-US" sz="2600" noProof="1">
                <a:solidFill>
                  <a:schemeClr val="tx1">
                    <a:lumMod val="85000"/>
                    <a:lumOff val="15000"/>
                  </a:schemeClr>
                </a:solidFill>
              </a:rPr>
              <a:t>");</a:t>
            </a:r>
          </a:p>
          <a:p>
            <a:r>
              <a:rPr lang="en-US" sz="2600" noProof="1">
                <a:solidFill>
                  <a:schemeClr val="tx1">
                    <a:lumMod val="85000"/>
                    <a:lumOff val="15000"/>
                  </a:schemeClr>
                </a:solidFill>
              </a:rPr>
              <a:t>    }</a:t>
            </a:r>
          </a:p>
          <a:p>
            <a:pPr>
              <a:spcBef>
                <a:spcPts val="1200"/>
              </a:spcBef>
            </a:pPr>
            <a:r>
              <a:rPr lang="en-US" sz="2600" noProof="1">
                <a:solidFill>
                  <a:schemeClr val="tx1">
                    <a:lumMod val="85000"/>
                    <a:lumOff val="15000"/>
                  </a:schemeClr>
                </a:solidFill>
              </a:rPr>
              <a:t>    get area() { return undefined; }</a:t>
            </a:r>
          </a:p>
          <a:p>
            <a:pPr>
              <a:spcBef>
                <a:spcPts val="1200"/>
              </a:spcBef>
            </a:pPr>
            <a:r>
              <a:rPr lang="en-US" sz="2600" noProof="1">
                <a:solidFill>
                  <a:schemeClr val="tx1">
                    <a:lumMod val="85000"/>
                    <a:lumOff val="15000"/>
                  </a:schemeClr>
                </a:solidFill>
              </a:rPr>
              <a:t>    toString() {</a:t>
            </a:r>
          </a:p>
          <a:p>
            <a:r>
              <a:rPr lang="en-US" sz="2600" noProof="1">
                <a:solidFill>
                  <a:schemeClr val="tx1">
                    <a:lumMod val="85000"/>
                    <a:lumOff val="15000"/>
                  </a:schemeClr>
                </a:solidFill>
              </a:rPr>
              <a:t>      let type</a:t>
            </a:r>
            <a:r>
              <a:rPr lang="en-US" sz="2600" noProof="1">
                <a:solidFill>
                  <a:schemeClr val="tx1">
                    <a:lumMod val="85000"/>
                    <a:lumOff val="15000"/>
                  </a:schemeClr>
                </a:solidFill>
                <a:latin typeface="+mn-lt"/>
              </a:rPr>
              <a:t> </a:t>
            </a:r>
            <a:r>
              <a:rPr lang="en-US" sz="2600" noProof="1">
                <a:solidFill>
                  <a:schemeClr val="tx1">
                    <a:lumMod val="85000"/>
                    <a:lumOff val="15000"/>
                  </a:schemeClr>
                </a:solidFill>
              </a:rPr>
              <a:t>=</a:t>
            </a:r>
            <a:r>
              <a:rPr lang="en-US" sz="2600" noProof="1">
                <a:solidFill>
                  <a:schemeClr val="tx1">
                    <a:lumMod val="85000"/>
                    <a:lumOff val="15000"/>
                  </a:schemeClr>
                </a:solidFill>
                <a:latin typeface="+mn-lt"/>
              </a:rPr>
              <a:t> </a:t>
            </a:r>
            <a:r>
              <a:rPr lang="en-US" sz="2600" noProof="1">
                <a:solidFill>
                  <a:schemeClr val="tx1">
                    <a:lumMod val="85000"/>
                    <a:lumOff val="15000"/>
                  </a:schemeClr>
                </a:solidFill>
              </a:rPr>
              <a:t>this.constructor.name;</a:t>
            </a:r>
          </a:p>
          <a:p>
            <a:r>
              <a:rPr lang="en-US" sz="2600" noProof="1">
                <a:solidFill>
                  <a:schemeClr val="tx1">
                    <a:lumMod val="85000"/>
                    <a:lumOff val="15000"/>
                  </a:schemeClr>
                </a:solidFill>
              </a:rPr>
              <a:t>      return type;</a:t>
            </a:r>
          </a:p>
          <a:p>
            <a:r>
              <a:rPr lang="en-US" sz="2600" noProof="1">
                <a:solidFill>
                  <a:schemeClr val="tx1">
                    <a:lumMod val="85000"/>
                    <a:lumOff val="15000"/>
                  </a:schemeClr>
                </a:solidFill>
              </a:rPr>
              <a:t>    }</a:t>
            </a:r>
          </a:p>
          <a:p>
            <a:r>
              <a:rPr lang="en-US" sz="2600" noProof="1">
                <a:solidFill>
                  <a:schemeClr val="tx1">
                    <a:lumMod val="85000"/>
                    <a:lumOff val="15000"/>
                  </a:schemeClr>
                </a:solidFill>
              </a:rPr>
              <a:t>  }</a:t>
            </a:r>
          </a:p>
        </p:txBody>
      </p:sp>
      <p:sp>
        <p:nvSpPr>
          <p:cNvPr id="7" name="AutoShape 25"/>
          <p:cNvSpPr>
            <a:spLocks noChangeArrowheads="1"/>
          </p:cNvSpPr>
          <p:nvPr/>
        </p:nvSpPr>
        <p:spPr bwMode="auto">
          <a:xfrm>
            <a:off x="7919769" y="4167381"/>
            <a:ext cx="3357037" cy="1547619"/>
          </a:xfrm>
          <a:prstGeom prst="wedgeRoundRectCallout">
            <a:avLst>
              <a:gd name="adj1" fmla="val -64705"/>
              <a:gd name="adj2" fmla="val -359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C800"/>
                </a:solidFill>
              </a:rPr>
              <a:t>abstract</a:t>
            </a:r>
            <a:r>
              <a:rPr lang="en-US" sz="2800" noProof="1">
                <a:solidFill>
                  <a:srgbClr val="FFFFFF"/>
                </a:solidFill>
              </a:rPr>
              <a:t> method </a:t>
            </a:r>
            <a:r>
              <a:rPr lang="en-US" sz="2800" noProof="1">
                <a:solidFill>
                  <a:srgbClr val="FFFFFF"/>
                </a:solidFill>
                <a:sym typeface="Wingdings" panose="05000000000000000000" pitchFamily="2" charset="2"/>
              </a:rPr>
              <a:t> will be implemented in child classes</a:t>
            </a:r>
            <a:endParaRPr lang="en-US" sz="2800" b="1"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6631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Class Hierarchy (2)</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
        <p:nvSpPr>
          <p:cNvPr id="5" name="Text Placeholder 3"/>
          <p:cNvSpPr txBox="1">
            <a:spLocks/>
          </p:cNvSpPr>
          <p:nvPr/>
        </p:nvSpPr>
        <p:spPr>
          <a:xfrm>
            <a:off x="456406" y="1591936"/>
            <a:ext cx="11125200" cy="5189864"/>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95000"/>
              </a:lnSpc>
            </a:pPr>
            <a:r>
              <a:rPr lang="en-US" sz="2700" noProof="1">
                <a:solidFill>
                  <a:schemeClr val="tx1">
                    <a:lumMod val="85000"/>
                    <a:lumOff val="15000"/>
                  </a:schemeClr>
                </a:solidFill>
              </a:rPr>
              <a:t>  class Circle extends Figure {</a:t>
            </a:r>
          </a:p>
          <a:p>
            <a:pPr>
              <a:lnSpc>
                <a:spcPct val="95000"/>
              </a:lnSpc>
            </a:pPr>
            <a:r>
              <a:rPr lang="en-US" sz="2700" noProof="1">
                <a:solidFill>
                  <a:schemeClr val="tx1">
                    <a:lumMod val="85000"/>
                    <a:lumOff val="15000"/>
                  </a:schemeClr>
                </a:solidFill>
              </a:rPr>
              <a:t>    constructor(radius) {</a:t>
            </a:r>
          </a:p>
          <a:p>
            <a:pPr>
              <a:lnSpc>
                <a:spcPct val="95000"/>
              </a:lnSpc>
            </a:pPr>
            <a:r>
              <a:rPr lang="en-US" sz="2700" noProof="1">
                <a:solidFill>
                  <a:schemeClr val="tx1">
                    <a:lumMod val="85000"/>
                    <a:lumOff val="15000"/>
                  </a:schemeClr>
                </a:solidFill>
              </a:rPr>
              <a:t>      super();</a:t>
            </a:r>
          </a:p>
          <a:p>
            <a:pPr>
              <a:lnSpc>
                <a:spcPct val="95000"/>
              </a:lnSpc>
            </a:pPr>
            <a:r>
              <a:rPr lang="en-US" sz="2700" noProof="1">
                <a:solidFill>
                  <a:schemeClr val="tx1">
                    <a:lumMod val="85000"/>
                    <a:lumOff val="15000"/>
                  </a:schemeClr>
                </a:solidFill>
              </a:rPr>
              <a:t>      this.radius = radius;</a:t>
            </a:r>
          </a:p>
          <a:p>
            <a:pPr>
              <a:lnSpc>
                <a:spcPct val="95000"/>
              </a:lnSpc>
            </a:pPr>
            <a:r>
              <a:rPr lang="en-US" sz="2700" noProof="1">
                <a:solidFill>
                  <a:schemeClr val="tx1">
                    <a:lumMod val="85000"/>
                    <a:lumOff val="15000"/>
                  </a:schemeClr>
                </a:solidFill>
              </a:rPr>
              <a:t>    }</a:t>
            </a:r>
          </a:p>
          <a:p>
            <a:pPr>
              <a:lnSpc>
                <a:spcPct val="95000"/>
              </a:lnSpc>
              <a:spcBef>
                <a:spcPts val="1200"/>
              </a:spcBef>
            </a:pPr>
            <a:r>
              <a:rPr lang="en-US" sz="2700" noProof="1">
                <a:solidFill>
                  <a:schemeClr val="tx1">
                    <a:lumMod val="85000"/>
                    <a:lumOff val="15000"/>
                  </a:schemeClr>
                </a:solidFill>
              </a:rPr>
              <a:t>    get area() {</a:t>
            </a:r>
          </a:p>
          <a:p>
            <a:pPr>
              <a:lnSpc>
                <a:spcPct val="95000"/>
              </a:lnSpc>
            </a:pPr>
            <a:r>
              <a:rPr lang="en-US" sz="2700" noProof="1">
                <a:solidFill>
                  <a:schemeClr val="tx1">
                    <a:lumMod val="85000"/>
                    <a:lumOff val="15000"/>
                  </a:schemeClr>
                </a:solidFill>
              </a:rPr>
              <a:t>      return Math.PI * this.radius * this.radius;</a:t>
            </a:r>
          </a:p>
          <a:p>
            <a:pPr>
              <a:lnSpc>
                <a:spcPct val="95000"/>
              </a:lnSpc>
            </a:pPr>
            <a:r>
              <a:rPr lang="en-US" sz="2700" noProof="1">
                <a:solidFill>
                  <a:schemeClr val="tx1">
                    <a:lumMod val="85000"/>
                    <a:lumOff val="15000"/>
                  </a:schemeClr>
                </a:solidFill>
              </a:rPr>
              <a:t>    }</a:t>
            </a:r>
          </a:p>
          <a:p>
            <a:pPr>
              <a:lnSpc>
                <a:spcPct val="95000"/>
              </a:lnSpc>
              <a:spcBef>
                <a:spcPts val="1200"/>
              </a:spcBef>
            </a:pPr>
            <a:r>
              <a:rPr lang="en-US" sz="2700" noProof="1">
                <a:solidFill>
                  <a:schemeClr val="tx1">
                    <a:lumMod val="85000"/>
                    <a:lumOff val="15000"/>
                  </a:schemeClr>
                </a:solidFill>
              </a:rPr>
              <a:t>    toString() {</a:t>
            </a:r>
          </a:p>
          <a:p>
            <a:pPr marL="1527175" indent="-1527175">
              <a:lnSpc>
                <a:spcPct val="95000"/>
              </a:lnSpc>
            </a:pPr>
            <a:r>
              <a:rPr lang="en-US" sz="2700" noProof="1">
                <a:solidFill>
                  <a:schemeClr val="tx1">
                    <a:lumMod val="85000"/>
                    <a:lumOff val="15000"/>
                  </a:schemeClr>
                </a:solidFill>
              </a:rPr>
              <a:t>      return</a:t>
            </a:r>
            <a:r>
              <a:rPr lang="en-US" sz="2700" noProof="1">
                <a:solidFill>
                  <a:schemeClr val="tx1">
                    <a:lumMod val="85000"/>
                    <a:lumOff val="15000"/>
                  </a:schemeClr>
                </a:solidFill>
                <a:latin typeface="+mn-lt"/>
              </a:rPr>
              <a:t> </a:t>
            </a:r>
            <a:r>
              <a:rPr lang="en-US" sz="2700" noProof="1">
                <a:solidFill>
                  <a:schemeClr val="tx1">
                    <a:lumMod val="85000"/>
                    <a:lumOff val="15000"/>
                  </a:schemeClr>
                </a:solidFill>
              </a:rPr>
              <a:t>super.toString()</a:t>
            </a:r>
            <a:r>
              <a:rPr lang="en-US" sz="2700" noProof="1">
                <a:solidFill>
                  <a:schemeClr val="tx1">
                    <a:lumMod val="85000"/>
                    <a:lumOff val="15000"/>
                  </a:schemeClr>
                </a:solidFill>
                <a:latin typeface="+mn-lt"/>
              </a:rPr>
              <a:t> </a:t>
            </a:r>
            <a:r>
              <a:rPr lang="en-US" sz="2700" noProof="1">
                <a:solidFill>
                  <a:schemeClr val="tx1">
                    <a:lumMod val="85000"/>
                    <a:lumOff val="15000"/>
                  </a:schemeClr>
                </a:solidFill>
              </a:rPr>
              <a:t>+</a:t>
            </a:r>
            <a:r>
              <a:rPr lang="en-US" sz="2700" noProof="1">
                <a:solidFill>
                  <a:schemeClr val="tx1">
                    <a:lumMod val="85000"/>
                    <a:lumOff val="15000"/>
                  </a:schemeClr>
                </a:solidFill>
                <a:latin typeface="+mn-lt"/>
              </a:rPr>
              <a:t> </a:t>
            </a:r>
            <a:r>
              <a:rPr lang="en-US" sz="2700" noProof="1">
                <a:solidFill>
                  <a:schemeClr val="tx1">
                    <a:lumMod val="85000"/>
                    <a:lumOff val="15000"/>
                  </a:schemeClr>
                </a:solidFill>
              </a:rPr>
              <a:t>`</a:t>
            </a:r>
            <a:r>
              <a:rPr lang="en-US" sz="2700" noProof="1">
                <a:solidFill>
                  <a:schemeClr val="tx1">
                    <a:lumMod val="85000"/>
                    <a:lumOff val="15000"/>
                  </a:schemeClr>
                </a:solidFill>
                <a:latin typeface="+mn-lt"/>
              </a:rPr>
              <a:t> </a:t>
            </a:r>
            <a:r>
              <a:rPr lang="en-US" sz="2700" noProof="1">
                <a:solidFill>
                  <a:schemeClr val="tx1">
                    <a:lumMod val="85000"/>
                    <a:lumOff val="15000"/>
                  </a:schemeClr>
                </a:solidFill>
              </a:rPr>
              <a:t>-</a:t>
            </a:r>
            <a:r>
              <a:rPr lang="en-US" sz="2700" noProof="1">
                <a:solidFill>
                  <a:schemeClr val="tx1">
                    <a:lumMod val="85000"/>
                    <a:lumOff val="15000"/>
                  </a:schemeClr>
                </a:solidFill>
                <a:latin typeface="+mn-lt"/>
              </a:rPr>
              <a:t> </a:t>
            </a:r>
            <a:r>
              <a:rPr lang="en-US" sz="2700" noProof="1">
                <a:solidFill>
                  <a:schemeClr val="tx1">
                    <a:lumMod val="85000"/>
                    <a:lumOff val="15000"/>
                  </a:schemeClr>
                </a:solidFill>
              </a:rPr>
              <a:t>radius:</a:t>
            </a:r>
            <a:r>
              <a:rPr lang="en-US" sz="2700" noProof="1">
                <a:solidFill>
                  <a:schemeClr val="tx1">
                    <a:lumMod val="85000"/>
                    <a:lumOff val="15000"/>
                  </a:schemeClr>
                </a:solidFill>
                <a:latin typeface="+mn-lt"/>
              </a:rPr>
              <a:t> </a:t>
            </a:r>
            <a:r>
              <a:rPr lang="en-US" sz="2700" noProof="1">
                <a:solidFill>
                  <a:schemeClr val="tx1">
                    <a:lumMod val="85000"/>
                    <a:lumOff val="15000"/>
                  </a:schemeClr>
                </a:solidFill>
              </a:rPr>
              <a:t>${this.radius}`;</a:t>
            </a:r>
          </a:p>
          <a:p>
            <a:pPr>
              <a:lnSpc>
                <a:spcPct val="95000"/>
              </a:lnSpc>
            </a:pPr>
            <a:r>
              <a:rPr lang="en-US" sz="2700" noProof="1">
                <a:solidFill>
                  <a:schemeClr val="tx1">
                    <a:lumMod val="85000"/>
                    <a:lumOff val="15000"/>
                  </a:schemeClr>
                </a:solidFill>
              </a:rPr>
              <a:t>    }</a:t>
            </a:r>
          </a:p>
          <a:p>
            <a:pPr>
              <a:lnSpc>
                <a:spcPct val="95000"/>
              </a:lnSpc>
            </a:pPr>
            <a:r>
              <a:rPr lang="en-US" sz="2700" noProof="1">
                <a:solidFill>
                  <a:schemeClr val="tx1">
                    <a:lumMod val="85000"/>
                    <a:lumOff val="15000"/>
                  </a:schemeClr>
                </a:solidFill>
              </a:rPr>
              <a:t>  }</a:t>
            </a:r>
          </a:p>
        </p:txBody>
      </p:sp>
    </p:spTree>
    <p:extLst>
      <p:ext uri="{BB962C8B-B14F-4D97-AF65-F5344CB8AC3E}">
        <p14:creationId xmlns:p14="http://schemas.microsoft.com/office/powerpoint/2010/main" val="118003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Class Hierarchy (3)</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Text Placeholder 3"/>
          <p:cNvSpPr txBox="1">
            <a:spLocks/>
          </p:cNvSpPr>
          <p:nvPr/>
        </p:nvSpPr>
        <p:spPr>
          <a:xfrm>
            <a:off x="597918" y="1692657"/>
            <a:ext cx="10968494" cy="4860543"/>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95000"/>
              </a:lnSpc>
            </a:pPr>
            <a:r>
              <a:rPr lang="en-US" sz="2400" noProof="1">
                <a:solidFill>
                  <a:schemeClr val="tx1">
                    <a:lumMod val="85000"/>
                    <a:lumOff val="15000"/>
                  </a:schemeClr>
                </a:solidFill>
              </a:rPr>
              <a:t>  class Rectangle extends Figure {</a:t>
            </a:r>
          </a:p>
          <a:p>
            <a:pPr>
              <a:lnSpc>
                <a:spcPct val="95000"/>
              </a:lnSpc>
            </a:pPr>
            <a:r>
              <a:rPr lang="en-US" sz="2400" noProof="1">
                <a:solidFill>
                  <a:schemeClr val="tx1">
                    <a:lumMod val="85000"/>
                    <a:lumOff val="15000"/>
                  </a:schemeClr>
                </a:solidFill>
              </a:rPr>
              <a:t>    constructor(width, height) {</a:t>
            </a:r>
          </a:p>
          <a:p>
            <a:pPr>
              <a:lnSpc>
                <a:spcPct val="95000"/>
              </a:lnSpc>
            </a:pPr>
            <a:r>
              <a:rPr lang="en-US" sz="2400" noProof="1">
                <a:solidFill>
                  <a:schemeClr val="tx1">
                    <a:lumMod val="85000"/>
                    <a:lumOff val="15000"/>
                  </a:schemeClr>
                </a:solidFill>
              </a:rPr>
              <a:t>      super();</a:t>
            </a:r>
          </a:p>
          <a:p>
            <a:pPr>
              <a:lnSpc>
                <a:spcPct val="95000"/>
              </a:lnSpc>
            </a:pPr>
            <a:r>
              <a:rPr lang="en-US" sz="2400" noProof="1">
                <a:solidFill>
                  <a:schemeClr val="tx1">
                    <a:lumMod val="85000"/>
                    <a:lumOff val="15000"/>
                  </a:schemeClr>
                </a:solidFill>
              </a:rPr>
              <a:t>      [this.width, this.height] = [width, height];</a:t>
            </a:r>
          </a:p>
          <a:p>
            <a:pPr>
              <a:lnSpc>
                <a:spcPct val="95000"/>
              </a:lnSpc>
            </a:pPr>
            <a:r>
              <a:rPr lang="en-US" sz="2400" noProof="1">
                <a:solidFill>
                  <a:schemeClr val="tx1">
                    <a:lumMod val="85000"/>
                    <a:lumOff val="15000"/>
                  </a:schemeClr>
                </a:solidFill>
              </a:rPr>
              <a:t>    }</a:t>
            </a:r>
          </a:p>
          <a:p>
            <a:pPr>
              <a:lnSpc>
                <a:spcPct val="95000"/>
              </a:lnSpc>
              <a:spcBef>
                <a:spcPts val="600"/>
              </a:spcBef>
            </a:pPr>
            <a:r>
              <a:rPr lang="en-US" sz="2400" noProof="1">
                <a:solidFill>
                  <a:schemeClr val="tx1">
                    <a:lumMod val="85000"/>
                    <a:lumOff val="15000"/>
                  </a:schemeClr>
                </a:solidFill>
              </a:rPr>
              <a:t>    get area() { return this.width * this.height; }</a:t>
            </a:r>
          </a:p>
          <a:p>
            <a:pPr>
              <a:lnSpc>
                <a:spcPct val="95000"/>
              </a:lnSpc>
              <a:spcBef>
                <a:spcPts val="600"/>
              </a:spcBef>
            </a:pPr>
            <a:r>
              <a:rPr lang="en-US" sz="2400" noProof="1">
                <a:solidFill>
                  <a:schemeClr val="tx1">
                    <a:lumMod val="85000"/>
                    <a:lumOff val="15000"/>
                  </a:schemeClr>
                </a:solidFill>
              </a:rPr>
              <a:t>    toString() {</a:t>
            </a:r>
          </a:p>
          <a:p>
            <a:pPr marL="1343025" indent="-1343025">
              <a:lnSpc>
                <a:spcPct val="95000"/>
              </a:lnSpc>
            </a:pPr>
            <a:r>
              <a:rPr lang="en-US" sz="2400" noProof="1">
                <a:solidFill>
                  <a:schemeClr val="tx1">
                    <a:lumMod val="85000"/>
                    <a:lumOff val="15000"/>
                  </a:schemeClr>
                </a:solidFill>
              </a:rPr>
              <a:t>      return super.toString() + ` - width: ${this.width}, height: ${this.height}`;</a:t>
            </a:r>
          </a:p>
          <a:p>
            <a:pPr>
              <a:lnSpc>
                <a:spcPct val="95000"/>
              </a:lnSpc>
            </a:pPr>
            <a:r>
              <a:rPr lang="en-US" sz="2400" noProof="1">
                <a:solidFill>
                  <a:schemeClr val="tx1">
                    <a:lumMod val="85000"/>
                    <a:lumOff val="15000"/>
                  </a:schemeClr>
                </a:solidFill>
              </a:rPr>
              <a:t>    }</a:t>
            </a:r>
          </a:p>
          <a:p>
            <a:pPr>
              <a:lnSpc>
                <a:spcPct val="95000"/>
              </a:lnSpc>
            </a:pPr>
            <a:r>
              <a:rPr lang="en-US" sz="2400" noProof="1">
                <a:solidFill>
                  <a:schemeClr val="tx1">
                    <a:lumMod val="85000"/>
                    <a:lumOff val="15000"/>
                  </a:schemeClr>
                </a:solidFill>
              </a:rPr>
              <a:t>  }</a:t>
            </a:r>
          </a:p>
          <a:p>
            <a:pPr>
              <a:lnSpc>
                <a:spcPct val="95000"/>
              </a:lnSpc>
            </a:pPr>
            <a:r>
              <a:rPr lang="en-US" sz="2400" noProof="1">
                <a:solidFill>
                  <a:schemeClr val="tx1">
                    <a:lumMod val="85000"/>
                    <a:lumOff val="15000"/>
                  </a:schemeClr>
                </a:solidFill>
              </a:rPr>
              <a:t>  return { Figure, Circle, Rectangle };</a:t>
            </a:r>
          </a:p>
          <a:p>
            <a:pPr>
              <a:lnSpc>
                <a:spcPct val="95000"/>
              </a:lnSpc>
            </a:pPr>
            <a:r>
              <a:rPr lang="en-US" sz="2400" noProof="1">
                <a:solidFill>
                  <a:schemeClr val="tx1">
                    <a:lumMod val="85000"/>
                    <a:lumOff val="15000"/>
                  </a:schemeClr>
                </a:solidFill>
              </a:rPr>
              <a:t>}</a:t>
            </a:r>
          </a:p>
        </p:txBody>
      </p:sp>
    </p:spTree>
    <p:extLst>
      <p:ext uri="{BB962C8B-B14F-4D97-AF65-F5344CB8AC3E}">
        <p14:creationId xmlns:p14="http://schemas.microsoft.com/office/powerpoint/2010/main" val="335777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sym typeface="Calibri"/>
              </a:rPr>
              <a:t>Fundamental Principles of OOP</a:t>
            </a:r>
            <a:endParaRPr lang="bg-BG" dirty="0"/>
          </a:p>
        </p:txBody>
      </p:sp>
      <p:sp>
        <p:nvSpPr>
          <p:cNvPr id="5" name="Content Placeholder 4"/>
          <p:cNvSpPr>
            <a:spLocks noGrp="1"/>
          </p:cNvSpPr>
          <p:nvPr>
            <p:ph idx="1"/>
          </p:nvPr>
        </p:nvSpPr>
        <p:spPr/>
        <p:txBody>
          <a:bodyPr>
            <a:normAutofit lnSpcReduction="10000"/>
          </a:bodyPr>
          <a:lstStyle/>
          <a:p>
            <a:pPr lvl="0"/>
            <a:r>
              <a:rPr lang="en-US" dirty="0" smtClean="0">
                <a:sym typeface="Calibri"/>
              </a:rPr>
              <a:t>Abstraction</a:t>
            </a:r>
          </a:p>
          <a:p>
            <a:pPr lvl="1"/>
            <a:r>
              <a:rPr lang="en-US" dirty="0" smtClean="0"/>
              <a:t>Hide complexity</a:t>
            </a:r>
            <a:endParaRPr lang="en-US" dirty="0" smtClean="0">
              <a:sym typeface="Calibri"/>
            </a:endParaRPr>
          </a:p>
          <a:p>
            <a:pPr lvl="0"/>
            <a:r>
              <a:rPr lang="en-US" dirty="0" smtClean="0"/>
              <a:t>Encapsulation</a:t>
            </a:r>
          </a:p>
          <a:p>
            <a:pPr lvl="1"/>
            <a:r>
              <a:rPr lang="en-US" dirty="0" smtClean="0"/>
              <a:t>Hide internal data</a:t>
            </a:r>
            <a:endParaRPr lang="en-US" dirty="0" smtClean="0">
              <a:sym typeface="Calibri"/>
            </a:endParaRPr>
          </a:p>
          <a:p>
            <a:pPr lvl="0"/>
            <a:r>
              <a:rPr lang="en-US" dirty="0" smtClean="0"/>
              <a:t>Inheritance</a:t>
            </a:r>
          </a:p>
          <a:p>
            <a:pPr lvl="1"/>
            <a:r>
              <a:rPr lang="en-US" dirty="0" smtClean="0"/>
              <a:t>Inherit members from parent class</a:t>
            </a:r>
          </a:p>
          <a:p>
            <a:pPr lvl="1"/>
            <a:r>
              <a:rPr lang="en-US" dirty="0" smtClean="0"/>
              <a:t>Inherit constructor from parent class</a:t>
            </a:r>
          </a:p>
          <a:p>
            <a:pPr lvl="0"/>
            <a:r>
              <a:rPr lang="en-US" dirty="0" smtClean="0">
                <a:sym typeface="Calibri"/>
              </a:rPr>
              <a:t>Polymorphism</a:t>
            </a:r>
          </a:p>
          <a:p>
            <a:pPr lvl="1"/>
            <a:r>
              <a:rPr lang="en-US" dirty="0" smtClean="0"/>
              <a:t>Different functionality while sharing a common interface</a:t>
            </a:r>
            <a:endParaRPr lang="en-US" dirty="0" smtClean="0">
              <a:sym typeface="Calibri"/>
            </a:endParaRPr>
          </a:p>
          <a:p>
            <a:endParaRPr lang="bg-BG" dirty="0"/>
          </a:p>
        </p:txBody>
      </p:sp>
      <p:sp>
        <p:nvSpPr>
          <p:cNvPr id="6"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34985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to Build This Hierarchy</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grpSp>
        <p:nvGrpSpPr>
          <p:cNvPr id="5" name="Shape 257"/>
          <p:cNvGrpSpPr/>
          <p:nvPr/>
        </p:nvGrpSpPr>
        <p:grpSpPr>
          <a:xfrm>
            <a:off x="1523206" y="2133600"/>
            <a:ext cx="9141617" cy="3810000"/>
            <a:chOff x="1448592" y="1881811"/>
            <a:chExt cx="9141617" cy="3810000"/>
          </a:xfrm>
        </p:grpSpPr>
        <p:grpSp>
          <p:nvGrpSpPr>
            <p:cNvPr id="6" name="Shape 258"/>
            <p:cNvGrpSpPr/>
            <p:nvPr/>
          </p:nvGrpSpPr>
          <p:grpSpPr>
            <a:xfrm>
              <a:off x="1448592" y="1881811"/>
              <a:ext cx="9141617" cy="3810000"/>
              <a:chOff x="457200" y="2587625"/>
              <a:chExt cx="6858000" cy="3387724"/>
            </a:xfrm>
          </p:grpSpPr>
          <p:sp>
            <p:nvSpPr>
              <p:cNvPr id="10" name="Shape 259"/>
              <p:cNvSpPr txBox="1"/>
              <p:nvPr/>
            </p:nvSpPr>
            <p:spPr>
              <a:xfrm>
                <a:off x="2943225" y="2587625"/>
                <a:ext cx="2314574"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dirty="0">
                    <a:solidFill>
                      <a:schemeClr val="tx1">
                        <a:lumMod val="85000"/>
                        <a:lumOff val="15000"/>
                      </a:schemeClr>
                    </a:solidFill>
                    <a:latin typeface="Consolas"/>
                    <a:ea typeface="Consolas"/>
                    <a:cs typeface="Consolas"/>
                    <a:sym typeface="Consolas"/>
                  </a:rPr>
                  <a:t>Game</a:t>
                </a:r>
              </a:p>
            </p:txBody>
          </p:sp>
          <p:sp>
            <p:nvSpPr>
              <p:cNvPr id="11" name="Shape 260"/>
              <p:cNvSpPr txBox="1"/>
              <p:nvPr/>
            </p:nvSpPr>
            <p:spPr>
              <a:xfrm>
                <a:off x="4476750" y="3590925"/>
                <a:ext cx="283845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tx1">
                        <a:lumMod val="85000"/>
                        <a:lumOff val="15000"/>
                      </a:schemeClr>
                    </a:solidFill>
                    <a:latin typeface="Consolas"/>
                    <a:ea typeface="Consolas"/>
                    <a:cs typeface="Consolas"/>
                    <a:sym typeface="Consolas"/>
                  </a:rPr>
                  <a:t>MultiplePlayersGame</a:t>
                </a:r>
              </a:p>
            </p:txBody>
          </p:sp>
          <p:sp>
            <p:nvSpPr>
              <p:cNvPr id="12" name="Shape 261"/>
              <p:cNvSpPr txBox="1"/>
              <p:nvPr/>
            </p:nvSpPr>
            <p:spPr>
              <a:xfrm>
                <a:off x="44196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tx1">
                        <a:lumMod val="85000"/>
                        <a:lumOff val="15000"/>
                      </a:schemeClr>
                    </a:solidFill>
                    <a:latin typeface="Consolas"/>
                    <a:ea typeface="Consolas"/>
                    <a:cs typeface="Consolas"/>
                    <a:sym typeface="Consolas"/>
                  </a:rPr>
                  <a:t>BoardGame</a:t>
                </a:r>
              </a:p>
            </p:txBody>
          </p:sp>
          <p:sp>
            <p:nvSpPr>
              <p:cNvPr id="13" name="Shape 262"/>
              <p:cNvSpPr txBox="1"/>
              <p:nvPr/>
            </p:nvSpPr>
            <p:spPr>
              <a:xfrm>
                <a:off x="3733800" y="5591175"/>
                <a:ext cx="13715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tx1">
                        <a:lumMod val="85000"/>
                        <a:lumOff val="15000"/>
                      </a:schemeClr>
                    </a:solidFill>
                    <a:latin typeface="Consolas"/>
                    <a:ea typeface="Consolas"/>
                    <a:cs typeface="Consolas"/>
                    <a:sym typeface="Consolas"/>
                  </a:rPr>
                  <a:t>Chess</a:t>
                </a:r>
              </a:p>
            </p:txBody>
          </p:sp>
          <p:sp>
            <p:nvSpPr>
              <p:cNvPr id="14" name="Shape 263"/>
              <p:cNvSpPr txBox="1"/>
              <p:nvPr/>
            </p:nvSpPr>
            <p:spPr>
              <a:xfrm>
                <a:off x="5334000" y="558800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tx1">
                        <a:lumMod val="85000"/>
                        <a:lumOff val="15000"/>
                      </a:schemeClr>
                    </a:solidFill>
                    <a:latin typeface="Consolas"/>
                    <a:ea typeface="Consolas"/>
                    <a:cs typeface="Consolas"/>
                    <a:sym typeface="Consolas"/>
                  </a:rPr>
                  <a:t>Backgammon</a:t>
                </a:r>
              </a:p>
            </p:txBody>
          </p:sp>
          <p:sp>
            <p:nvSpPr>
              <p:cNvPr id="15" name="Shape 264"/>
              <p:cNvSpPr txBox="1"/>
              <p:nvPr/>
            </p:nvSpPr>
            <p:spPr>
              <a:xfrm>
                <a:off x="1143000" y="3590925"/>
                <a:ext cx="2514599"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tx1">
                        <a:lumMod val="85000"/>
                        <a:lumOff val="15000"/>
                      </a:schemeClr>
                    </a:solidFill>
                    <a:latin typeface="Consolas"/>
                    <a:ea typeface="Consolas"/>
                    <a:cs typeface="Consolas"/>
                    <a:sym typeface="Consolas"/>
                  </a:rPr>
                  <a:t>SinglePlayerGame</a:t>
                </a:r>
              </a:p>
            </p:txBody>
          </p:sp>
          <p:sp>
            <p:nvSpPr>
              <p:cNvPr id="16" name="Shape 265"/>
              <p:cNvSpPr/>
              <p:nvPr/>
            </p:nvSpPr>
            <p:spPr>
              <a:xfrm>
                <a:off x="3209674" y="3002591"/>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17" name="Shape 266"/>
              <p:cNvSpPr/>
              <p:nvPr/>
            </p:nvSpPr>
            <p:spPr>
              <a:xfrm>
                <a:off x="3319542" y="315324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18" name="Shape 267"/>
              <p:cNvSpPr/>
              <p:nvPr/>
            </p:nvSpPr>
            <p:spPr>
              <a:xfrm>
                <a:off x="4714623" y="2996565"/>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19" name="Shape 268"/>
              <p:cNvSpPr/>
              <p:nvPr/>
            </p:nvSpPr>
            <p:spPr>
              <a:xfrm>
                <a:off x="4824492" y="3147216"/>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20" name="Shape 269"/>
              <p:cNvSpPr txBox="1"/>
              <p:nvPr/>
            </p:nvSpPr>
            <p:spPr>
              <a:xfrm>
                <a:off x="457200" y="4581525"/>
                <a:ext cx="175260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tx1">
                        <a:lumMod val="85000"/>
                        <a:lumOff val="15000"/>
                      </a:schemeClr>
                    </a:solidFill>
                    <a:latin typeface="Consolas"/>
                    <a:ea typeface="Consolas"/>
                    <a:cs typeface="Consolas"/>
                    <a:sym typeface="Consolas"/>
                  </a:rPr>
                  <a:t>Minesweeper</a:t>
                </a:r>
              </a:p>
            </p:txBody>
          </p:sp>
          <p:sp>
            <p:nvSpPr>
              <p:cNvPr id="21" name="Shape 270"/>
              <p:cNvSpPr txBox="1"/>
              <p:nvPr/>
            </p:nvSpPr>
            <p:spPr>
              <a:xfrm>
                <a:off x="25908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tx1">
                        <a:lumMod val="85000"/>
                        <a:lumOff val="15000"/>
                      </a:schemeClr>
                    </a:solidFill>
                    <a:latin typeface="Consolas"/>
                    <a:ea typeface="Consolas"/>
                    <a:cs typeface="Consolas"/>
                    <a:sym typeface="Consolas"/>
                  </a:rPr>
                  <a:t>Solitaire</a:t>
                </a:r>
              </a:p>
            </p:txBody>
          </p:sp>
          <p:sp>
            <p:nvSpPr>
              <p:cNvPr id="22" name="Shape 271"/>
              <p:cNvSpPr/>
              <p:nvPr/>
            </p:nvSpPr>
            <p:spPr>
              <a:xfrm>
                <a:off x="14903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23" name="Shape 272"/>
              <p:cNvSpPr/>
              <p:nvPr/>
            </p:nvSpPr>
            <p:spPr>
              <a:xfrm>
                <a:off x="16002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24" name="Shape 273"/>
              <p:cNvSpPr/>
              <p:nvPr/>
            </p:nvSpPr>
            <p:spPr>
              <a:xfrm>
                <a:off x="2981074" y="400081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25" name="Shape 274"/>
              <p:cNvSpPr/>
              <p:nvPr/>
            </p:nvSpPr>
            <p:spPr>
              <a:xfrm>
                <a:off x="3090941" y="415146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26" name="Shape 275"/>
              <p:cNvSpPr/>
              <p:nvPr/>
            </p:nvSpPr>
            <p:spPr>
              <a:xfrm>
                <a:off x="50717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27" name="Shape 276"/>
              <p:cNvSpPr/>
              <p:nvPr/>
            </p:nvSpPr>
            <p:spPr>
              <a:xfrm>
                <a:off x="51816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28" name="Shape 277"/>
              <p:cNvSpPr/>
              <p:nvPr/>
            </p:nvSpPr>
            <p:spPr>
              <a:xfrm>
                <a:off x="6553200" y="400050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29" name="Shape 278"/>
              <p:cNvSpPr/>
              <p:nvPr/>
            </p:nvSpPr>
            <p:spPr>
              <a:xfrm>
                <a:off x="6663067" y="415115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30" name="Shape 279"/>
              <p:cNvSpPr/>
              <p:nvPr/>
            </p:nvSpPr>
            <p:spPr>
              <a:xfrm>
                <a:off x="4614532"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31" name="Shape 280"/>
              <p:cNvSpPr/>
              <p:nvPr/>
            </p:nvSpPr>
            <p:spPr>
              <a:xfrm>
                <a:off x="4724400"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32" name="Shape 281"/>
              <p:cNvSpPr/>
              <p:nvPr/>
            </p:nvSpPr>
            <p:spPr>
              <a:xfrm>
                <a:off x="5571873"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33" name="Shape 282"/>
              <p:cNvSpPr/>
              <p:nvPr/>
            </p:nvSpPr>
            <p:spPr>
              <a:xfrm>
                <a:off x="5681742"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34" name="Shape 283"/>
              <p:cNvSpPr/>
              <p:nvPr/>
            </p:nvSpPr>
            <p:spPr>
              <a:xfrm>
                <a:off x="6257925" y="4581525"/>
                <a:ext cx="833950" cy="39052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grpSp>
        <p:sp>
          <p:nvSpPr>
            <p:cNvPr id="7" name="Shape 284"/>
            <p:cNvSpPr/>
            <p:nvPr/>
          </p:nvSpPr>
          <p:spPr>
            <a:xfrm>
              <a:off x="3873660" y="3472950"/>
              <a:ext cx="292358" cy="168097"/>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8" name="Shape 285"/>
            <p:cNvSpPr/>
            <p:nvPr/>
          </p:nvSpPr>
          <p:spPr>
            <a:xfrm>
              <a:off x="4020114" y="3622501"/>
              <a:ext cx="69389" cy="1284119"/>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sp>
          <p:nvSpPr>
            <p:cNvPr id="9" name="Shape 286"/>
            <p:cNvSpPr/>
            <p:nvPr/>
          </p:nvSpPr>
          <p:spPr>
            <a:xfrm>
              <a:off x="3480064" y="4906621"/>
              <a:ext cx="1111645" cy="43920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tx1">
                    <a:lumMod val="85000"/>
                    <a:lumOff val="15000"/>
                  </a:schemeClr>
                </a:solidFill>
                <a:latin typeface="Consolas"/>
                <a:ea typeface="Consolas"/>
                <a:cs typeface="Consolas"/>
                <a:sym typeface="Consolas"/>
              </a:endParaRPr>
            </a:p>
          </p:txBody>
        </p:sp>
      </p:grpSp>
    </p:spTree>
    <p:extLst>
      <p:ext uri="{BB962C8B-B14F-4D97-AF65-F5344CB8AC3E}">
        <p14:creationId xmlns:p14="http://schemas.microsoft.com/office/powerpoint/2010/main" val="3824839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hlinkClick r:id="rId2"/>
              </a:rPr>
              <a:t>S.O.L.I.D:</a:t>
            </a:r>
            <a:endParaRPr lang="bg-BG" dirty="0"/>
          </a:p>
        </p:txBody>
      </p:sp>
      <p:sp>
        <p:nvSpPr>
          <p:cNvPr id="6" name="Subtitle 5"/>
          <p:cNvSpPr>
            <a:spLocks noGrp="1"/>
          </p:cNvSpPr>
          <p:nvPr>
            <p:ph type="subTitle" idx="1"/>
          </p:nvPr>
        </p:nvSpPr>
        <p:spPr/>
        <p:txBody>
          <a:bodyPr/>
          <a:lstStyle/>
          <a:p>
            <a:r>
              <a:rPr lang="en-US" dirty="0" smtClean="0"/>
              <a:t>The First 5 Principles of Object Oriented Design</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5518955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bg-BG" dirty="0"/>
          </a:p>
        </p:txBody>
      </p:sp>
      <p:sp>
        <p:nvSpPr>
          <p:cNvPr id="3" name="Content Placeholder 2"/>
          <p:cNvSpPr>
            <a:spLocks noGrp="1"/>
          </p:cNvSpPr>
          <p:nvPr>
            <p:ph idx="1"/>
          </p:nvPr>
        </p:nvSpPr>
        <p:spPr/>
        <p:txBody>
          <a:bodyPr>
            <a:noAutofit/>
          </a:bodyPr>
          <a:lstStyle/>
          <a:p>
            <a:r>
              <a:rPr lang="en-US" dirty="0"/>
              <a:t>Inheritance allows </a:t>
            </a:r>
            <a:r>
              <a:rPr lang="en-US" dirty="0">
                <a:solidFill>
                  <a:schemeClr val="tx2">
                    <a:lumMod val="75000"/>
                  </a:schemeClr>
                </a:solidFill>
              </a:rPr>
              <a:t>extending</a:t>
            </a:r>
            <a:r>
              <a:rPr lang="en-US" dirty="0"/>
              <a:t> existing classes</a:t>
            </a:r>
          </a:p>
          <a:p>
            <a:endParaRPr lang="en-US" dirty="0"/>
          </a:p>
          <a:p>
            <a:endParaRPr lang="en-US" dirty="0"/>
          </a:p>
          <a:p>
            <a:endParaRPr lang="en-US" dirty="0"/>
          </a:p>
          <a:p>
            <a:endParaRPr lang="en-US" dirty="0"/>
          </a:p>
          <a:p>
            <a:endParaRPr lang="en-US" dirty="0" smtClean="0"/>
          </a:p>
          <a:p>
            <a:r>
              <a:rPr lang="en-US" dirty="0" smtClean="0"/>
              <a:t>Objects </a:t>
            </a:r>
            <a:r>
              <a:rPr lang="en-US" dirty="0"/>
              <a:t>in JS have </a:t>
            </a:r>
            <a:r>
              <a:rPr lang="en-US" dirty="0">
                <a:solidFill>
                  <a:schemeClr val="tx2">
                    <a:lumMod val="75000"/>
                  </a:schemeClr>
                </a:solidFill>
              </a:rPr>
              <a:t>prototypes</a:t>
            </a:r>
          </a:p>
          <a:p>
            <a:pPr lvl="1"/>
            <a:r>
              <a:rPr lang="en-US" sz="3000" dirty="0"/>
              <a:t>Objects</a:t>
            </a:r>
            <a:r>
              <a:rPr lang="en-US" sz="3000" dirty="0">
                <a:solidFill>
                  <a:schemeClr val="tx2">
                    <a:lumMod val="75000"/>
                  </a:schemeClr>
                </a:solidFill>
              </a:rPr>
              <a:t> look for properties </a:t>
            </a:r>
            <a:r>
              <a:rPr lang="en-US" sz="3000" dirty="0"/>
              <a:t>in their prototype chains</a:t>
            </a:r>
          </a:p>
          <a:p>
            <a:pPr lvl="1"/>
            <a:r>
              <a:rPr lang="en-US" sz="3000" dirty="0"/>
              <a:t>Prototypes form a </a:t>
            </a:r>
            <a:r>
              <a:rPr lang="en-US" sz="3000" dirty="0">
                <a:solidFill>
                  <a:schemeClr val="tx2">
                    <a:lumMod val="75000"/>
                  </a:schemeClr>
                </a:solidFill>
              </a:rPr>
              <a:t>hierarchical chain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
        <p:nvSpPr>
          <p:cNvPr id="9" name="Text Placeholder 3"/>
          <p:cNvSpPr txBox="1">
            <a:spLocks/>
          </p:cNvSpPr>
          <p:nvPr/>
        </p:nvSpPr>
        <p:spPr>
          <a:xfrm>
            <a:off x="1142206" y="2374569"/>
            <a:ext cx="7162800" cy="2426031"/>
          </a:xfrm>
          <a:prstGeom prst="rect">
            <a:avLst/>
          </a:prstGeom>
          <a:noFill/>
          <a:ln w="12700">
            <a:solidFill>
              <a:schemeClr val="tx1">
                <a:lumMod val="85000"/>
                <a:lumOff val="15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95000"/>
              </a:lnSpc>
            </a:pPr>
            <a:r>
              <a:rPr lang="en-US" sz="2600" noProof="1">
                <a:solidFill>
                  <a:schemeClr val="tx1">
                    <a:lumMod val="85000"/>
                    <a:lumOff val="15000"/>
                  </a:schemeClr>
                </a:solidFill>
              </a:rPr>
              <a:t>class Teacher extends Person {</a:t>
            </a:r>
          </a:p>
          <a:p>
            <a:pPr>
              <a:lnSpc>
                <a:spcPct val="95000"/>
              </a:lnSpc>
            </a:pPr>
            <a:r>
              <a:rPr lang="en-US" sz="2600" noProof="1">
                <a:solidFill>
                  <a:schemeClr val="tx1">
                    <a:lumMod val="85000"/>
                    <a:lumOff val="15000"/>
                  </a:schemeClr>
                </a:solidFill>
              </a:rPr>
              <a:t>  constructor(name, email, subject) {</a:t>
            </a:r>
          </a:p>
          <a:p>
            <a:pPr>
              <a:lnSpc>
                <a:spcPct val="95000"/>
              </a:lnSpc>
            </a:pPr>
            <a:r>
              <a:rPr lang="en-US" sz="2600" noProof="1">
                <a:solidFill>
                  <a:schemeClr val="tx1">
                    <a:lumMod val="85000"/>
                    <a:lumOff val="15000"/>
                  </a:schemeClr>
                </a:solidFill>
              </a:rPr>
              <a:t>    super(name, email);</a:t>
            </a:r>
          </a:p>
          <a:p>
            <a:pPr>
              <a:lnSpc>
                <a:spcPct val="95000"/>
              </a:lnSpc>
            </a:pPr>
            <a:r>
              <a:rPr lang="en-US" sz="2600" noProof="1">
                <a:solidFill>
                  <a:schemeClr val="tx1">
                    <a:lumMod val="85000"/>
                    <a:lumOff val="15000"/>
                  </a:schemeClr>
                </a:solidFill>
              </a:rPr>
              <a:t>    this.subject = subject;</a:t>
            </a:r>
          </a:p>
          <a:p>
            <a:pPr>
              <a:lnSpc>
                <a:spcPct val="95000"/>
              </a:lnSpc>
            </a:pPr>
            <a:r>
              <a:rPr lang="en-US" sz="2600" noProof="1">
                <a:solidFill>
                  <a:schemeClr val="tx1">
                    <a:lumMod val="85000"/>
                    <a:lumOff val="15000"/>
                  </a:schemeClr>
                </a:solidFill>
              </a:rPr>
              <a:t>  }</a:t>
            </a:r>
          </a:p>
          <a:p>
            <a:pPr>
              <a:lnSpc>
                <a:spcPct val="95000"/>
              </a:lnSpc>
            </a:pPr>
            <a:r>
              <a:rPr lang="en-US" sz="2600" noProof="1">
                <a:solidFill>
                  <a:schemeClr val="tx1">
                    <a:lumMod val="85000"/>
                    <a:lumOff val="15000"/>
                  </a:schemeClr>
                </a:solidFill>
              </a:rPr>
              <a:t>}</a:t>
            </a:r>
            <a:endParaRPr lang="en-US" sz="2600" i="1" noProof="1">
              <a:solidFill>
                <a:schemeClr val="tx1">
                  <a:lumMod val="85000"/>
                  <a:lumOff val="15000"/>
                </a:schemeClr>
              </a:solidFill>
            </a:endParaRPr>
          </a:p>
        </p:txBody>
      </p:sp>
    </p:spTree>
    <p:extLst>
      <p:ext uri="{BB962C8B-B14F-4D97-AF65-F5344CB8AC3E}">
        <p14:creationId xmlns:p14="http://schemas.microsoft.com/office/powerpoint/2010/main" val="23530810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7" name="Content Placeholder 6" descr="ask-question-1-ca45a12e5206bae44014e11cd3ced9f1.jpg"/>
          <p:cNvPicPr>
            <a:picLocks noGrp="1" noChangeAspect="1"/>
          </p:cNvPicPr>
          <p:nvPr>
            <p:ph idx="1"/>
          </p:nvPr>
        </p:nvPicPr>
        <p:blipFill>
          <a:blip r:embed="rId2" cstate="print"/>
          <a:stretch>
            <a:fillRect/>
          </a:stretch>
        </p:blipFill>
        <p:spPr>
          <a:xfrm>
            <a:off x="2804715" y="1524000"/>
            <a:ext cx="6948092" cy="525275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035" y="2166767"/>
            <a:ext cx="5809771" cy="3776833"/>
          </a:xfrm>
          <a:prstGeom prst="rect">
            <a:avLst/>
          </a:prstGeom>
        </p:spPr>
      </p:pic>
    </p:spTree>
    <p:extLst>
      <p:ext uri="{BB962C8B-B14F-4D97-AF65-F5344CB8AC3E}">
        <p14:creationId xmlns:p14="http://schemas.microsoft.com/office/powerpoint/2010/main" val="3928576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bg-BG" dirty="0"/>
          </a:p>
        </p:txBody>
      </p:sp>
      <p:sp>
        <p:nvSpPr>
          <p:cNvPr id="3" name="Content Placeholder 2"/>
          <p:cNvSpPr>
            <a:spLocks noGrp="1"/>
          </p:cNvSpPr>
          <p:nvPr>
            <p:ph idx="1"/>
          </p:nvPr>
        </p:nvSpPr>
        <p:spPr/>
        <p:txBody>
          <a:bodyPr>
            <a:normAutofit fontScale="92500" lnSpcReduction="20000"/>
          </a:bodyPr>
          <a:lstStyle/>
          <a:p>
            <a:r>
              <a:rPr lang="en-US" dirty="0"/>
              <a:t>Hides all but the relevant data about an object in order to reduce complexity and increase efficiency.</a:t>
            </a:r>
          </a:p>
          <a:p>
            <a:r>
              <a:rPr lang="en-US" dirty="0"/>
              <a:t>Abstraction is a concept that takes place </a:t>
            </a:r>
            <a:r>
              <a:rPr lang="en-US" b="1" dirty="0"/>
              <a:t>anywhere</a:t>
            </a:r>
            <a:r>
              <a:rPr lang="en-US" dirty="0"/>
              <a:t> in a software system where </a:t>
            </a:r>
            <a:r>
              <a:rPr lang="en-US" b="1" i="1" dirty="0">
                <a:solidFill>
                  <a:srgbClr val="F3CD60"/>
                </a:solidFill>
              </a:rPr>
              <a:t>'making things more general/simpler/abstract'</a:t>
            </a:r>
            <a:r>
              <a:rPr lang="en-US" dirty="0"/>
              <a:t> is involved. </a:t>
            </a:r>
          </a:p>
          <a:p>
            <a:pPr lvl="1"/>
            <a:r>
              <a:rPr lang="en-US" dirty="0"/>
              <a:t>An </a:t>
            </a:r>
            <a:r>
              <a:rPr lang="en-US" dirty="0">
                <a:solidFill>
                  <a:srgbClr val="F3CD60"/>
                </a:solidFill>
              </a:rPr>
              <a:t>inheritance hierarchy</a:t>
            </a:r>
            <a:r>
              <a:rPr lang="en-US" dirty="0"/>
              <a:t>, where the higher classes are simpler or more general, and define more general and abstract implementation. While the lower classes in the hierarchy are more concrete and define more detailed implementations.</a:t>
            </a:r>
          </a:p>
          <a:p>
            <a:pPr lvl="1"/>
            <a:r>
              <a:rPr lang="en-US" dirty="0"/>
              <a:t>Using </a:t>
            </a:r>
            <a:r>
              <a:rPr lang="en-US" dirty="0">
                <a:solidFill>
                  <a:srgbClr val="F3CD60"/>
                </a:solidFill>
              </a:rPr>
              <a:t>encapsulation</a:t>
            </a:r>
            <a:r>
              <a:rPr lang="en-US" dirty="0"/>
              <a:t> to hide the details of implementation of a class from other classes, thus making the class more 'abstract' (simpler) to the outside software world.</a:t>
            </a:r>
          </a:p>
          <a:p>
            <a:endParaRPr lang="en-US" dirty="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1075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 Example</a:t>
            </a:r>
            <a:endParaRPr lang="bg-BG" dirty="0"/>
          </a:p>
        </p:txBody>
      </p:sp>
      <p:sp>
        <p:nvSpPr>
          <p:cNvPr id="3" name="Content Placeholder 2"/>
          <p:cNvSpPr>
            <a:spLocks noGrp="1"/>
          </p:cNvSpPr>
          <p:nvPr>
            <p:ph idx="1"/>
          </p:nvPr>
        </p:nvSpPr>
        <p:spPr/>
        <p:txBody>
          <a:bodyPr/>
          <a:lstStyle/>
          <a:p>
            <a:r>
              <a:rPr lang="en-US" dirty="0"/>
              <a:t>Let's take </a:t>
            </a:r>
            <a:r>
              <a:rPr lang="en-US" dirty="0" smtClean="0"/>
              <a:t>Date </a:t>
            </a:r>
            <a:r>
              <a:rPr lang="en-US" dirty="0"/>
              <a:t>class as an example</a:t>
            </a:r>
          </a:p>
          <a:p>
            <a:r>
              <a:rPr lang="en-US" dirty="0"/>
              <a:t>We know how to use the methods without worrying how they do their job</a:t>
            </a:r>
            <a:endParaRPr lang="bg-BG" dirty="0"/>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4"/>
          <p:cNvSpPr>
            <a:spLocks noChangeArrowheads="1"/>
          </p:cNvSpPr>
          <p:nvPr/>
        </p:nvSpPr>
        <p:spPr bwMode="auto">
          <a:xfrm>
            <a:off x="913606" y="3393173"/>
            <a:ext cx="10515600" cy="3312427"/>
          </a:xfrm>
          <a:prstGeom prst="rect">
            <a:avLst/>
          </a:prstGeom>
          <a:noFill/>
          <a:ln w="12700">
            <a:solidFill>
              <a:schemeClr val="tx1">
                <a:lumMod val="85000"/>
                <a:lumOff val="15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pt-BR"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Properties</a:t>
            </a:r>
          </a:p>
          <a:p>
            <a:pPr eaLnBrk="0" hangingPunct="0">
              <a:lnSpc>
                <a:spcPct val="105000"/>
              </a:lnSpc>
              <a:buClr>
                <a:schemeClr val="accent5">
                  <a:lumMod val="40000"/>
                  <a:lumOff val="60000"/>
                </a:schemeClr>
              </a:buClr>
              <a:buSzPct val="70000"/>
            </a:pPr>
            <a:r>
              <a:rPr lang="pt-BR"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Date.prototype</a:t>
            </a:r>
          </a:p>
          <a:p>
            <a:pPr eaLnBrk="0" hangingPunct="0">
              <a:lnSpc>
                <a:spcPct val="105000"/>
              </a:lnSpc>
              <a:buClr>
                <a:schemeClr val="accent5">
                  <a:lumMod val="40000"/>
                  <a:lumOff val="60000"/>
                </a:schemeClr>
              </a:buClr>
              <a:buSzPct val="70000"/>
            </a:pPr>
            <a:r>
              <a:rPr lang="pt-BR"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Methods</a:t>
            </a:r>
            <a:endParaRPr lang="pt-BR"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Date.prototype.getDay</a:t>
            </a:r>
            <a:r>
              <a:rPr lang="pt-BR"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Date.prototype.getFullYear()</a:t>
            </a:r>
          </a:p>
          <a:p>
            <a:pPr eaLnBrk="0" hangingPunct="0">
              <a:lnSpc>
                <a:spcPct val="105000"/>
              </a:lnSpc>
              <a:buClr>
                <a:schemeClr val="accent5">
                  <a:lumMod val="40000"/>
                  <a:lumOff val="60000"/>
                </a:schemeClr>
              </a:buClr>
              <a:buSzPct val="70000"/>
            </a:pPr>
            <a:r>
              <a:rPr lang="pt-BR"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Date.prototype.getHours</a:t>
            </a:r>
            <a:r>
              <a:rPr lang="pt-BR"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Date.prototype.getMinutes()</a:t>
            </a:r>
          </a:p>
        </p:txBody>
      </p:sp>
    </p:spTree>
    <p:extLst>
      <p:ext uri="{BB962C8B-B14F-4D97-AF65-F5344CB8AC3E}">
        <p14:creationId xmlns:p14="http://schemas.microsoft.com/office/powerpoint/2010/main" val="374330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2" descr="C:\Documents\Courses\OOP\OOP Images\CSTRend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3406" y="1905000"/>
            <a:ext cx="5943600" cy="4453838"/>
          </a:xfrm>
          <a:prstGeom prst="rect">
            <a:avLst/>
          </a:prstGeom>
          <a:ln>
            <a:noFill/>
          </a:ln>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62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endParaRPr lang="bg-BG" dirty="0"/>
          </a:p>
        </p:txBody>
      </p:sp>
      <p:sp>
        <p:nvSpPr>
          <p:cNvPr id="3" name="Content Placeholder 2"/>
          <p:cNvSpPr>
            <a:spLocks noGrp="1"/>
          </p:cNvSpPr>
          <p:nvPr>
            <p:ph idx="1"/>
          </p:nvPr>
        </p:nvSpPr>
        <p:spPr/>
        <p:txBody>
          <a:bodyPr/>
          <a:lstStyle/>
          <a:p>
            <a:r>
              <a:rPr lang="en-US" dirty="0"/>
              <a:t>Encapsulation is a concept of wrapping up or binding up related data members and methods in a single module.</a:t>
            </a:r>
          </a:p>
          <a:p>
            <a:r>
              <a:rPr lang="en-US" dirty="0"/>
              <a:t>Restricting direct access to members where necessary using setters and getters</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2" descr="C:\Users\MadWings\Desktop\main-qimg-2b91d784aeb67acc2bdd5e8fdc640a0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406" y="3891874"/>
            <a:ext cx="7556110" cy="281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82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ustom 1">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FFC000"/>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3421</TotalTime>
  <Words>1868</Words>
  <Application>Microsoft Office PowerPoint</Application>
  <PresentationFormat>Custom</PresentationFormat>
  <Paragraphs>388</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Adobe Fangsong Std R</vt:lpstr>
      <vt:lpstr>Arial</vt:lpstr>
      <vt:lpstr>Calibri</vt:lpstr>
      <vt:lpstr>Consolas</vt:lpstr>
      <vt:lpstr>Corbel</vt:lpstr>
      <vt:lpstr>Wingdings</vt:lpstr>
      <vt:lpstr>Wingdings 2</vt:lpstr>
      <vt:lpstr>Wingdings 3</vt:lpstr>
      <vt:lpstr>Module</vt:lpstr>
      <vt:lpstr>Frontend JavaScript              </vt:lpstr>
      <vt:lpstr>Table of Contents</vt:lpstr>
      <vt:lpstr>Fundamental Principles of OOP</vt:lpstr>
      <vt:lpstr>Fundamental Principles of OOP</vt:lpstr>
      <vt:lpstr>Abstraction</vt:lpstr>
      <vt:lpstr>Abstraction</vt:lpstr>
      <vt:lpstr>Abstraction - Example</vt:lpstr>
      <vt:lpstr>Encapsulation</vt:lpstr>
      <vt:lpstr>Encapsulation</vt:lpstr>
      <vt:lpstr>Encapsulation</vt:lpstr>
      <vt:lpstr>Polymorphism</vt:lpstr>
      <vt:lpstr>Polymorphism</vt:lpstr>
      <vt:lpstr>Method Overriding</vt:lpstr>
      <vt:lpstr>Simple Class Inheritance</vt:lpstr>
      <vt:lpstr>JS vs Class Based Languages</vt:lpstr>
      <vt:lpstr>Inheritance</vt:lpstr>
      <vt:lpstr>‘is a’ and ‘has a’ relationship</vt:lpstr>
      <vt:lpstr>Inheritance vs Composition</vt:lpstr>
      <vt:lpstr>Class Inheritance</vt:lpstr>
      <vt:lpstr>Class Inheritance – Example</vt:lpstr>
      <vt:lpstr>Class Inheritance – Example (2)</vt:lpstr>
      <vt:lpstr>Accessing Parent Members</vt:lpstr>
      <vt:lpstr>Super for Fields and Methods</vt:lpstr>
      <vt:lpstr>Inheriting and Replacing toString() – Person</vt:lpstr>
      <vt:lpstr>Inheriting and Replacing toString() – Teacher</vt:lpstr>
      <vt:lpstr>Inheriting and Replacing toString() – Student</vt:lpstr>
      <vt:lpstr>Inheriting and Replacing toString() – Usage</vt:lpstr>
      <vt:lpstr>The Prototype Chain</vt:lpstr>
      <vt:lpstr>The Prototype Chain</vt:lpstr>
      <vt:lpstr>Prototypes in JavaScript</vt:lpstr>
      <vt:lpstr>Prototype Chain (for Classes)</vt:lpstr>
      <vt:lpstr>Prototypes in Classes and Objects</vt:lpstr>
      <vt:lpstr>Problem: Extending Prototype</vt:lpstr>
      <vt:lpstr>Solution: Extending Prototype</vt:lpstr>
      <vt:lpstr>Checking the Object Type</vt:lpstr>
      <vt:lpstr>Problem: Class Hierarchy</vt:lpstr>
      <vt:lpstr>Solution: Class Hierarchy</vt:lpstr>
      <vt:lpstr>Solution: Class Hierarchy (2)</vt:lpstr>
      <vt:lpstr>Solution: Class Hierarchy (3)</vt:lpstr>
      <vt:lpstr>Try to Build This Hierarchy</vt:lpstr>
      <vt:lpstr>S.O.L.I.D:</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cp:lastModifiedBy>madWings</cp:lastModifiedBy>
  <cp:revision>487</cp:revision>
  <dcterms:created xsi:type="dcterms:W3CDTF">2006-08-16T00:00:00Z</dcterms:created>
  <dcterms:modified xsi:type="dcterms:W3CDTF">2019-05-13T19:51:36Z</dcterms:modified>
</cp:coreProperties>
</file>