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4"/>
  </p:notesMasterIdLst>
  <p:sldIdLst>
    <p:sldId id="256" r:id="rId2"/>
    <p:sldId id="271" r:id="rId3"/>
    <p:sldId id="312" r:id="rId4"/>
    <p:sldId id="307" r:id="rId5"/>
    <p:sldId id="309" r:id="rId6"/>
    <p:sldId id="313" r:id="rId7"/>
    <p:sldId id="315" r:id="rId8"/>
    <p:sldId id="314" r:id="rId9"/>
    <p:sldId id="310" r:id="rId10"/>
    <p:sldId id="311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03" r:id="rId32"/>
    <p:sldId id="270" r:id="rId33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6C696A6-DC4F-4618-B315-8168FC9B2C7C}">
          <p14:sldIdLst>
            <p14:sldId id="256"/>
            <p14:sldId id="271"/>
          </p14:sldIdLst>
        </p14:section>
        <p14:section name="Classic Arrays" id="{0A95BBCC-BCA5-408A-B35D-3A1C30D048A7}">
          <p14:sldIdLst>
            <p14:sldId id="312"/>
            <p14:sldId id="307"/>
            <p14:sldId id="309"/>
            <p14:sldId id="313"/>
            <p14:sldId id="315"/>
            <p14:sldId id="314"/>
            <p14:sldId id="310"/>
            <p14:sldId id="311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Associative Arrays" id="{8DF8FC3D-76E6-4C81-9977-E9A1B0B33F98}">
          <p14:sldIdLst>
            <p14:sldId id="345"/>
            <p14:sldId id="346"/>
            <p14:sldId id="347"/>
            <p14:sldId id="348"/>
            <p14:sldId id="349"/>
            <p14:sldId id="350"/>
          </p14:sldIdLst>
        </p14:section>
        <p14:section name="Summary" id="{3702C9E7-5BC3-4910-9B8D-D6788FAFB927}">
          <p14:sldIdLst>
            <p14:sldId id="30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00"/>
    <a:srgbClr val="000000"/>
    <a:srgbClr val="434A5A"/>
    <a:srgbClr val="F8DB08"/>
    <a:srgbClr val="D4C612"/>
    <a:srgbClr val="D0C212"/>
    <a:srgbClr val="EBDC1D"/>
    <a:srgbClr val="F5E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5" autoAdjust="0"/>
    <p:restoredTop sz="94023" autoAdjust="0"/>
  </p:normalViewPr>
  <p:slideViewPr>
    <p:cSldViewPr>
      <p:cViewPr varScale="1">
        <p:scale>
          <a:sx n="103" d="100"/>
          <a:sy n="103" d="100"/>
        </p:scale>
        <p:origin x="138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694" y="2727029"/>
            <a:ext cx="10565025" cy="718145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algn="ctr">
              <a:lnSpc>
                <a:spcPts val="5600"/>
              </a:lnSpc>
              <a:defRPr sz="5400" cap="none" baseline="0">
                <a:solidFill>
                  <a:srgbClr val="FFC800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694" y="3698080"/>
            <a:ext cx="10565025" cy="56912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4000" b="1" kern="1200" baseline="0" dirty="0">
                <a:solidFill>
                  <a:srgbClr val="F8DB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3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69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tiliyan-iv-ivanov/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</a:t>
            </a:r>
            <a:r>
              <a:rPr lang="en-US" dirty="0" err="1" smtClean="0"/>
              <a:t>Ivanov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C000"/>
                </a:solidFill>
                <a:hlinkClick r:id="rId2"/>
              </a:rPr>
              <a:t>https://www.facebook.com/stiliyan.iv.ivanov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LinkedIn</a:t>
            </a:r>
            <a:r>
              <a:rPr lang="en-US" smtClean="0"/>
              <a:t>: </a:t>
            </a:r>
            <a:r>
              <a:rPr lang="en-US" smtClean="0">
                <a:hlinkClick r:id="rId3"/>
              </a:rPr>
              <a:t>https://www.linkedin.com/in/stiliyan-iv-ivanov/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– </a:t>
            </a:r>
            <a:r>
              <a:rPr lang="en-US" dirty="0" smtClean="0"/>
              <a:t>2019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8377" y="1695271"/>
            <a:ext cx="7755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FFC000"/>
                </a:solidFill>
                <a:latin typeface="+mj-lt"/>
              </a:rPr>
              <a:t>Arrays and Matrices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</a:t>
            </a:r>
            <a:r>
              <a:rPr lang="en-US" dirty="0"/>
              <a:t>and </a:t>
            </a:r>
            <a:r>
              <a:rPr lang="en-US" dirty="0" smtClean="0"/>
              <a:t>Positions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3" y="1524000"/>
            <a:ext cx="10668000" cy="22467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nums = [10, 20, 30];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nums[4] = 50; //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Will resize the array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console.log(nums); </a:t>
            </a:r>
            <a:endParaRPr lang="en-US" sz="2800" b="1" noProof="1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console.log(nums.length); //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console.log(nums[3]); // undefined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3886200"/>
            <a:ext cx="10668000" cy="138499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console.log(nums[-5]); // 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nums[-5] = -5;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console.log([nums[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 nums.length]); // [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5]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3" y="5417403"/>
            <a:ext cx="10668000" cy="138499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console.log(nums[100]); // undefined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nums[100] = 100; </a:t>
            </a:r>
            <a:endParaRPr lang="en-US" sz="2800" b="1" noProof="1" smtClean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console.log([nums[100],</a:t>
            </a:r>
            <a:r>
              <a:rPr lang="bg-BG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nums.length]); // [100,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101]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7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Push, Pop, Shift, </a:t>
            </a:r>
            <a:r>
              <a:rPr lang="en-US" noProof="1"/>
              <a:t>Unshift</a:t>
            </a:r>
            <a:r>
              <a:rPr lang="en-US" dirty="0"/>
              <a:t>, Slice, Join, … </a:t>
            </a:r>
          </a:p>
        </p:txBody>
      </p:sp>
    </p:spTree>
    <p:extLst>
      <p:ext uri="{BB962C8B-B14F-4D97-AF65-F5344CB8AC3E}">
        <p14:creationId xmlns:p14="http://schemas.microsoft.com/office/powerpoint/2010/main" val="15035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/ Remove Elements 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Both </a:t>
            </a:r>
            <a:r>
              <a:rPr lang="en-US" dirty="0"/>
              <a:t>Ends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2210" y="1524000"/>
            <a:ext cx="10453802" cy="9541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let nums = [10, 20, 30];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console.log(nums.join('|')); // 10|20|30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210" y="2609823"/>
            <a:ext cx="10453802" cy="9541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nums.push(40);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console.log(nums.join('|')); // 10|20|30|40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210" y="3695646"/>
            <a:ext cx="10453802" cy="9541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let tail = nums.pop();       // tail = 40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console.log(nums.join('|')); // 10|20|30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2210" y="4781469"/>
            <a:ext cx="10453802" cy="9541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nums.unshift(0);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console.log(nums.join('|')); // 0|10|20|30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210" y="5867292"/>
            <a:ext cx="10453802" cy="9541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let head = nums.shift();     // head 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console.log(nums.join('|')); // 10|20|30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Negative / Positive Numbers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given an array of numbers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</a:p>
          <a:p>
            <a:pPr lvl="1"/>
            <a:r>
              <a:rPr lang="en-US" dirty="0"/>
              <a:t>Process them one by one and produce a new array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dirty="0"/>
              <a:t>Prepend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dirty="0"/>
              <a:t> element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front</a:t>
            </a:r>
            <a:r>
              <a:rPr lang="en-US" dirty="0"/>
              <a:t> of result</a:t>
            </a:r>
          </a:p>
          <a:p>
            <a:pPr lvl="2"/>
            <a:r>
              <a:rPr lang="en-US" dirty="0"/>
              <a:t>Append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positive</a:t>
            </a:r>
            <a:r>
              <a:rPr lang="en-US" dirty="0"/>
              <a:t> (or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) element 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dirty="0"/>
              <a:t> of result</a:t>
            </a:r>
          </a:p>
          <a:p>
            <a:pPr lvl="1"/>
            <a:r>
              <a:rPr lang="en-US" dirty="0"/>
              <a:t>Print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dirty="0"/>
              <a:t> array, each element at separate line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18302" y="4518948"/>
            <a:ext cx="578236" cy="184294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3702" y="4518948"/>
            <a:ext cx="609600" cy="184294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9" name="Right Arrow 7"/>
          <p:cNvSpPr/>
          <p:nvPr/>
        </p:nvSpPr>
        <p:spPr>
          <a:xfrm>
            <a:off x="2572501" y="526732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12184" y="4518948"/>
            <a:ext cx="578236" cy="184294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07584" y="4518948"/>
            <a:ext cx="609600" cy="184294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ight Arrow 7"/>
          <p:cNvSpPr/>
          <p:nvPr/>
        </p:nvSpPr>
        <p:spPr>
          <a:xfrm>
            <a:off x="5766383" y="526732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228012" y="4518948"/>
            <a:ext cx="578236" cy="184294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523412" y="4518948"/>
            <a:ext cx="609600" cy="184294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" name="Right Arrow 7"/>
          <p:cNvSpPr/>
          <p:nvPr/>
        </p:nvSpPr>
        <p:spPr>
          <a:xfrm>
            <a:off x="8982211" y="526732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4009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Negative / Positive Numbers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210" y="1828800"/>
            <a:ext cx="10453802" cy="470898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arr = arr.map(Number);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let result = [];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30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(let num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of arr)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  if (num &lt;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    result.unshift(num); //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    result.push(num); //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console.log(result.join('\n'));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34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210" y="1676400"/>
            <a:ext cx="10453802" cy="9541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let nums = ['one',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'four'];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console.log(nums.join('|')); // one|two|three|four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2210" y="2940171"/>
            <a:ext cx="10453802" cy="9541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let firstNums = nums.slice(0, 2); //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start, end+1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console.log(firstNums.join('|')); // one|two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210" y="4231532"/>
            <a:ext cx="10453802" cy="9541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let lastNums = nums.slice(2, 4); //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start, end+1</a:t>
            </a:r>
            <a:endParaRPr lang="en-US" sz="2800" noProof="1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console.log(lastNums.join('|')); // three|four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210" y="5522893"/>
            <a:ext cx="10453802" cy="9541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let midNums = nums.slice(1, 3); //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start, end+1</a:t>
            </a:r>
            <a:endParaRPr lang="en-US" sz="2800" noProof="1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console.log(midNums.join('|')); // two|three</a:t>
            </a:r>
          </a:p>
        </p:txBody>
      </p:sp>
    </p:spTree>
    <p:extLst>
      <p:ext uri="{BB962C8B-B14F-4D97-AF65-F5344CB8AC3E}">
        <p14:creationId xmlns:p14="http://schemas.microsoft.com/office/powerpoint/2010/main" val="175006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Splice: Cut and Insert Array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61122" y="1639430"/>
            <a:ext cx="10453802" cy="9541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let nums = [</a:t>
            </a:r>
            <a:r>
              <a:rPr lang="bg-BG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5, 10, 15, 20, 25, 30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bg-BG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console.log(nums.join('|')); // 5|10|15|20|25|30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61122" y="3011030"/>
            <a:ext cx="10453802" cy="138499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let mid = nums.splice(2, 3); //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start, delete-count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console.log(mid.join('|')); // 15|20|25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console.log(nums.join('|')); // 5|10|30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61122" y="4813518"/>
            <a:ext cx="10453802" cy="181588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nums = [</a:t>
            </a:r>
            <a:r>
              <a:rPr lang="bg-BG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5, 10, 15, 20, 25, 30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bg-BG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nums.splice(3, 2, "twenty", "twenty-five");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console.log(nums.join('|'));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// 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16260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Filtering and Transforming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210" y="1596562"/>
            <a:ext cx="10453802" cy="9541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let nums = ['one',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'four'];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console.log(nums.join('|')); // one|two|three|four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210" y="2860333"/>
            <a:ext cx="10453802" cy="138499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let filteredNums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nums.filter(x =&gt; x.startsWith('t'));</a:t>
            </a:r>
            <a:endParaRPr lang="en-US" sz="2800" noProof="1">
              <a:solidFill>
                <a:schemeClr val="tx1">
                  <a:lumMod val="85000"/>
                  <a:lumOff val="15000"/>
                </a:schemeClr>
              </a:solidFill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console.log(filteredNums.join('|')); // two|three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210" y="4559457"/>
            <a:ext cx="10453802" cy="9541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let lengths = nums.map(x =&gt; x.length);</a:t>
            </a:r>
            <a:endParaRPr lang="en-US" sz="2800" noProof="1">
              <a:solidFill>
                <a:schemeClr val="tx1">
                  <a:lumMod val="85000"/>
                  <a:lumOff val="15000"/>
                </a:schemeClr>
              </a:solidFill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console.log(lengths.join('|')); // 3|3|5|4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2210" y="5827693"/>
            <a:ext cx="10453802" cy="95410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let lengths = nums.map(x =&gt; [x.length, x[0]]);</a:t>
            </a:r>
            <a:endParaRPr lang="en-US" sz="2800" noProof="1">
              <a:solidFill>
                <a:schemeClr val="tx1">
                  <a:lumMod val="85000"/>
                  <a:lumOff val="15000"/>
                </a:schemeClr>
              </a:solidFill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console.log(lengths.join('|')); // 3,o|3,t|5,t|4,f</a:t>
            </a:r>
          </a:p>
        </p:txBody>
      </p:sp>
    </p:spTree>
    <p:extLst>
      <p:ext uri="{BB962C8B-B14F-4D97-AF65-F5344CB8AC3E}">
        <p14:creationId xmlns:p14="http://schemas.microsoft.com/office/powerpoint/2010/main" val="34776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Arranging Elements in Increasing </a:t>
            </a:r>
            <a:r>
              <a:rPr lang="en-US" dirty="0" smtClean="0"/>
              <a:t>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  <a:endParaRPr lang="bg-BG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8450" y="2110135"/>
            <a:ext cx="10758602" cy="98488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console.log(nums.join('|')); // 20|40|10|30|100|5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8450" y="3587115"/>
            <a:ext cx="10758602" cy="98488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nums.sort(); </a:t>
            </a:r>
            <a:r>
              <a:rPr lang="en-US" sz="2900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// Works incorrectly on arrays of numbers !!!</a:t>
            </a:r>
            <a:endParaRPr lang="en-US" sz="2900" noProof="1">
              <a:solidFill>
                <a:schemeClr val="tx1">
                  <a:lumMod val="85000"/>
                  <a:lumOff val="1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console.log(nums.join('|')); // 10|100|20|30|40|5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8450" y="5111115"/>
            <a:ext cx="10758602" cy="98488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nums.sort((a, b) =&gt; a-b); </a:t>
            </a:r>
            <a:r>
              <a:rPr lang="en-US" sz="2900" noProof="1">
                <a:solidFill>
                  <a:schemeClr val="tx1">
                    <a:lumMod val="85000"/>
                    <a:lumOff val="15000"/>
                  </a:schemeClr>
                </a:solidFill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console.log(nums.join('|')); 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28497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Arrays is JavaScript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Array Operations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Iteration over Arrays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Push, Pop, Shift, Slice, Join, … 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Sorting Arrays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smallest</a:t>
            </a:r>
            <a:r>
              <a:rPr lang="en-US" dirty="0"/>
              <a:t> two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8406" y="3048000"/>
            <a:ext cx="7514060" cy="286232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arr.sort((a,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let result = arr.slice(0,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85745" y="1697823"/>
            <a:ext cx="710061" cy="184294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712970" y="2346335"/>
            <a:ext cx="1325836" cy="54591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0171769" y="2446203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285745" y="3995170"/>
            <a:ext cx="710061" cy="248183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12970" y="4963127"/>
            <a:ext cx="1325836" cy="54591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7"/>
          <p:cNvSpPr/>
          <p:nvPr/>
        </p:nvSpPr>
        <p:spPr>
          <a:xfrm>
            <a:off x="10171769" y="506299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10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Matrices (Tables)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Arrays Holding </a:t>
            </a:r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in JS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228806" y="1773936"/>
            <a:ext cx="3352086" cy="4623816"/>
          </a:xfrm>
        </p:spPr>
        <p:txBody>
          <a:bodyPr/>
          <a:lstStyle/>
          <a:p>
            <a:r>
              <a:rPr lang="en-US" dirty="0"/>
              <a:t>Represented as nested arrays in JavaScript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12921" y="2314198"/>
            <a:ext cx="3892150" cy="3781802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TextBox 8"/>
          <p:cNvSpPr txBox="1"/>
          <p:nvPr/>
        </p:nvSpPr>
        <p:spPr>
          <a:xfrm>
            <a:off x="4668800" y="2497078"/>
            <a:ext cx="2909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0        1        2       3</a:t>
            </a:r>
            <a:endParaRPr lang="bg-BG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4208613" y="3181405"/>
            <a:ext cx="38100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0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1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2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3</a:t>
            </a:r>
            <a:endParaRPr lang="bg-BG" sz="25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57733"/>
              </p:ext>
            </p:extLst>
          </p:nvPr>
        </p:nvGraphicFramePr>
        <p:xfrm>
          <a:off x="4678960" y="3055714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bg-BG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-6</a:t>
                      </a:r>
                      <a:endParaRPr lang="bg-BG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bg-BG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386340"/>
              </p:ext>
            </p:extLst>
          </p:nvPr>
        </p:nvGraphicFramePr>
        <p:xfrm>
          <a:off x="4678960" y="3736646"/>
          <a:ext cx="2182272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bg-BG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bg-BG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-2</a:t>
                      </a:r>
                      <a:endParaRPr lang="bg-BG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654977"/>
              </p:ext>
            </p:extLst>
          </p:nvPr>
        </p:nvGraphicFramePr>
        <p:xfrm>
          <a:off x="4678960" y="4427738"/>
          <a:ext cx="1454848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-5</a:t>
                      </a:r>
                      <a:endParaRPr lang="bg-BG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endParaRPr lang="bg-BG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80879"/>
              </p:ext>
            </p:extLst>
          </p:nvPr>
        </p:nvGraphicFramePr>
        <p:xfrm>
          <a:off x="4678960" y="5108670"/>
          <a:ext cx="2909696" cy="691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09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bg-BG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bg-BG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-9</a:t>
                      </a:r>
                      <a:endParaRPr lang="bg-BG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bg-BG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646924" y="2840395"/>
            <a:ext cx="2776158" cy="741005"/>
          </a:xfrm>
          <a:prstGeom prst="wedgeRoundRectCallout">
            <a:avLst>
              <a:gd name="adj1" fmla="val 65048"/>
              <a:gd name="adj2" fmla="val 414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of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50310" y="4385255"/>
            <a:ext cx="776095" cy="762000"/>
          </a:xfrm>
          <a:prstGeom prst="ellipse">
            <a:avLst/>
          </a:prstGeom>
          <a:solidFill>
            <a:schemeClr val="tx1">
              <a:lumMod val="75000"/>
              <a:alpha val="25000"/>
            </a:schemeClr>
          </a:solidFill>
          <a:ln w="50800">
            <a:solidFill>
              <a:schemeClr val="tx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AutoShape 23"/>
          <p:cNvSpPr>
            <a:spLocks noChangeArrowheads="1"/>
          </p:cNvSpPr>
          <p:nvPr/>
        </p:nvSpPr>
        <p:spPr bwMode="auto">
          <a:xfrm>
            <a:off x="646924" y="4184520"/>
            <a:ext cx="3164566" cy="1401555"/>
          </a:xfrm>
          <a:prstGeom prst="wedgeRoundRectCallout">
            <a:avLst>
              <a:gd name="adj1" fmla="val 81908"/>
              <a:gd name="adj2" fmla="val 18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US" sz="2800" b="1" noProof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matrix[2][0]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row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column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</a:t>
            </a:r>
            <a:endParaRPr lang="en-US" sz="2800" b="1" noProof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86248" y="3418344"/>
            <a:ext cx="3106799" cy="267765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matrix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[4,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-6,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3,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[2,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[-5,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[7,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3,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-9,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29369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– Example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r>
              <a:rPr lang="en-US" dirty="0"/>
              <a:t> (array of arrays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Printing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</a:t>
            </a:r>
            <a:endParaRPr lang="en-US" dirty="0"/>
          </a:p>
          <a:p>
            <a:pPr marL="118872" indent="0">
              <a:buNone/>
            </a:pP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18406" y="2438400"/>
            <a:ext cx="9829800" cy="22467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['0,0', '0,1', '0,2'],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['1,0', '1,1', '1,2'],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['2,0', '2,1', '2,2']</a:t>
            </a:r>
            <a:endParaRPr lang="bg-BG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			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18406" y="5320605"/>
            <a:ext cx="9829800" cy="138499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matrix.map(row =&gt; row.join(' '))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.join('\n'));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933406" y="3955973"/>
            <a:ext cx="3581400" cy="1454227"/>
          </a:xfrm>
          <a:prstGeom prst="wedgeRoundRectCallout">
            <a:avLst>
              <a:gd name="adj1" fmla="val -66431"/>
              <a:gd name="adj2" fmla="val 560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Join the cells in each row by </a:t>
            </a: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</a:rPr>
              <a:t>' '</a:t>
            </a:r>
            <a:r>
              <a:rPr lang="en-US" sz="2800" dirty="0"/>
              <a:t>, then join the rows by </a:t>
            </a: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</a:rPr>
              <a:t>'\n'</a:t>
            </a:r>
            <a:r>
              <a:rPr lang="en-US" sz="2800" dirty="0"/>
              <a:t>)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Biggest Element in Matrix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matrix of numbers</a:t>
            </a:r>
            <a:r>
              <a:rPr lang="en-US" dirty="0"/>
              <a:t> comes as array of </a:t>
            </a:r>
            <a:r>
              <a:rPr lang="en-US" dirty="0" smtClean="0"/>
              <a:t>arrays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Find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biggest number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85606" y="3200400"/>
            <a:ext cx="2057400" cy="137160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3 5 7 12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-1 4 33 2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8 3 0 4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71406" y="5257800"/>
            <a:ext cx="685800" cy="60960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7" name="Arrow: Down 6"/>
          <p:cNvSpPr/>
          <p:nvPr/>
        </p:nvSpPr>
        <p:spPr>
          <a:xfrm>
            <a:off x="6361906" y="4724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627236" y="3631455"/>
            <a:ext cx="1963770" cy="94054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20 50 10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8 33 145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0021" y="5261043"/>
            <a:ext cx="838200" cy="60960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145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9456721" y="4724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2206" y="3200400"/>
            <a:ext cx="3276600" cy="137160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7 12 9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1 5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-1 7 4 33 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8 99 3 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0 4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437606" y="5257800"/>
            <a:ext cx="685800" cy="60960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72000" bIns="360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99</a:t>
            </a:r>
          </a:p>
        </p:txBody>
      </p:sp>
      <p:sp>
        <p:nvSpPr>
          <p:cNvPr id="13" name="Arrow: Down 13"/>
          <p:cNvSpPr/>
          <p:nvPr/>
        </p:nvSpPr>
        <p:spPr>
          <a:xfrm>
            <a:off x="2628106" y="4724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470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Objects as Associative Arrays in JS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939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 (Maps, Dictionaries)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sz="3300" dirty="0"/>
              <a:t> (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maps</a:t>
            </a:r>
            <a:r>
              <a:rPr lang="en-US" sz="3300" dirty="0"/>
              <a:t> /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300" dirty="0"/>
              <a:t>) == arrays indexed by </a:t>
            </a:r>
            <a:r>
              <a:rPr lang="en-US" sz="3300" dirty="0" smtClean="0"/>
              <a:t>keys </a:t>
            </a:r>
            <a:r>
              <a:rPr lang="bg-BG" sz="3300" dirty="0" smtClean="0"/>
              <a:t>(</a:t>
            </a:r>
            <a:r>
              <a:rPr lang="en-US" sz="3100" dirty="0"/>
              <a:t>n</a:t>
            </a:r>
            <a:r>
              <a:rPr lang="en-US" sz="3100" dirty="0" smtClean="0"/>
              <a:t>ot </a:t>
            </a:r>
            <a:r>
              <a:rPr lang="en-US" sz="3100" dirty="0"/>
              <a:t>by the numbers 0, 1, 2, </a:t>
            </a:r>
            <a:r>
              <a:rPr lang="en-US" sz="3100" dirty="0" smtClean="0"/>
              <a:t>…</a:t>
            </a:r>
            <a:r>
              <a:rPr lang="bg-BG" sz="3300" dirty="0" smtClean="0"/>
              <a:t>)</a:t>
            </a:r>
            <a:endParaRPr lang="en-US" sz="3300" dirty="0"/>
          </a:p>
          <a:p>
            <a:pPr>
              <a:lnSpc>
                <a:spcPct val="100000"/>
              </a:lnSpc>
            </a:pPr>
            <a:r>
              <a:rPr lang="en-US" sz="3300" dirty="0" smtClean="0"/>
              <a:t>Hold </a:t>
            </a:r>
            <a:r>
              <a:rPr lang="en-US" sz="3300" dirty="0"/>
              <a:t>a set of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3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  <a:r>
              <a:rPr lang="en-US" sz="3300" dirty="0"/>
              <a:t>, just like JS objects</a:t>
            </a:r>
            <a:endParaRPr lang="en-US" sz="33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grpSp>
        <p:nvGrpSpPr>
          <p:cNvPr id="19" name="Group 18"/>
          <p:cNvGrpSpPr/>
          <p:nvPr/>
        </p:nvGrpSpPr>
        <p:grpSpPr>
          <a:xfrm>
            <a:off x="6247606" y="3386698"/>
            <a:ext cx="5486400" cy="3318902"/>
            <a:chOff x="6206471" y="3143375"/>
            <a:chExt cx="5486400" cy="3318902"/>
          </a:xfrm>
        </p:grpSpPr>
        <p:sp>
          <p:nvSpPr>
            <p:cNvPr id="20" name="Rectangle 19"/>
            <p:cNvSpPr/>
            <p:nvPr/>
          </p:nvSpPr>
          <p:spPr>
            <a:xfrm>
              <a:off x="6206471" y="3143375"/>
              <a:ext cx="5486400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Associative array (dictionary)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2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87304196"/>
                </p:ext>
              </p:extLst>
            </p:nvPr>
          </p:nvGraphicFramePr>
          <p:xfrm>
            <a:off x="6532879" y="4600769"/>
            <a:ext cx="4856798" cy="155448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6541712" y="4035294"/>
              <a:ext cx="2312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68654" y="4039789"/>
              <a:ext cx="251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20747" y="3394417"/>
            <a:ext cx="5359306" cy="3311183"/>
            <a:chOff x="479612" y="3151094"/>
            <a:chExt cx="5359306" cy="3311183"/>
          </a:xfrm>
        </p:grpSpPr>
        <p:sp>
          <p:nvSpPr>
            <p:cNvPr id="26" name="Rectangle 25"/>
            <p:cNvSpPr/>
            <p:nvPr/>
          </p:nvSpPr>
          <p:spPr>
            <a:xfrm>
              <a:off x="479612" y="3151094"/>
              <a:ext cx="5359306" cy="641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</a:pPr>
              <a:r>
                <a:rPr lang="en-US" sz="3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Traditional array</a:t>
              </a:r>
              <a:endPara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9612" y="3931801"/>
              <a:ext cx="5359306" cy="2530476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831089" y="4603959"/>
              <a:ext cx="3536546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1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2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3 </a:t>
              </a:r>
              <a:r>
                <a:rPr lang="en-US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700" b="1" dirty="0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graphicFrame>
          <p:nvGraphicFramePr>
            <p:cNvPr id="29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58028546"/>
                </p:ext>
              </p:extLst>
            </p:nvPr>
          </p:nvGraphicFramePr>
          <p:xfrm>
            <a:off x="1680500" y="5166240"/>
            <a:ext cx="3858870" cy="638447"/>
          </p:xfrm>
          <a:graphic>
            <a:graphicData uri="http://schemas.openxmlformats.org/drawingml/2006/table">
              <a:tbl>
                <a:tblPr/>
                <a:tblGrid>
                  <a:gridCol w="77177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7177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38447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-3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12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408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33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586404" y="4607368"/>
              <a:ext cx="101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6404" y="5240523"/>
              <a:ext cx="101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26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Phonebook – Associative Array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65430" y="1562321"/>
            <a:ext cx="10486782" cy="521947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let phonebook = { };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</a:rPr>
              <a:t>phonebook["John Smith"] = "+1-555-8976"; // Add</a:t>
            </a:r>
          </a:p>
          <a:p>
            <a:r>
              <a:rPr lang="en-US" sz="2800" dirty="0">
                <a:solidFill>
                  <a:schemeClr val="tx1"/>
                </a:solidFill>
              </a:rPr>
              <a:t>phonebook["Lisa Smith"] = "+1-555-1234";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phonebook["Sam Doe"] = "+1-555-5030";</a:t>
            </a:r>
          </a:p>
          <a:p>
            <a:r>
              <a:rPr lang="en-US" sz="2800" dirty="0">
                <a:solidFill>
                  <a:schemeClr val="tx1"/>
                </a:solidFill>
              </a:rPr>
              <a:t>phonebook</a:t>
            </a:r>
            <a:r>
              <a:rPr lang="en-US" sz="2800" dirty="0" smtClean="0">
                <a:solidFill>
                  <a:schemeClr val="tx1"/>
                </a:solidFill>
              </a:rPr>
              <a:t>["</a:t>
            </a:r>
            <a:r>
              <a:rPr lang="en-US" sz="2800" dirty="0" err="1" smtClean="0">
                <a:solidFill>
                  <a:schemeClr val="tx1"/>
                </a:solidFill>
              </a:rPr>
              <a:t>Pesho</a:t>
            </a:r>
            <a:r>
              <a:rPr lang="en-US" sz="2800" dirty="0" smtClean="0">
                <a:solidFill>
                  <a:schemeClr val="tx1"/>
                </a:solidFill>
              </a:rPr>
              <a:t>"] </a:t>
            </a:r>
            <a:r>
              <a:rPr lang="en-US" sz="2800" dirty="0">
                <a:solidFill>
                  <a:schemeClr val="tx1"/>
                </a:solidFill>
              </a:rPr>
              <a:t>= "+359-899-555-592";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1"/>
                </a:solidFill>
              </a:rPr>
              <a:t>phonebook</a:t>
            </a:r>
            <a:r>
              <a:rPr lang="en-US" sz="2800" dirty="0" smtClean="0">
                <a:solidFill>
                  <a:schemeClr val="tx1"/>
                </a:solidFill>
              </a:rPr>
              <a:t>["</a:t>
            </a:r>
            <a:r>
              <a:rPr lang="en-US" sz="2800" dirty="0" err="1" smtClean="0">
                <a:solidFill>
                  <a:schemeClr val="tx1"/>
                </a:solidFill>
              </a:rPr>
              <a:t>Pesho</a:t>
            </a:r>
            <a:r>
              <a:rPr lang="en-US" sz="2800" dirty="0" smtClean="0">
                <a:solidFill>
                  <a:schemeClr val="tx1"/>
                </a:solidFill>
              </a:rPr>
              <a:t>"] </a:t>
            </a:r>
            <a:r>
              <a:rPr lang="en-US" sz="2800" dirty="0">
                <a:solidFill>
                  <a:schemeClr val="tx1"/>
                </a:solidFill>
              </a:rPr>
              <a:t>= "+359-2-981-9819"; //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Replace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1"/>
                </a:solidFill>
              </a:rPr>
              <a:t>delete phonebook["John Smith"]; // Delete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1"/>
                </a:solidFill>
              </a:rPr>
              <a:t>console.log(Object.keys(phonebook).length); // 3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tx1"/>
                </a:solidFill>
              </a:rPr>
              <a:t>for (let key in phonebook) // Print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console.log(`${key} -&gt; ${phonebook[key]}`);</a:t>
            </a:r>
          </a:p>
        </p:txBody>
      </p:sp>
    </p:spTree>
    <p:extLst>
      <p:ext uri="{BB962C8B-B14F-4D97-AF65-F5344CB8AC3E}">
        <p14:creationId xmlns:p14="http://schemas.microsoft.com/office/powerpoint/2010/main" val="360540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of Keys in JS Object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65430" y="1828800"/>
            <a:ext cx="10486782" cy="452698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let obj = 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"1": 'one',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"3": 'three',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"2": 'two',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"z": 'z',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"a": 'a'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console.log(Object.keys(obj)); //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["1", "2", "3", "z", "a"]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console.log(obj); //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Object {1: "one", 2: "two", 3: "three", z: "z", a: "a"}</a:t>
            </a:r>
          </a:p>
        </p:txBody>
      </p:sp>
    </p:spTree>
    <p:extLst>
      <p:ext uri="{BB962C8B-B14F-4D97-AF65-F5344CB8AC3E}">
        <p14:creationId xmlns:p14="http://schemas.microsoft.com/office/powerpoint/2010/main" val="20721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by Town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incomes</a:t>
            </a:r>
            <a:r>
              <a:rPr lang="en-US" dirty="0"/>
              <a:t> (like shown below) and print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 object </a:t>
            </a:r>
            <a:r>
              <a:rPr lang="en-US" dirty="0"/>
              <a:t>holding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income</a:t>
            </a:r>
            <a:r>
              <a:rPr lang="en-US" dirty="0"/>
              <a:t> for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</a:t>
            </a:r>
            <a:r>
              <a:rPr lang="en-US" dirty="0"/>
              <a:t> (see below)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118872" indent="0"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01905" y="4908225"/>
            <a:ext cx="7755901" cy="54476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98306" y="2938390"/>
            <a:ext cx="2077500" cy="3691010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Sofia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Varna</a:t>
            </a:r>
          </a:p>
          <a:p>
            <a:pPr>
              <a:lnSpc>
                <a:spcPct val="105000"/>
              </a:lnSpc>
            </a:pPr>
            <a:r>
              <a:rPr lang="sv-SE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59137" y="3200400"/>
            <a:ext cx="7088276" cy="12192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Print the towns in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natural order </a:t>
            </a:r>
            <a:r>
              <a:rPr lang="en-US" sz="3200" dirty="0"/>
              <a:t>as object properties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in JS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</p:spTree>
    <p:extLst>
      <p:ext uri="{BB962C8B-B14F-4D97-AF65-F5344CB8AC3E}">
        <p14:creationId xmlns:p14="http://schemas.microsoft.com/office/powerpoint/2010/main" val="155143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Towns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7627" y="1676400"/>
            <a:ext cx="10555194" cy="497121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function sumOfTowns(arr) 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let sums = {};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for (let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= 0</a:t>
            </a:r>
            <a:r>
              <a:rPr lang="en-US" sz="2800" dirty="0">
                <a:solidFill>
                  <a:schemeClr val="tx1"/>
                </a:solidFill>
              </a:rPr>
              <a:t>; i</a:t>
            </a:r>
            <a:r>
              <a:rPr lang="en-US" sz="2800" dirty="0" smtClean="0">
                <a:solidFill>
                  <a:schemeClr val="tx1"/>
                </a:solidFill>
              </a:rPr>
              <a:t> &lt; </a:t>
            </a:r>
            <a:r>
              <a:rPr lang="en-US" sz="2800" dirty="0" err="1" smtClean="0">
                <a:solidFill>
                  <a:schemeClr val="tx1"/>
                </a:solidFill>
              </a:rPr>
              <a:t>arr.length</a:t>
            </a:r>
            <a:r>
              <a:rPr lang="en-US" sz="2800" dirty="0">
                <a:solidFill>
                  <a:schemeClr val="tx1"/>
                </a:solidFill>
              </a:rPr>
              <a:t>;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 += 2</a:t>
            </a:r>
            <a:r>
              <a:rPr lang="en-US" sz="2800" dirty="0">
                <a:solidFill>
                  <a:schemeClr val="tx1"/>
                </a:solidFill>
              </a:rPr>
              <a:t>) 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let [town, income] = [arr[i], Number(arr[i+1])];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if (sums[town] == undefined)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sums[town] = income;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else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sums[town] += income;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return JSON.stringify(sums);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5894" y="6143735"/>
            <a:ext cx="9926608" cy="50387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36000" rIns="144000" bIns="36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tx1"/>
                </a:solidFill>
              </a:rPr>
              <a:t>sumOfTowns(['Sofia','20', 'Varna','10', 'Sofia','5'])</a:t>
            </a:r>
          </a:p>
        </p:txBody>
      </p:sp>
    </p:spTree>
    <p:extLst>
      <p:ext uri="{BB962C8B-B14F-4D97-AF65-F5344CB8AC3E}">
        <p14:creationId xmlns:p14="http://schemas.microsoft.com/office/powerpoint/2010/main" val="36129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/>
              <a:t> in JS hold sequence of elements</a:t>
            </a:r>
          </a:p>
          <a:p>
            <a:pPr marL="118872" indent="0">
              <a:spcBef>
                <a:spcPts val="1000"/>
              </a:spcBef>
              <a:buNone/>
            </a:pP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Elements </a:t>
            </a:r>
            <a:r>
              <a:rPr lang="en-US" dirty="0"/>
              <a:t>are accessed by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index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118872" indent="0">
              <a:spcBef>
                <a:spcPts val="1000"/>
              </a:spcBef>
              <a:buNone/>
            </a:pP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Behave </a:t>
            </a:r>
            <a:r>
              <a:rPr lang="en-US" dirty="0"/>
              <a:t>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lists</a:t>
            </a:r>
            <a:r>
              <a:rPr lang="en-US" dirty="0"/>
              <a:t> (add / delete elements)</a:t>
            </a:r>
          </a:p>
          <a:p>
            <a:pPr>
              <a:spcBef>
                <a:spcPts val="1000"/>
              </a:spcBef>
            </a:pPr>
            <a:endParaRPr lang="en-US" dirty="0"/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Matrices</a:t>
            </a:r>
            <a:r>
              <a:rPr lang="en-US" dirty="0"/>
              <a:t> are arrays holding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2206" y="2438400"/>
            <a:ext cx="7086600" cy="59322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 nums = [10, 20, 30, 40];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2206" y="3657600"/>
            <a:ext cx="7086600" cy="59322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nums[2] = 100;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42206" y="4893179"/>
            <a:ext cx="7086600" cy="59322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nums.push('new element');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42206" y="6096000"/>
            <a:ext cx="7086600" cy="59514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 matrix = [[10,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20], [30,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40]];</a:t>
            </a:r>
          </a:p>
        </p:txBody>
      </p:sp>
    </p:spTree>
    <p:extLst>
      <p:ext uri="{BB962C8B-B14F-4D97-AF65-F5344CB8AC3E}">
        <p14:creationId xmlns:p14="http://schemas.microsoft.com/office/powerpoint/2010/main" val="23530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are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JS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ordered sequences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elements</a:t>
            </a:r>
            <a:endParaRPr lang="bg-B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r>
              <a:rPr lang="en-US" dirty="0" smtClean="0"/>
              <a:t>Elements </a:t>
            </a:r>
            <a:r>
              <a:rPr lang="en-US" dirty="0"/>
              <a:t>are numbered from 0 to length-1</a:t>
            </a:r>
          </a:p>
          <a:p>
            <a:r>
              <a:rPr lang="en-US" dirty="0"/>
              <a:t>Arrays hold key-value pairs</a:t>
            </a:r>
          </a:p>
          <a:p>
            <a:r>
              <a:rPr lang="en-US" dirty="0"/>
              <a:t>Key (0…length-1), value of any type (e.g. number / string / object)</a:t>
            </a:r>
          </a:p>
          <a:p>
            <a:r>
              <a:rPr lang="en-US" dirty="0"/>
              <a:t>Arrays have variable size – can be resized (unlike C# / Java / C</a:t>
            </a:r>
            <a:r>
              <a:rPr lang="en-US" dirty="0" smtClean="0"/>
              <a:t>++)</a:t>
            </a:r>
            <a:endParaRPr lang="bg-BG" dirty="0" smtClean="0"/>
          </a:p>
          <a:p>
            <a:pPr marL="118872" indent="0">
              <a:buNone/>
            </a:pP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4277" y="2438400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5069527" y="263962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51724" y="2912112"/>
            <a:ext cx="3285001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571724" y="2574850"/>
            <a:ext cx="2514600" cy="652770"/>
          </a:xfrm>
          <a:prstGeom prst="wedgeRoundRectCallout">
            <a:avLst>
              <a:gd name="adj1" fmla="val -74277"/>
              <a:gd name="adj2" fmla="val -34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Element </a:t>
            </a:r>
            <a:r>
              <a:rPr lang="en-US" sz="2800" dirty="0">
                <a:solidFill>
                  <a:srgbClr val="FFC800"/>
                </a:solidFill>
                <a:latin typeface="+mn-lt"/>
              </a:rPr>
              <a:t>index</a:t>
            </a:r>
            <a:endParaRPr lang="bg-BG" sz="2800" dirty="0">
              <a:solidFill>
                <a:srgbClr val="FFC800"/>
              </a:solidFill>
              <a:latin typeface="+mn-lt"/>
            </a:endParaRPr>
          </a:p>
        </p:txBody>
      </p:sp>
      <p:graphicFrame>
        <p:nvGraphicFramePr>
          <p:cNvPr id="11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957629"/>
              </p:ext>
            </p:extLst>
          </p:nvPr>
        </p:nvGraphicFramePr>
        <p:xfrm>
          <a:off x="4982606" y="317461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8399868" y="3561944"/>
            <a:ext cx="2576314" cy="665164"/>
          </a:xfrm>
          <a:prstGeom prst="wedgeRoundRectCallout">
            <a:avLst>
              <a:gd name="adj1" fmla="val -71119"/>
              <a:gd name="adj2" fmla="val -5481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</a:t>
            </a:r>
            <a:r>
              <a:rPr lang="en-US" sz="2800" dirty="0">
                <a:solidFill>
                  <a:srgbClr val="FFC800"/>
                </a:solidFill>
                <a:latin typeface="+mn-lt"/>
              </a:rPr>
              <a:t>element</a:t>
            </a:r>
            <a:endParaRPr lang="bg-BG" sz="2800" dirty="0">
              <a:solidFill>
                <a:srgbClr val="FFC8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634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–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6612" y="1554065"/>
            <a:ext cx="10515598" cy="2249435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let arr = [10, 20, 30];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console.log(arr); // [10,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20,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30]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console.log(arr.length); // 3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console.log(arr[0]); // 10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2" y="4044868"/>
            <a:ext cx="10515598" cy="123377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arr[0] = 5;</a:t>
            </a:r>
            <a:r>
              <a:rPr lang="bg-BG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bg-BG" sz="3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 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Elements can be modified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console.log(arr); // [5,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20,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30]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36612" y="5548028"/>
            <a:ext cx="10515598" cy="123377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arr.push(500);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// </a:t>
            </a:r>
            <a:r>
              <a:rPr lang="en-US" sz="3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Elements are resizable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console.log(arr); // [5,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20,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30,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500]</a:t>
            </a:r>
          </a:p>
        </p:txBody>
      </p:sp>
    </p:spTree>
    <p:extLst>
      <p:ext uri="{BB962C8B-B14F-4D97-AF65-F5344CB8AC3E}">
        <p14:creationId xmlns:p14="http://schemas.microsoft.com/office/powerpoint/2010/main" val="248368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Sum First and Last Array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 holding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Calculate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dirty="0"/>
              <a:t> 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5987" y="2993106"/>
            <a:ext cx="762000" cy="15788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92971" y="3237857"/>
            <a:ext cx="598882" cy="10863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60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420672" y="360795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28640" y="3240866"/>
            <a:ext cx="762000" cy="10833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45624" y="3237857"/>
            <a:ext cx="598882" cy="10863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7"/>
          <p:cNvSpPr/>
          <p:nvPr/>
        </p:nvSpPr>
        <p:spPr>
          <a:xfrm>
            <a:off x="5773325" y="360795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095450" y="3486043"/>
            <a:ext cx="607496" cy="5900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49316" y="3486041"/>
            <a:ext cx="607496" cy="590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7"/>
          <p:cNvSpPr/>
          <p:nvPr/>
        </p:nvSpPr>
        <p:spPr>
          <a:xfrm>
            <a:off x="8885631" y="360795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1399604" y="4876800"/>
            <a:ext cx="8962802" cy="709013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Number(</a:t>
            </a:r>
            <a:r>
              <a:rPr lang="en-US" sz="2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arr</a:t>
            </a:r>
            <a:r>
              <a:rPr lang="en-US" sz="2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[0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])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Number(arr[arr.length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sz="2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]);</a:t>
            </a:r>
            <a:endParaRPr lang="en-US" sz="2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Arrays </a:t>
            </a:r>
            <a:r>
              <a:rPr lang="en-US" noProof="1"/>
              <a:t>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5998" y="2596456"/>
            <a:ext cx="11058008" cy="110799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capital of capitals)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console.log(capital);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75998" y="4058930"/>
            <a:ext cx="11058008" cy="110799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 in capitals)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console.log(i + " " + capitals[i]);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75998" y="5521404"/>
            <a:ext cx="11058008" cy="110799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i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console.log(capitals[i]);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75998" y="1667782"/>
            <a:ext cx="11058008" cy="57419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Sofia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Washington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London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Paris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170611" y="3828398"/>
            <a:ext cx="5520887" cy="590752"/>
          </a:xfrm>
          <a:prstGeom prst="wedgeRoundRectCallout">
            <a:avLst>
              <a:gd name="adj1" fmla="val -57322"/>
              <a:gd name="adj2" fmla="val 367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...</a:t>
            </a: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goes through array indices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195103" y="2878812"/>
            <a:ext cx="4496396" cy="564959"/>
          </a:xfrm>
          <a:prstGeom prst="wedgeRoundRectCallout">
            <a:avLst>
              <a:gd name="adj1" fmla="val -56038"/>
              <a:gd name="adj2" fmla="val -403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…</a:t>
            </a: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</a:rPr>
              <a:t>of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works like </a:t>
            </a:r>
            <a:r>
              <a:rPr lang="en-US" sz="2800" b="1" noProof="1">
                <a:solidFill>
                  <a:srgbClr val="FFC000"/>
                </a:solidFill>
                <a:latin typeface="Consolas" panose="020B0609020204030204" pitchFamily="49" charset="0"/>
              </a:rPr>
              <a:t>foreach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7008812" y="6177555"/>
            <a:ext cx="3456751" cy="604245"/>
          </a:xfrm>
          <a:prstGeom prst="wedgeRoundRectCallout">
            <a:avLst>
              <a:gd name="adj1" fmla="val -62270"/>
              <a:gd name="adj2" fmla="val -563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Traditional </a:t>
            </a:r>
            <a:r>
              <a:rPr lang="en-US" sz="2800" b="1" dirty="0">
                <a:solidFill>
                  <a:srgbClr val="FFC000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-loop</a:t>
            </a:r>
          </a:p>
        </p:txBody>
      </p:sp>
    </p:spTree>
    <p:extLst>
      <p:ext uri="{BB962C8B-B14F-4D97-AF65-F5344CB8AC3E}">
        <p14:creationId xmlns:p14="http://schemas.microsoft.com/office/powerpoint/2010/main" val="47038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Arrays </a:t>
            </a:r>
            <a:r>
              <a:rPr lang="en-US" noProof="1"/>
              <a:t>Elements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9798" y="1676400"/>
            <a:ext cx="11134208" cy="60016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Sofia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Washington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London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Paris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9798" y="2599836"/>
            <a:ext cx="11134208" cy="60016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capitals.forEach(capital =&gt; console.log(capital));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9798" y="3549240"/>
            <a:ext cx="11134208" cy="1107996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capitals.forEach((capital, i) =&gt;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console.log(i + ' -&gt; ' + capital));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99798" y="5006476"/>
            <a:ext cx="11134208" cy="60016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console.log(capitals.join(', '));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99798" y="5927860"/>
            <a:ext cx="11134208" cy="60016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console.log(JSON.stringify(capitals));</a:t>
            </a:r>
          </a:p>
        </p:txBody>
      </p:sp>
    </p:spTree>
    <p:extLst>
      <p:ext uri="{BB962C8B-B14F-4D97-AF65-F5344CB8AC3E}">
        <p14:creationId xmlns:p14="http://schemas.microsoft.com/office/powerpoint/2010/main" val="81035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of Different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0413" y="1737609"/>
            <a:ext cx="10668000" cy="1015663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holding numbers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numbers = [10, 20, 30, 40, 50];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3" y="3175908"/>
            <a:ext cx="10668000" cy="147732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weekDays = ['Monday', 'Tuesday', 'Wednesday',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'Thursday', 'Friday', 'Saturday', 'Sunday'];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0413" y="5075872"/>
            <a:ext cx="10668000" cy="147732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holding mixed data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mixedArr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[20, new Date(), 'hello', {x:5,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y:8}];</a:t>
            </a:r>
          </a:p>
        </p:txBody>
      </p:sp>
    </p:spTree>
    <p:extLst>
      <p:ext uri="{BB962C8B-B14F-4D97-AF65-F5344CB8AC3E}">
        <p14:creationId xmlns:p14="http://schemas.microsoft.com/office/powerpoint/2010/main" val="17290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FFC000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2306</TotalTime>
  <Words>1813</Words>
  <Application>Microsoft Office PowerPoint</Application>
  <PresentationFormat>Custom</PresentationFormat>
  <Paragraphs>383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Adobe Fangsong Std R</vt:lpstr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Frontend JavaScript              </vt:lpstr>
      <vt:lpstr>Table of Contents</vt:lpstr>
      <vt:lpstr>Arrays in JS</vt:lpstr>
      <vt:lpstr>What are Arrays?</vt:lpstr>
      <vt:lpstr>Arrays – Examples</vt:lpstr>
      <vt:lpstr>Problem: Sum First and Last Array Elements</vt:lpstr>
      <vt:lpstr>Processing Arrays Elements</vt:lpstr>
      <vt:lpstr>Processing Arrays Elements (2)</vt:lpstr>
      <vt:lpstr>Arrays of Different Types</vt:lpstr>
      <vt:lpstr>Arrays and Positions</vt:lpstr>
      <vt:lpstr>Array Operations</vt:lpstr>
      <vt:lpstr>Add / Remove Elements at  Both Ends</vt:lpstr>
      <vt:lpstr>Problem: Negative / Positive Numbers</vt:lpstr>
      <vt:lpstr>Solution: Negative / Positive Numbers</vt:lpstr>
      <vt:lpstr>Slicing Arrays</vt:lpstr>
      <vt:lpstr>Splice: Cut and Insert Array  Elements</vt:lpstr>
      <vt:lpstr>Filtering and Transforming  Elements</vt:lpstr>
      <vt:lpstr>Sorting Arrays</vt:lpstr>
      <vt:lpstr>Sorting Arrays</vt:lpstr>
      <vt:lpstr>Problem: Smallest 2 Numbers</vt:lpstr>
      <vt:lpstr>Matrices (Tables)</vt:lpstr>
      <vt:lpstr>Matrices in JS</vt:lpstr>
      <vt:lpstr>Matrix – Example</vt:lpstr>
      <vt:lpstr>Problem: Biggest Element in Matrix</vt:lpstr>
      <vt:lpstr>Associative Arrays</vt:lpstr>
      <vt:lpstr>Associative Arrays (Maps, Dictionaries)</vt:lpstr>
      <vt:lpstr>Phonebook – Associative Array Example</vt:lpstr>
      <vt:lpstr>The Order of Keys in JS Object</vt:lpstr>
      <vt:lpstr>Problem: Sum by Town</vt:lpstr>
      <vt:lpstr>Solution: Sum of Towns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madWings</cp:lastModifiedBy>
  <cp:revision>348</cp:revision>
  <dcterms:created xsi:type="dcterms:W3CDTF">2006-08-16T00:00:00Z</dcterms:created>
  <dcterms:modified xsi:type="dcterms:W3CDTF">2019-04-07T18:08:46Z</dcterms:modified>
</cp:coreProperties>
</file>