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8"/>
  </p:notesMasterIdLst>
  <p:sldIdLst>
    <p:sldId id="256" r:id="rId2"/>
    <p:sldId id="271" r:id="rId3"/>
    <p:sldId id="312" r:id="rId4"/>
    <p:sldId id="351" r:id="rId5"/>
    <p:sldId id="360" r:id="rId6"/>
    <p:sldId id="307" r:id="rId7"/>
    <p:sldId id="331" r:id="rId8"/>
    <p:sldId id="353" r:id="rId9"/>
    <p:sldId id="334" r:id="rId10"/>
    <p:sldId id="361" r:id="rId11"/>
    <p:sldId id="354" r:id="rId12"/>
    <p:sldId id="355" r:id="rId13"/>
    <p:sldId id="344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03" r:id="rId26"/>
    <p:sldId id="270" r:id="rId2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696A6-DC4F-4618-B315-8168FC9B2C7C}">
          <p14:sldIdLst>
            <p14:sldId id="256"/>
            <p14:sldId id="271"/>
          </p14:sldIdLst>
        </p14:section>
        <p14:section name="Strings in JavaScript" id="{0A95BBCC-BCA5-408A-B35D-3A1C30D048A7}">
          <p14:sldIdLst>
            <p14:sldId id="312"/>
            <p14:sldId id="351"/>
            <p14:sldId id="360"/>
            <p14:sldId id="307"/>
          </p14:sldIdLst>
        </p14:section>
        <p14:section name="String Operations" id="{2C99CB4F-CB78-4A34-8010-73CABE6EBB5A}">
          <p14:sldIdLst>
            <p14:sldId id="331"/>
            <p14:sldId id="353"/>
            <p14:sldId id="334"/>
            <p14:sldId id="361"/>
          </p14:sldIdLst>
        </p14:section>
        <p14:section name="HTML Escaping" id="{BCAED086-372A-429F-A789-1CE7B12D1878}">
          <p14:sldIdLst>
            <p14:sldId id="354"/>
            <p14:sldId id="355"/>
            <p14:sldId id="344"/>
          </p14:sldIdLst>
        </p14:section>
        <p14:section name="Regular Expressions" id="{6222F382-28DC-4E1C-9CF3-123C753AA7A2}">
          <p14:sldIdLst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ummary" id="{3702C9E7-5BC3-4910-9B8D-D6788FAFB927}">
          <p14:sldIdLst>
            <p14:sldId id="30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00"/>
    <a:srgbClr val="434A5A"/>
    <a:srgbClr val="000000"/>
    <a:srgbClr val="F8DB08"/>
    <a:srgbClr val="D4C612"/>
    <a:srgbClr val="D0C212"/>
    <a:srgbClr val="EBDC1D"/>
    <a:srgbClr val="F5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94023" autoAdjust="0"/>
  </p:normalViewPr>
  <p:slideViewPr>
    <p:cSldViewPr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400" cap="none" baseline="0">
                <a:solidFill>
                  <a:srgbClr val="FFC8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4000" b="1" kern="1200" baseline="0" dirty="0">
                <a:solidFill>
                  <a:srgbClr val="F8DB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Ivanov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smtClean="0"/>
              <a:t>Facebook: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https://www.facebook.com/stiliyan.iv.ivanov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LinkedIn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https://www.linkedin.com/in/stiliyan-iv-ivanov/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– </a:t>
            </a:r>
            <a:r>
              <a:rPr lang="en-US" dirty="0" smtClean="0"/>
              <a:t>201</a:t>
            </a:r>
            <a:r>
              <a:rPr lang="bg-BG" dirty="0" smtClean="0"/>
              <a:t>9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243" y="1695271"/>
            <a:ext cx="112929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  <a:latin typeface="+mj-lt"/>
              </a:rPr>
              <a:t>Strings and Regular Expressions</a:t>
            </a:r>
            <a:endParaRPr lang="bg-BG" sz="66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Occurrences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number of times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occurs in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2682" y="2514600"/>
            <a:ext cx="2093589" cy="52322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F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683" y="3037820"/>
            <a:ext cx="2093589" cy="222713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F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quick brown fox jumps over </a:t>
            </a:r>
            <a:r>
              <a:rPr lang="en-US" sz="2800" b="1" noProof="1">
                <a:solidFill>
                  <a:srgbClr val="FF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lazy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197392" y="2514600"/>
            <a:ext cx="8384213" cy="401351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countStringInText([str, text]) {</a:t>
            </a: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let count = 0;</a:t>
            </a: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let index = text.indexOf(str);</a:t>
            </a: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while (index &gt; -1) {</a:t>
            </a: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++count;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index = text.indexOf(str, index + 1);</a:t>
            </a: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}</a:t>
            </a: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return count;</a:t>
            </a: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23606" y="6001543"/>
            <a:ext cx="7758000" cy="5265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countStringInText(['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 am cool. Bam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']);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//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</a:t>
            </a:r>
          </a:p>
        </p:txBody>
      </p:sp>
      <p:sp>
        <p:nvSpPr>
          <p:cNvPr id="9" name="Arrow: Down 4"/>
          <p:cNvSpPr/>
          <p:nvPr/>
        </p:nvSpPr>
        <p:spPr>
          <a:xfrm>
            <a:off x="1610159" y="5486400"/>
            <a:ext cx="278636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2682" y="6010026"/>
            <a:ext cx="2093589" cy="52322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ctr"/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42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472855"/>
            <a:ext cx="10565025" cy="718145"/>
          </a:xfrm>
        </p:spPr>
        <p:txBody>
          <a:bodyPr/>
          <a:lstStyle/>
          <a:p>
            <a:r>
              <a:rPr lang="en-US" dirty="0"/>
              <a:t>HTML Escaping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escaping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Replacing special characters with their escape sequence</a:t>
            </a:r>
          </a:p>
          <a:p>
            <a:pPr lvl="1"/>
            <a:r>
              <a:rPr lang="en-US" dirty="0"/>
              <a:t>Prevents JavaScript code injection in HTML pages</a:t>
            </a:r>
          </a:p>
          <a:p>
            <a:r>
              <a:rPr lang="en-US" dirty="0"/>
              <a:t>In HTML escape the following characters:</a:t>
            </a:r>
          </a:p>
          <a:p>
            <a:pPr lvl="1"/>
            <a:r>
              <a:rPr lang="en-US" dirty="0"/>
              <a:t>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/>
              <a:t>',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',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/>
              <a:t>',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/>
              <a:t>" and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'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19611" y="4495800"/>
            <a:ext cx="10233395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document.write(</a:t>
            </a:r>
          </a:p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'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Hello, &lt;script&gt;alert("Injected JS code")&lt;/script&gt;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19611" y="5638800"/>
            <a:ext cx="10233395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document.write(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Hello  ; ,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&amp;lt;script&amp;gt; alert(&amp;quot;…&amp;quot;);&amp;lt;/script&amp;gt;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289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HTML Escaping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replace the special characters with their escaped sequences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htmlEscape()</a:t>
            </a:r>
            <a:r>
              <a:rPr lang="en-US" dirty="0"/>
              <a:t> function can be attached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8404" y="3420649"/>
            <a:ext cx="10668002" cy="267765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String.prototype.htmlEscape = function() {</a:t>
            </a:r>
          </a:p>
          <a:p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return this.replace(/&amp;/g, '&amp;amp;')</a:t>
            </a:r>
          </a:p>
          <a:p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.replace(/&lt;/g, '&amp;lt;')</a:t>
            </a:r>
          </a:p>
          <a:p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.replace(/&gt;/g, '&amp;gt;')</a:t>
            </a:r>
          </a:p>
          <a:p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.replace(/"/g, '&amp;quot;')</a:t>
            </a:r>
          </a:p>
          <a:p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.replace(/'/g, '&amp;#39;');</a:t>
            </a:r>
          </a:p>
          <a:p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8404" y="6096000"/>
            <a:ext cx="10668002" cy="58744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console.log('&lt;script&gt;'.htmlEscape()); // &amp;lt;script&amp;gt;</a:t>
            </a:r>
          </a:p>
        </p:txBody>
      </p:sp>
    </p:spTree>
    <p:extLst>
      <p:ext uri="{BB962C8B-B14F-4D97-AF65-F5344CB8AC3E}">
        <p14:creationId xmlns:p14="http://schemas.microsoft.com/office/powerpoint/2010/main" val="234707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Beauty of Modern String </a:t>
            </a:r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bg-BG" sz="36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altLang="bg-BG" sz="3600" dirty="0"/>
              <a:t>(regex)</a:t>
            </a:r>
          </a:p>
          <a:p>
            <a:pPr lvl="1"/>
            <a:r>
              <a:rPr lang="en-US" altLang="bg-BG" dirty="0"/>
              <a:t>Match text by pattern</a:t>
            </a:r>
          </a:p>
          <a:p>
            <a:r>
              <a:rPr lang="en-US" altLang="bg-BG" sz="3600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altLang="bg-BG" sz="3600" dirty="0"/>
              <a:t> are defined by special syntax,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– matches 3-6 digits</a:t>
            </a:r>
          </a:p>
          <a:p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RegEx</a:t>
            </a:r>
            <a:r>
              <a:rPr lang="en-US" dirty="0" smtClean="0"/>
              <a:t> Tester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83427"/>
            <a:ext cx="10971213" cy="34219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1804934" y="5337902"/>
            <a:ext cx="8938472" cy="1291498"/>
          </a:xfrm>
          <a:prstGeom prst="rect">
            <a:avLst/>
          </a:prstGeom>
        </p:spPr>
        <p:txBody>
          <a:bodyPr vert="horz" lIns="91440" rIns="45720" rtlCol="0" anchor="ctr">
            <a:normAutofit fontScale="7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800" dirty="0">
                <a:hlinkClick r:id="rId3"/>
              </a:rPr>
              <a:t>https://regex101.com/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040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noProof="1"/>
              <a:t>RegExp</a:t>
            </a:r>
            <a:r>
              <a:rPr lang="en-US" dirty="0"/>
              <a:t> Patterns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\d+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matches digits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\D+</a:t>
            </a:r>
            <a:r>
              <a:rPr lang="en-US" sz="3400" dirty="0"/>
              <a:t> matches non-digits</a:t>
            </a:r>
          </a:p>
          <a:p>
            <a:pPr>
              <a:spcBef>
                <a:spcPts val="1800"/>
              </a:spcBef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\w+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matches letters (Unicode)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\W+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matches non-letters</a:t>
            </a:r>
          </a:p>
          <a:p>
            <a:pPr>
              <a:spcBef>
                <a:spcPts val="1800"/>
              </a:spcBef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\+\d{1,3}([ -]*[0-9]){6,}</a:t>
            </a:r>
          </a:p>
          <a:p>
            <a:pPr lvl="1"/>
            <a:r>
              <a:rPr lang="en-US" sz="3400" dirty="0"/>
              <a:t>Matches international phone, e.g.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+359 2 123-456</a:t>
            </a:r>
            <a:endParaRPr lang="en-US" sz="340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by Regex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en-US" sz="4000" dirty="0"/>
              <a:t> matches start of text</a:t>
            </a:r>
          </a:p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4000" dirty="0"/>
              <a:t> matches end of text</a:t>
            </a:r>
          </a:p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^\+\d{1,3}([ -]*[0-9]){6,}$</a:t>
            </a:r>
          </a:p>
          <a:p>
            <a:pPr lvl="1"/>
            <a:r>
              <a:rPr lang="en-US" sz="3800" dirty="0"/>
              <a:t>Validates international phone</a:t>
            </a:r>
          </a:p>
          <a:p>
            <a:pPr lvl="1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+359 2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623-436</a:t>
            </a:r>
            <a:r>
              <a:rPr lang="en-US" sz="4000" dirty="0" smtClean="0"/>
              <a:t> </a:t>
            </a:r>
            <a:r>
              <a:rPr lang="en-US" sz="4000" dirty="0"/>
              <a:t>is a valid phone</a:t>
            </a:r>
          </a:p>
          <a:p>
            <a:pPr lvl="1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+359 (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888)423-486</a:t>
            </a:r>
            <a:r>
              <a:rPr lang="en-US" sz="4000" dirty="0" smtClean="0"/>
              <a:t> </a:t>
            </a:r>
            <a:r>
              <a:rPr lang="en-US" sz="4000" dirty="0"/>
              <a:t>is a invalid phone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by </a:t>
            </a:r>
            <a:r>
              <a:rPr lang="en-US" noProof="1"/>
              <a:t>RegExp</a:t>
            </a:r>
            <a:r>
              <a:rPr lang="en-US" dirty="0"/>
              <a:t> in 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/>
              <a:t> in the regex validation patterns!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3798" y="1981200"/>
            <a:ext cx="10830814" cy="114143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 emailPattern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/^[a-z0-9._%+-]+@[a-z0-9.-]+\.[a-z]{2,20}$/i;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3798" y="4120257"/>
            <a:ext cx="10830814" cy="243410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console.log(emailPattern.test("test@abv.bg"));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console.log(emailPattern.test("a.hills@gtx.de"));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console.log(emailPattern.test("invalid@@mail"));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console.log(emailPattern.test("err test@abv.bg"));</a:t>
            </a:r>
          </a:p>
        </p:txBody>
      </p:sp>
    </p:spTree>
    <p:extLst>
      <p:ext uri="{BB962C8B-B14F-4D97-AF65-F5344CB8AC3E}">
        <p14:creationId xmlns:p14="http://schemas.microsoft.com/office/powerpoint/2010/main" val="1335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Strings in JavaScript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String Operations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Search, Substring, Trim,</a:t>
            </a:r>
            <a:br>
              <a:rPr lang="en-US" dirty="0"/>
            </a:br>
            <a:r>
              <a:rPr lang="en-US" dirty="0"/>
              <a:t>Replace, Delete, Split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HTML Escaping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Regular Expressions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Validate, Find Matches,</a:t>
            </a:r>
            <a:br>
              <a:rPr lang="en-US" dirty="0"/>
            </a:br>
            <a:r>
              <a:rPr lang="en-US" dirty="0"/>
              <a:t>Groups, Split,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JS function that performs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email validation</a:t>
            </a:r>
          </a:p>
          <a:p>
            <a:pPr lvl="1"/>
            <a:r>
              <a:rPr lang="en-US" dirty="0"/>
              <a:t>An email consists of: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Usernames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alphanumeric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names </a:t>
            </a:r>
            <a:r>
              <a:rPr lang="en-US" dirty="0"/>
              <a:t>consist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strings</a:t>
            </a:r>
            <a:r>
              <a:rPr lang="en-US" dirty="0"/>
              <a:t>, separated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period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English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letters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Invalid: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3806" y="4450259"/>
            <a:ext cx="4648200" cy="69208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13806" y="5403915"/>
            <a:ext cx="4648200" cy="69208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</a:t>
            </a:r>
            <a:r>
              <a:rPr lang="en-US" sz="2800" b="1" noProof="1">
                <a:solidFill>
                  <a:srgbClr val="FF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name@emai</a:t>
            </a:r>
            <a:r>
              <a:rPr lang="en-US" sz="2800" b="1" noProof="1">
                <a:solidFill>
                  <a:srgbClr val="FF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.bg</a:t>
            </a:r>
          </a:p>
        </p:txBody>
      </p:sp>
    </p:spTree>
    <p:extLst>
      <p:ext uri="{BB962C8B-B14F-4D97-AF65-F5344CB8AC3E}">
        <p14:creationId xmlns:p14="http://schemas.microsoft.com/office/powerpoint/2010/main" val="4229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006" y="1718442"/>
            <a:ext cx="10851374" cy="483475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validateEmail([email])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pattern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/^[a-zA-Z0-9\._]+\@[a-z]+(\.[a-z]+)+$/g;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result = pattern.test(email);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(result)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console.log("Valid");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console.log("Invalid");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659579" y="3884004"/>
            <a:ext cx="4191000" cy="1142999"/>
          </a:xfrm>
          <a:prstGeom prst="wedgeRoundRectCallout">
            <a:avLst>
              <a:gd name="adj1" fmla="val -66098"/>
              <a:gd name="adj2" fmla="val -641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b="1" dirty="0">
                <a:solidFill>
                  <a:srgbClr val="FFC800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FFFFFF"/>
                </a:solidFill>
              </a:rPr>
              <a:t> if the email matches the pattern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2579" y="5934981"/>
            <a:ext cx="7544522" cy="61821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validateEmail(['bai.ivan@mail.sf.net'])</a:t>
            </a:r>
          </a:p>
        </p:txBody>
      </p:sp>
    </p:spTree>
    <p:extLst>
      <p:ext uri="{BB962C8B-B14F-4D97-AF65-F5344CB8AC3E}">
        <p14:creationId xmlns:p14="http://schemas.microsoft.com/office/powerpoint/2010/main" val="12169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Literals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classical (Perl syntax) is:</a:t>
            </a:r>
          </a:p>
          <a:p>
            <a:pPr lvl="1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/&lt;regex&gt;/&lt;options&gt;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/[a-z]+/gi</a:t>
            </a:r>
            <a:r>
              <a:rPr lang="en-US" sz="3600" noProof="1"/>
              <a:t> </a:t>
            </a:r>
            <a:r>
              <a:rPr lang="en-US" sz="3600" dirty="0"/>
              <a:t>matches all non-empty sequences of Latin letters, case-insensitively</a:t>
            </a:r>
          </a:p>
          <a:p>
            <a:pPr lvl="1"/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/[a-z0-9._%+-]+@[a-z0-9.-]+\.[a-z]{2,20}/gi</a:t>
            </a:r>
            <a:r>
              <a:rPr lang="en-US" sz="3600" noProof="1"/>
              <a:t> </a:t>
            </a:r>
            <a:r>
              <a:rPr lang="en-US" sz="3600" dirty="0"/>
              <a:t>matches emails (simplified pattern)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by </a:t>
            </a:r>
            <a:r>
              <a:rPr lang="en-US" noProof="1" smtClean="0"/>
              <a:t>RegExp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3798" y="1981200"/>
            <a:ext cx="10830814" cy="184317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towns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"Sofia, Varna,Pleven,  Veliko Tarnovo;   Paris – London--Viena\n\n </a:t>
            </a:r>
            <a:r>
              <a:rPr lang="bg-BG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Пловдив|Трън";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3798" y="4265596"/>
            <a:ext cx="10830814" cy="72991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console.log(towns.split(/\W+/)); // incorrect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3798" y="5442284"/>
            <a:ext cx="10830814" cy="72991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console.log(towns.split(/\s*[.,|;\n\t-]+\s*/));</a:t>
            </a:r>
          </a:p>
        </p:txBody>
      </p:sp>
    </p:spTree>
    <p:extLst>
      <p:ext uri="{BB962C8B-B14F-4D97-AF65-F5344CB8AC3E}">
        <p14:creationId xmlns:p14="http://schemas.microsoft.com/office/powerpoint/2010/main" val="28615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Replace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String.replace()</a:t>
            </a:r>
            <a:r>
              <a:rPr lang="en-US" noProof="1"/>
              <a:t> </a:t>
            </a:r>
            <a:r>
              <a:rPr lang="en-US" dirty="0"/>
              <a:t>can work with regular expressions</a:t>
            </a:r>
          </a:p>
          <a:p>
            <a:endParaRPr lang="en-US" dirty="0"/>
          </a:p>
          <a:p>
            <a:endParaRPr lang="en-US" dirty="0"/>
          </a:p>
          <a:p>
            <a:endParaRPr lang="bg-BG" dirty="0" smtClean="0"/>
          </a:p>
          <a:p>
            <a:r>
              <a:rPr lang="en-US" dirty="0" smtClean="0"/>
              <a:t>Replace </a:t>
            </a:r>
            <a:r>
              <a:rPr lang="en-US" dirty="0"/>
              <a:t>with capturing groups</a:t>
            </a:r>
            <a:r>
              <a:rPr lang="bg-BG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bg-BG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bg-BG" dirty="0"/>
              <a:t>,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33912" y="2514600"/>
            <a:ext cx="10371494" cy="107988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'&lt;img src="[imgSource]" /&gt;';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str.replace(/\[imgSource\]/, './smiley.gif');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3912" y="4572000"/>
            <a:ext cx="10371494" cy="194165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'Visit &lt;link&gt;http://fb.com&lt;/link&gt; or &lt;link&gt;http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://pragmatic.bg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&lt;/link&gt;.';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str.replace(/&lt;link&gt;(.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?)&lt;\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link&gt;/g,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'&lt;a href="$1"&gt;Link&lt;/a&gt;');</a:t>
            </a:r>
          </a:p>
        </p:txBody>
      </p:sp>
    </p:spTree>
    <p:extLst>
      <p:ext uri="{BB962C8B-B14F-4D97-AF65-F5344CB8AC3E}">
        <p14:creationId xmlns:p14="http://schemas.microsoft.com/office/powerpoint/2010/main" val="4530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hold Unicode text</a:t>
            </a:r>
          </a:p>
          <a:p>
            <a:pPr lvl="1"/>
            <a:r>
              <a:rPr lang="en-US" sz="3000" dirty="0"/>
              <a:t>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sz="3000" dirty="0"/>
              <a:t> and access by index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sz="3200" dirty="0"/>
          </a:p>
          <a:p>
            <a:pPr>
              <a:spcBef>
                <a:spcPts val="1800"/>
              </a:spcBef>
            </a:pPr>
            <a:r>
              <a:rPr lang="en-US" dirty="0"/>
              <a:t>String operations: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split()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replace()</a:t>
            </a:r>
            <a:r>
              <a:rPr lang="en-US" sz="3000" noProof="1"/>
              <a:t>, …</a:t>
            </a:r>
          </a:p>
          <a:p>
            <a:r>
              <a:rPr lang="en-US" dirty="0"/>
              <a:t>Regular expressions are very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2206" y="2971800"/>
            <a:ext cx="7391400" cy="132036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"Some text";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i=0; i&lt;str.length; i++)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 + " -&gt;" + str[i]);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2206" y="5791200"/>
            <a:ext cx="7391400" cy="52322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console.log(/^[0-9]+$/.test("1234"))</a:t>
            </a:r>
          </a:p>
        </p:txBody>
      </p:sp>
    </p:spTree>
    <p:extLst>
      <p:ext uri="{BB962C8B-B14F-4D97-AF65-F5344CB8AC3E}">
        <p14:creationId xmlns:p14="http://schemas.microsoft.com/office/powerpoint/2010/main" val="23530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429000"/>
            <a:ext cx="10565025" cy="718145"/>
          </a:xfrm>
        </p:spPr>
        <p:txBody>
          <a:bodyPr/>
          <a:lstStyle/>
          <a:p>
            <a:r>
              <a:rPr lang="en-US" dirty="0"/>
              <a:t>Strings in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14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JavaScript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in JS hold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characters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/>
              <a:t> by design </a:t>
            </a:r>
            <a:r>
              <a:rPr lang="en-US" dirty="0">
                <a:sym typeface="Wingdings" panose="05000000000000000000" pitchFamily="2" charset="2"/>
              </a:rPr>
              <a:t> cannot be changed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arrays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dirty="0">
                <a:sym typeface="Wingdings" panose="05000000000000000000" pitchFamily="2" charset="2"/>
              </a:rPr>
              <a:t> and provide access by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2087" y="3539222"/>
            <a:ext cx="9295119" cy="278537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str1 = "Text in double quotes";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str2 = 'Text in single quotes';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str1 + ' ' + str2;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= 0; i &lt; str.length; i++)</a:t>
            </a:r>
          </a:p>
          <a:p>
            <a:pPr>
              <a:spcAft>
                <a:spcPts val="0"/>
              </a:spcAft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console.log(`${i} -&gt; ${str[i]}`);</a:t>
            </a:r>
          </a:p>
        </p:txBody>
      </p:sp>
    </p:spTree>
    <p:extLst>
      <p:ext uri="{BB962C8B-B14F-4D97-AF65-F5344CB8AC3E}">
        <p14:creationId xmlns:p14="http://schemas.microsoft.com/office/powerpoint/2010/main" val="1332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String Letters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its letters </a:t>
            </a:r>
            <a:r>
              <a:rPr lang="en-US" dirty="0"/>
              <a:t>as shown below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807" y="2529878"/>
            <a:ext cx="2971800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Letters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807" y="3292257"/>
            <a:ext cx="2971800" cy="310854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str[0] -&gt;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'L'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str[1] -&gt;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'e'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str[2] -&gt;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't'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str[3] -&gt;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't'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str[4] -&gt;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'e'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str[5] -&gt;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'r'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str[6] -&gt;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's'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555019" y="2783462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342607" y="2529878"/>
            <a:ext cx="7162799" cy="387092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printStringLetters(str)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if (Array.isArray(str))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str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str[0];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// Take the first element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for (let i in str)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console.log(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`str[${i}] -&gt; ${str[i]}`);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79419" y="5347648"/>
            <a:ext cx="6225987" cy="105315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printStringLetters(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'Pragmatic');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printStringLetters([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'Hello']);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7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Problem: Concatenate and Reverse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concatenate</a:t>
            </a:r>
            <a:r>
              <a:rPr lang="en-US" dirty="0"/>
              <a:t> them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them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9794" y="4381052"/>
            <a:ext cx="2308412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tnedutsmaI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19794" y="2667000"/>
            <a:ext cx="2308412" cy="138499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student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685006" y="366301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733006" y="2667000"/>
            <a:ext cx="8077200" cy="316371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concatenateAndReverse(arr)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let allStrings = arr.join('');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let chars = Array.from(allStrings);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let revChars = chars.reverse();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let revStr = revChars.join('');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return revStr;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733006" y="5830710"/>
            <a:ext cx="8077200" cy="503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concatenateAndReverse(['I',</a:t>
            </a:r>
            <a:r>
              <a:rPr lang="en-US" sz="24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'am',</a:t>
            </a:r>
            <a:r>
              <a:rPr lang="en-US" sz="24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450">
                <a:solidFill>
                  <a:schemeClr val="tx1">
                    <a:lumMod val="85000"/>
                    <a:lumOff val="15000"/>
                  </a:schemeClr>
                </a:solidFill>
              </a:rPr>
              <a:t>'student</a:t>
            </a:r>
            <a:r>
              <a:rPr lang="en-US" sz="24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']);</a:t>
            </a:r>
            <a:endParaRPr lang="en-US" sz="24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Substring, Split, Join, IndexOf, …</a:t>
            </a:r>
          </a:p>
        </p:txBody>
      </p:sp>
    </p:spTree>
    <p:extLst>
      <p:ext uri="{BB962C8B-B14F-4D97-AF65-F5344CB8AC3E}">
        <p14:creationId xmlns:p14="http://schemas.microsoft.com/office/powerpoint/2010/main" val="15035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String Operations: Index-Of / Sub-String</a:t>
            </a:r>
            <a:endParaRPr lang="bg-BG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760413" y="3436738"/>
            <a:ext cx="10668000" cy="143806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sub = str.substr(5); //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substr(start, length)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console.log(sub); //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JavaScript developer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760413" y="5191332"/>
            <a:ext cx="10668000" cy="143806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sub = str.substring(5, 9); //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startIndex, endIndex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console.log(sub); //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Java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760413" y="1682144"/>
            <a:ext cx="10668000" cy="143806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console.log(str.indexOf("Java")); //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console.log(str.indexOf("java")); //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2399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Operations: Split / Replace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0414" y="1750606"/>
            <a:ext cx="10821192" cy="273072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"I like    JS";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tokens = str.split(' 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["I", "like", "", "", "",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tokens = tokens.filter(s =&gt; s!='');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["I", "like",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console.log(tokens.join(' ')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like JS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60414" y="4962732"/>
            <a:ext cx="10821192" cy="143806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 = "I like JS. JS is cool";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console.log(s.replace('JS',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C++")); 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like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C++.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 is cool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console.log(s.replace(/JS/g,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C")); 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like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C. C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cool</a:t>
            </a:r>
          </a:p>
        </p:txBody>
      </p:sp>
    </p:spTree>
    <p:extLst>
      <p:ext uri="{BB962C8B-B14F-4D97-AF65-F5344CB8AC3E}">
        <p14:creationId xmlns:p14="http://schemas.microsoft.com/office/powerpoint/2010/main" val="10234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2920</TotalTime>
  <Words>1294</Words>
  <Application>Microsoft Office PowerPoint</Application>
  <PresentationFormat>Custom</PresentationFormat>
  <Paragraphs>235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Adobe Fangsong Std R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Frontend JavaScript              </vt:lpstr>
      <vt:lpstr>Table of Contents</vt:lpstr>
      <vt:lpstr>Strings in JavaScript</vt:lpstr>
      <vt:lpstr>Strings in JavaScript</vt:lpstr>
      <vt:lpstr>Problem: Print String Letters</vt:lpstr>
      <vt:lpstr>Problem: Concatenate and Reverse Strings</vt:lpstr>
      <vt:lpstr>String Operations</vt:lpstr>
      <vt:lpstr>String Operations: Index-Of / Sub-String</vt:lpstr>
      <vt:lpstr>String Operations: Split / Replace</vt:lpstr>
      <vt:lpstr>Problem: Count Occurrences</vt:lpstr>
      <vt:lpstr>HTML Escaping</vt:lpstr>
      <vt:lpstr>HTML Escaping</vt:lpstr>
      <vt:lpstr>Implementing HTML Escaping</vt:lpstr>
      <vt:lpstr>Regular Expressions</vt:lpstr>
      <vt:lpstr>What are Regular Expressions?</vt:lpstr>
      <vt:lpstr>Online RegEx Tester</vt:lpstr>
      <vt:lpstr>More RegExp Patterns</vt:lpstr>
      <vt:lpstr>Validation by Regex</vt:lpstr>
      <vt:lpstr>Validation by RegExp in JS</vt:lpstr>
      <vt:lpstr>Problem: Email Validation</vt:lpstr>
      <vt:lpstr>Solution: Email Validation</vt:lpstr>
      <vt:lpstr>Regex Literals</vt:lpstr>
      <vt:lpstr>Split by RegExp</vt:lpstr>
      <vt:lpstr>Regex Replace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400</cp:revision>
  <dcterms:created xsi:type="dcterms:W3CDTF">2006-08-16T00:00:00Z</dcterms:created>
  <dcterms:modified xsi:type="dcterms:W3CDTF">2019-05-02T00:07:39Z</dcterms:modified>
</cp:coreProperties>
</file>