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40"/>
  </p:notesMasterIdLst>
  <p:sldIdLst>
    <p:sldId id="256" r:id="rId2"/>
    <p:sldId id="271" r:id="rId3"/>
    <p:sldId id="312" r:id="rId4"/>
    <p:sldId id="377" r:id="rId5"/>
    <p:sldId id="378" r:id="rId6"/>
    <p:sldId id="379" r:id="rId7"/>
    <p:sldId id="380" r:id="rId8"/>
    <p:sldId id="381" r:id="rId9"/>
    <p:sldId id="382" r:id="rId10"/>
    <p:sldId id="383" r:id="rId11"/>
    <p:sldId id="384" r:id="rId12"/>
    <p:sldId id="386" r:id="rId13"/>
    <p:sldId id="387" r:id="rId14"/>
    <p:sldId id="394" r:id="rId15"/>
    <p:sldId id="395" r:id="rId16"/>
    <p:sldId id="398" r:id="rId17"/>
    <p:sldId id="396" r:id="rId18"/>
    <p:sldId id="404" r:id="rId19"/>
    <p:sldId id="405" r:id="rId20"/>
    <p:sldId id="397" r:id="rId21"/>
    <p:sldId id="400" r:id="rId22"/>
    <p:sldId id="401" r:id="rId23"/>
    <p:sldId id="388" r:id="rId24"/>
    <p:sldId id="389" r:id="rId25"/>
    <p:sldId id="390" r:id="rId26"/>
    <p:sldId id="391" r:id="rId27"/>
    <p:sldId id="392" r:id="rId28"/>
    <p:sldId id="393" r:id="rId29"/>
    <p:sldId id="331" r:id="rId30"/>
    <p:sldId id="353" r:id="rId31"/>
    <p:sldId id="334" r:id="rId32"/>
    <p:sldId id="375" r:id="rId33"/>
    <p:sldId id="354" r:id="rId34"/>
    <p:sldId id="355" r:id="rId35"/>
    <p:sldId id="402" r:id="rId36"/>
    <p:sldId id="403" r:id="rId37"/>
    <p:sldId id="303" r:id="rId38"/>
    <p:sldId id="270" r:id="rId39"/>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6C696A6-DC4F-4618-B315-8168FC9B2C7C}">
          <p14:sldIdLst>
            <p14:sldId id="256"/>
            <p14:sldId id="271"/>
          </p14:sldIdLst>
        </p14:section>
        <p14:section name="Objects in JS" id="{0A95BBCC-BCA5-408A-B35D-3A1C30D048A7}">
          <p14:sldIdLst>
            <p14:sldId id="312"/>
            <p14:sldId id="377"/>
            <p14:sldId id="378"/>
            <p14:sldId id="379"/>
            <p14:sldId id="380"/>
            <p14:sldId id="381"/>
            <p14:sldId id="382"/>
            <p14:sldId id="383"/>
            <p14:sldId id="384"/>
            <p14:sldId id="386"/>
            <p14:sldId id="387"/>
            <p14:sldId id="394"/>
            <p14:sldId id="395"/>
            <p14:sldId id="398"/>
            <p14:sldId id="396"/>
            <p14:sldId id="404"/>
            <p14:sldId id="405"/>
            <p14:sldId id="397"/>
            <p14:sldId id="400"/>
            <p14:sldId id="401"/>
            <p14:sldId id="388"/>
            <p14:sldId id="389"/>
            <p14:sldId id="390"/>
            <p14:sldId id="391"/>
            <p14:sldId id="392"/>
            <p14:sldId id="393"/>
          </p14:sldIdLst>
        </p14:section>
        <p14:section name="The Map Class" id="{2C99CB4F-CB78-4A34-8010-73CABE6EBB5A}">
          <p14:sldIdLst>
            <p14:sldId id="331"/>
            <p14:sldId id="353"/>
            <p14:sldId id="334"/>
            <p14:sldId id="375"/>
          </p14:sldIdLst>
        </p14:section>
        <p14:section name="The Set Class" id="{BCAED086-372A-429F-A789-1CE7B12D1878}">
          <p14:sldIdLst>
            <p14:sldId id="354"/>
            <p14:sldId id="355"/>
            <p14:sldId id="402"/>
            <p14:sldId id="403"/>
          </p14:sldIdLst>
        </p14:section>
        <p14:section name="Summary" id="{3702C9E7-5BC3-4910-9B8D-D6788FAFB927}">
          <p14:sldIdLst>
            <p14:sldId id="303"/>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00"/>
    <a:srgbClr val="434A5A"/>
    <a:srgbClr val="000000"/>
    <a:srgbClr val="F8DB08"/>
    <a:srgbClr val="D4C612"/>
    <a:srgbClr val="D0C212"/>
    <a:srgbClr val="EBDC1D"/>
    <a:srgbClr val="F5E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5" autoAdjust="0"/>
    <p:restoredTop sz="94023" autoAdjust="0"/>
  </p:normalViewPr>
  <p:slideViewPr>
    <p:cSldViewPr>
      <p:cViewPr>
        <p:scale>
          <a:sx n="100" d="100"/>
          <a:sy n="100" d="100"/>
        </p:scale>
        <p:origin x="-58" y="5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8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5/9/2019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extLst>
      <p:ext uri="{BB962C8B-B14F-4D97-AF65-F5344CB8AC3E}">
        <p14:creationId xmlns:p14="http://schemas.microsoft.com/office/powerpoint/2010/main" val="270697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0412"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281" y="3355848"/>
            <a:ext cx="10768198"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281" y="1828800"/>
            <a:ext cx="10768198"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0DC150-A4F5-4CC7-8AC9-D1C2FA702AF0}" type="datetime1">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bwMode="invGray">
          <a:xfrm>
            <a:off x="0" y="5128334"/>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28" y="155448"/>
            <a:ext cx="3366428"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238" y="1484808"/>
            <a:ext cx="8328778"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27" y="1728216"/>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27" y="1170432"/>
            <a:ext cx="3364554" cy="201168"/>
          </a:xfrm>
        </p:spPr>
        <p:txBody>
          <a:bodyPr/>
          <a:lstStyle/>
          <a:p>
            <a:fld id="{934ADB0E-D0F3-4FB6-89C7-2C66D4671BAD}" type="datetime1">
              <a:rPr lang="en-US" smtClean="0"/>
              <a:pPr/>
              <a:t>5/9/2019</a:t>
            </a:fld>
            <a:endParaRPr lang="en-US"/>
          </a:p>
        </p:txBody>
      </p:sp>
      <p:sp>
        <p:nvSpPr>
          <p:cNvPr id="11" name="Rectangle 10"/>
          <p:cNvSpPr/>
          <p:nvPr/>
        </p:nvSpPr>
        <p:spPr>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217" y="1170432"/>
            <a:ext cx="6924155"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7657" y="1170432"/>
            <a:ext cx="978358"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E9B10CD-9FAF-4497-8F91-7F71E028F591}" type="datetime1">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7415" y="0"/>
            <a:ext cx="60952"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2431" y="0"/>
            <a:ext cx="3352365"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1223" y="274640"/>
            <a:ext cx="2539669"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2" y="304801"/>
            <a:ext cx="8025355"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FCBF7-AB56-4521-8847-27703856B509}" type="datetime1">
              <a:rPr lang="en-US" smtClean="0"/>
              <a:pPr/>
              <a:t>5/9/2019</a:t>
            </a:fld>
            <a:endParaRPr lang="en-US"/>
          </a:p>
        </p:txBody>
      </p:sp>
      <p:sp>
        <p:nvSpPr>
          <p:cNvPr id="5" name="Footer Placeholder 4"/>
          <p:cNvSpPr>
            <a:spLocks noGrp="1"/>
          </p:cNvSpPr>
          <p:nvPr>
            <p:ph type="ftr" sz="quarter" idx="11"/>
          </p:nvPr>
        </p:nvSpPr>
        <p:spPr>
          <a:xfrm>
            <a:off x="3520337" y="6377462"/>
            <a:ext cx="5114540"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23787A-A98E-4497-BCC9-19F3F2BA8927}" type="datetime1">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609522" y="152400"/>
            <a:ext cx="8025355"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9"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12190413"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155448"/>
            <a:ext cx="8381285"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0A9B24-88F1-42C2-BE47-E03455A4AEB7}" type="datetime1">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2"/>
          <p:cNvSpPr txBox="1">
            <a:spLocks/>
          </p:cNvSpPr>
          <p:nvPr userDrawn="1"/>
        </p:nvSpPr>
        <p:spPr>
          <a:xfrm>
            <a:off x="609521" y="1775192"/>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userDrawn="1"/>
        </p:nvSpPr>
        <p:spPr>
          <a:xfrm>
            <a:off x="507934" y="1676403"/>
            <a:ext cx="10971372"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812694" y="2727029"/>
            <a:ext cx="10565025" cy="718145"/>
          </a:xfrm>
          <a:prstGeom prst="rect">
            <a:avLst/>
          </a:prstGeom>
        </p:spPr>
        <p:txBody>
          <a:bodyPr wrap="square" tIns="0" bIns="0" anchor="ctr" anchorCtr="0">
            <a:normAutofit/>
          </a:bodyPr>
          <a:lstStyle>
            <a:lvl1pPr algn="ctr">
              <a:lnSpc>
                <a:spcPts val="5600"/>
              </a:lnSpc>
              <a:defRPr sz="5400" cap="none" baseline="0">
                <a:solidFill>
                  <a:srgbClr val="FFC800"/>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812694" y="3698080"/>
            <a:ext cx="10565025" cy="569120"/>
          </a:xfrm>
          <a:prstGeom prst="rect">
            <a:avLst/>
          </a:prstGeom>
        </p:spPr>
        <p:txBody>
          <a:bodyPr lIns="0" tIns="0" rIns="0" bIns="0" anchor="ctr" anchorCtr="0">
            <a:noAutofit/>
          </a:bodyPr>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4000" b="1" kern="1200" baseline="0" dirty="0">
                <a:solidFill>
                  <a:srgbClr val="F8DB0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pic>
        <p:nvPicPr>
          <p:cNvPr id="4" name="Picture 3"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extLst>
      <p:ext uri="{BB962C8B-B14F-4D97-AF65-F5344CB8AC3E}">
        <p14:creationId xmlns:p14="http://schemas.microsoft.com/office/powerpoint/2010/main" val="18261352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0413"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614" y="118872"/>
            <a:ext cx="10682865"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423" y="1828800"/>
            <a:ext cx="1069505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96A084-BC07-4873-BC4D-AB7FA511E85A}" type="datetime1">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522" y="1773936"/>
            <a:ext cx="5384099"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773936"/>
            <a:ext cx="5384099"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0773F0-205E-4770-98D5-8F74F08D688C}" type="datetime1">
              <a:rPr lang="en-US" smtClean="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698990"/>
            <a:ext cx="538621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521" y="2449512"/>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2561" y="1698990"/>
            <a:ext cx="5388332"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2561" y="2449512"/>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751122-9FF2-4D36-A834-6856F24BDC8E}" type="datetime1">
              <a:rPr lang="en-US" smtClean="0"/>
              <a:pPr/>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BDEC92-5D45-41AB-93D1-79D46BE20C86}" type="datetime1">
              <a:rPr lang="en-US" smtClean="0"/>
              <a:pPr/>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Picture 5" descr="logo-slogan-330.png"/>
          <p:cNvPicPr>
            <a:picLocks noChangeAspect="1"/>
          </p:cNvPicPr>
          <p:nvPr userDrawn="1"/>
        </p:nvPicPr>
        <p:blipFill>
          <a:blip r:embed="rId2" cstate="print"/>
          <a:stretch>
            <a:fillRect/>
          </a:stretch>
        </p:blipFill>
        <p:spPr>
          <a:xfrm>
            <a:off x="9046724" y="152400"/>
            <a:ext cx="3143689" cy="1105054"/>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D80-3610-4AFB-9A0D-15884E2ECEA1}" type="datetime1">
              <a:rPr lang="en-US" smtClean="0"/>
              <a:pPr/>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55" y="152400"/>
            <a:ext cx="336455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314" y="1743133"/>
            <a:ext cx="7893160"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55" y="1730018"/>
            <a:ext cx="3291412"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BDB1B8-00EC-4CBC-891F-55C046F2B333}" type="datetime1">
              <a:rPr lang="en-US" smtClean="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154" y="0"/>
            <a:ext cx="60952"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0413"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2" y="2"/>
            <a:ext cx="12190412"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521" y="152400"/>
            <a:ext cx="10971372"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521" y="1775192"/>
            <a:ext cx="10971372"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520" y="6476999"/>
            <a:ext cx="284443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D9148D6-78A3-493B-B41E-20A8A55231EC}" type="datetime1">
              <a:rPr lang="en-US" smtClean="0"/>
              <a:pPr/>
              <a:t>5/9/2019</a:t>
            </a:fld>
            <a:endParaRPr lang="en-US"/>
          </a:p>
        </p:txBody>
      </p:sp>
      <p:sp>
        <p:nvSpPr>
          <p:cNvPr id="5" name="Footer Placeholder 4"/>
          <p:cNvSpPr>
            <a:spLocks noGrp="1"/>
          </p:cNvSpPr>
          <p:nvPr>
            <p:ph type="ftr" sz="quarter" idx="3"/>
          </p:nvPr>
        </p:nvSpPr>
        <p:spPr>
          <a:xfrm>
            <a:off x="3520339" y="6476999"/>
            <a:ext cx="734266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7771" y="6476999"/>
            <a:ext cx="978358"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698" r:id="rId13"/>
  </p:sldLayoutIdLst>
  <p:timing>
    <p:tnLst>
      <p:par>
        <p:cTn id="1" dur="indefinite" restart="never" nodeType="tmRoot"/>
      </p:par>
    </p:tnLst>
  </p:timing>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tiliyan-iv-ivanov/" TargetMode="External"/><Relationship Id="rId2" Type="http://schemas.openxmlformats.org/officeDocument/2006/relationships/hyperlink" Target="https://www.facebook.com/stiliyan.iv.ivanov"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en.wikipedia.org/wiki/JSO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812694" y="0"/>
            <a:ext cx="10768198" cy="1143000"/>
          </a:xfrm>
        </p:spPr>
        <p:txBody>
          <a:bodyPr>
            <a:normAutofit fontScale="90000"/>
          </a:bodyPr>
          <a:lstStyle/>
          <a:p>
            <a:pPr algn="ctr"/>
            <a:r>
              <a:rPr lang="en-US" sz="8000" dirty="0" smtClean="0">
                <a:ea typeface="Adobe Fangsong Std R" pitchFamily="18" charset="-128"/>
              </a:rPr>
              <a:t>Frontend JavaScript</a:t>
            </a:r>
            <a:br>
              <a:rPr lang="en-US" sz="8000" dirty="0" smtClean="0">
                <a:ea typeface="Adobe Fangsong Std R" pitchFamily="18" charset="-128"/>
              </a:rPr>
            </a:br>
            <a:r>
              <a:rPr lang="en-US" sz="8000" dirty="0" smtClean="0"/>
              <a:t/>
            </a:r>
            <a:br>
              <a:rPr lang="en-US" sz="8000" dirty="0" smtClean="0"/>
            </a:br>
            <a:r>
              <a:rPr lang="en-US" sz="8000" dirty="0" smtClean="0"/>
              <a:t> </a:t>
            </a:r>
            <a:br>
              <a:rPr lang="en-US" sz="8000" dirty="0" smtClean="0"/>
            </a:br>
            <a:r>
              <a:rPr lang="en-US" sz="8000" dirty="0" smtClean="0"/>
              <a:t/>
            </a:r>
            <a:br>
              <a:rPr lang="en-US" sz="8000" dirty="0" smtClean="0"/>
            </a:br>
            <a:r>
              <a:rPr lang="en-US" sz="8000" dirty="0" smtClean="0"/>
              <a:t/>
            </a:r>
            <a:br>
              <a:rPr lang="en-US" sz="80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r>
              <a:rPr lang="en-US" sz="200" dirty="0" smtClean="0"/>
              <a:t/>
            </a:r>
            <a:br>
              <a:rPr lang="en-US" sz="200" dirty="0" smtClean="0"/>
            </a:br>
            <a:endParaRPr lang="en-US" sz="3600" dirty="0"/>
          </a:p>
        </p:txBody>
      </p:sp>
      <p:sp>
        <p:nvSpPr>
          <p:cNvPr id="5" name="Subtitle 4"/>
          <p:cNvSpPr>
            <a:spLocks noGrp="1"/>
          </p:cNvSpPr>
          <p:nvPr>
            <p:ph type="subTitle" idx="1"/>
          </p:nvPr>
        </p:nvSpPr>
        <p:spPr>
          <a:xfrm>
            <a:off x="609521" y="5334000"/>
            <a:ext cx="11072958" cy="1371600"/>
          </a:xfrm>
        </p:spPr>
        <p:txBody>
          <a:bodyPr>
            <a:normAutofit fontScale="77500" lnSpcReduction="20000"/>
          </a:bodyPr>
          <a:lstStyle/>
          <a:p>
            <a:r>
              <a:rPr lang="en-US" dirty="0" smtClean="0"/>
              <a:t>Lector: </a:t>
            </a:r>
            <a:r>
              <a:rPr lang="en-US" dirty="0" err="1" smtClean="0"/>
              <a:t>Stiliyan</a:t>
            </a:r>
            <a:r>
              <a:rPr lang="en-US" dirty="0" smtClean="0"/>
              <a:t> Ivanov</a:t>
            </a:r>
          </a:p>
          <a:p>
            <a:r>
              <a:rPr lang="en-US" dirty="0" smtClean="0"/>
              <a:t>Skype: </a:t>
            </a:r>
            <a:r>
              <a:rPr lang="en-US" dirty="0" err="1" smtClean="0"/>
              <a:t>stiliyan.iv.ivanov</a:t>
            </a:r>
            <a:endParaRPr lang="en-US" dirty="0" smtClean="0"/>
          </a:p>
          <a:p>
            <a:r>
              <a:rPr lang="en-US" dirty="0" smtClean="0"/>
              <a:t>E-mail: </a:t>
            </a:r>
            <a:r>
              <a:rPr lang="en-US" dirty="0" err="1" smtClean="0"/>
              <a:t>stiliyan.ivanov</a:t>
            </a:r>
            <a:r>
              <a:rPr lang="en-US" dirty="0" smtClean="0"/>
              <a:t> [at] pragmatic.bg</a:t>
            </a:r>
          </a:p>
          <a:p>
            <a:r>
              <a:rPr lang="en-US" dirty="0" smtClean="0"/>
              <a:t>Facebook: </a:t>
            </a:r>
            <a:r>
              <a:rPr lang="en-US" dirty="0" smtClean="0">
                <a:solidFill>
                  <a:srgbClr val="FFC000"/>
                </a:solidFill>
                <a:hlinkClick r:id="rId2"/>
              </a:rPr>
              <a:t>https://www.facebook.com/stiliyan.iv.ivanov</a:t>
            </a:r>
            <a:endParaRPr lang="en-US" dirty="0" smtClean="0">
              <a:solidFill>
                <a:srgbClr val="FFC000"/>
              </a:solidFill>
            </a:endParaRPr>
          </a:p>
          <a:p>
            <a:r>
              <a:rPr lang="en-US" dirty="0" smtClean="0"/>
              <a:t>LinkedIn: </a:t>
            </a:r>
            <a:r>
              <a:rPr lang="en-US" dirty="0">
                <a:hlinkClick r:id="rId3"/>
              </a:rPr>
              <a:t>https://www.linkedin.com/in/stiliyan-iv-ivanov/</a:t>
            </a:r>
            <a:endParaRPr lang="en-US" dirty="0"/>
          </a:p>
          <a:p>
            <a:endParaRPr lang="en-US" dirty="0" smtClean="0"/>
          </a:p>
          <a:p>
            <a:r>
              <a:rPr lang="en-US" dirty="0" smtClean="0"/>
              <a:t>Copyright © Pragmatic LLC 2013 – </a:t>
            </a:r>
            <a:r>
              <a:rPr lang="en-US" dirty="0" smtClean="0"/>
              <a:t>2019 </a:t>
            </a:r>
            <a:endParaRPr lang="en-US" dirty="0" smtClean="0"/>
          </a:p>
        </p:txBody>
      </p:sp>
      <p:pic>
        <p:nvPicPr>
          <p:cNvPr id="7" name="Picture 6" descr="logo-slogan-330.png"/>
          <p:cNvPicPr>
            <a:picLocks noChangeAspect="1"/>
          </p:cNvPicPr>
          <p:nvPr/>
        </p:nvPicPr>
        <p:blipFill>
          <a:blip r:embed="rId4" cstate="print"/>
          <a:stretch>
            <a:fillRect/>
          </a:stretch>
        </p:blipFill>
        <p:spPr>
          <a:xfrm>
            <a:off x="4280437" y="3505201"/>
            <a:ext cx="3384330" cy="1189643"/>
          </a:xfrm>
          <a:prstGeom prst="rect">
            <a:avLst/>
          </a:prstGeom>
        </p:spPr>
      </p:pic>
      <p:sp>
        <p:nvSpPr>
          <p:cNvPr id="8" name="Title 1"/>
          <p:cNvSpPr txBox="1">
            <a:spLocks/>
          </p:cNvSpPr>
          <p:nvPr/>
        </p:nvSpPr>
        <p:spPr>
          <a:xfrm>
            <a:off x="7009487" y="5181600"/>
            <a:ext cx="5180926" cy="6096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6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
        <p:nvSpPr>
          <p:cNvPr id="10" name="TextBox 9"/>
          <p:cNvSpPr txBox="1"/>
          <p:nvPr/>
        </p:nvSpPr>
        <p:spPr>
          <a:xfrm>
            <a:off x="3651371" y="1695271"/>
            <a:ext cx="5024710" cy="1107996"/>
          </a:xfrm>
          <a:prstGeom prst="rect">
            <a:avLst/>
          </a:prstGeom>
          <a:noFill/>
        </p:spPr>
        <p:txBody>
          <a:bodyPr wrap="none" rtlCol="0">
            <a:spAutoFit/>
          </a:bodyPr>
          <a:lstStyle/>
          <a:p>
            <a:pPr algn="ctr"/>
            <a:r>
              <a:rPr lang="en-US" sz="6600" dirty="0" smtClean="0">
                <a:solidFill>
                  <a:srgbClr val="FFC000"/>
                </a:solidFill>
                <a:latin typeface="+mj-lt"/>
              </a:rPr>
              <a:t>Using Objects</a:t>
            </a:r>
            <a:endParaRPr lang="bg-BG" sz="6600" dirty="0">
              <a:solidFill>
                <a:srgbClr val="FFC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a:t>
            </a:r>
            <a:endParaRPr lang="bg-BG" dirty="0"/>
          </a:p>
        </p:txBody>
      </p:sp>
      <p:sp>
        <p:nvSpPr>
          <p:cNvPr id="10" name="Content Placeholder 9"/>
          <p:cNvSpPr>
            <a:spLocks noGrp="1"/>
          </p:cNvSpPr>
          <p:nvPr>
            <p:ph idx="1"/>
          </p:nvPr>
        </p:nvSpPr>
        <p:spPr/>
        <p:txBody>
          <a:bodyPr/>
          <a:lstStyle/>
          <a:p>
            <a:pPr>
              <a:lnSpc>
                <a:spcPct val="100000"/>
              </a:lnSpc>
            </a:pPr>
            <a:r>
              <a:rPr lang="en-US" dirty="0" smtClean="0"/>
              <a:t>An </a:t>
            </a:r>
            <a:r>
              <a:rPr lang="en-US" b="1" dirty="0" smtClean="0"/>
              <a:t>object</a:t>
            </a:r>
            <a:r>
              <a:rPr lang="en-US" dirty="0" smtClean="0"/>
              <a:t> is a concrete </a:t>
            </a:r>
            <a:r>
              <a:rPr lang="en-US" b="1" dirty="0" smtClean="0"/>
              <a:t>instance</a:t>
            </a:r>
            <a:r>
              <a:rPr lang="en-US" dirty="0" smtClean="0"/>
              <a:t> of a particular object type</a:t>
            </a:r>
          </a:p>
          <a:p>
            <a:pPr>
              <a:lnSpc>
                <a:spcPct val="100000"/>
              </a:lnSpc>
            </a:pPr>
            <a:r>
              <a:rPr lang="en-US" dirty="0" smtClean="0"/>
              <a:t>Creating an object from an object type is called </a:t>
            </a:r>
            <a:r>
              <a:rPr lang="en-US" b="1" dirty="0" smtClean="0"/>
              <a:t>instantiation</a:t>
            </a:r>
          </a:p>
          <a:p>
            <a:pPr>
              <a:lnSpc>
                <a:spcPct val="100000"/>
              </a:lnSpc>
            </a:pPr>
            <a:r>
              <a:rPr lang="en-US" dirty="0" smtClean="0"/>
              <a:t>Objects have state</a:t>
            </a:r>
          </a:p>
          <a:p>
            <a:pPr lvl="1">
              <a:lnSpc>
                <a:spcPct val="100000"/>
              </a:lnSpc>
            </a:pPr>
            <a:r>
              <a:rPr lang="en-US" dirty="0" smtClean="0"/>
              <a:t>Set of values associated to their attributes</a:t>
            </a:r>
          </a:p>
          <a:p>
            <a:pPr>
              <a:lnSpc>
                <a:spcPct val="100000"/>
              </a:lnSpc>
            </a:pPr>
            <a:r>
              <a:rPr lang="en-US" dirty="0" smtClean="0"/>
              <a:t>Example:</a:t>
            </a:r>
          </a:p>
          <a:p>
            <a:pPr lvl="1">
              <a:lnSpc>
                <a:spcPct val="100000"/>
              </a:lnSpc>
            </a:pPr>
            <a:r>
              <a:rPr lang="en-US" dirty="0" smtClean="0"/>
              <a:t>Type: </a:t>
            </a:r>
            <a:r>
              <a:rPr lang="en-US" dirty="0" smtClean="0">
                <a:latin typeface="Consolas" pitchFamily="49" charset="0"/>
                <a:cs typeface="Consolas" pitchFamily="49" charset="0"/>
              </a:rPr>
              <a:t>Account</a:t>
            </a:r>
          </a:p>
          <a:p>
            <a:pPr lvl="1">
              <a:lnSpc>
                <a:spcPct val="100000"/>
              </a:lnSpc>
            </a:pPr>
            <a:r>
              <a:rPr lang="en-US" dirty="0" smtClean="0"/>
              <a:t>Objects: Ivan's account, Peter's account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84512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3"/>
          <p:cNvSpPr>
            <a:spLocks noChangeArrowheads="1"/>
          </p:cNvSpPr>
          <p:nvPr/>
        </p:nvSpPr>
        <p:spPr bwMode="auto">
          <a:xfrm>
            <a:off x="608805" y="2607008"/>
            <a:ext cx="3467519"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8" name="Rectangle 4"/>
          <p:cNvSpPr>
            <a:spLocks noChangeArrowheads="1"/>
          </p:cNvSpPr>
          <p:nvPr/>
        </p:nvSpPr>
        <p:spPr bwMode="auto">
          <a:xfrm>
            <a:off x="608805" y="3184219"/>
            <a:ext cx="3467519"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9" name="Rectangle 5"/>
          <p:cNvSpPr>
            <a:spLocks noChangeArrowheads="1"/>
          </p:cNvSpPr>
          <p:nvPr/>
        </p:nvSpPr>
        <p:spPr bwMode="auto">
          <a:xfrm>
            <a:off x="608805" y="4121033"/>
            <a:ext cx="3467519" cy="1295327"/>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0" name="AutoShape 6"/>
          <p:cNvSpPr>
            <a:spLocks noChangeArrowheads="1"/>
          </p:cNvSpPr>
          <p:nvPr/>
        </p:nvSpPr>
        <p:spPr bwMode="auto">
          <a:xfrm>
            <a:off x="1871285" y="1847600"/>
            <a:ext cx="2205039" cy="506086"/>
          </a:xfrm>
          <a:prstGeom prst="wedgeRoundRectCallout">
            <a:avLst>
              <a:gd name="adj1" fmla="val -5756"/>
              <a:gd name="adj2" fmla="val 125920"/>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Object Type</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 name="Rectangle 7"/>
          <p:cNvSpPr>
            <a:spLocks noChangeArrowheads="1"/>
          </p:cNvSpPr>
          <p:nvPr/>
        </p:nvSpPr>
        <p:spPr bwMode="auto">
          <a:xfrm>
            <a:off x="4352657" y="1637587"/>
            <a:ext cx="3302557"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12" name="Rectangle 8"/>
          <p:cNvSpPr>
            <a:spLocks noChangeArrowheads="1"/>
          </p:cNvSpPr>
          <p:nvPr/>
        </p:nvSpPr>
        <p:spPr bwMode="auto">
          <a:xfrm>
            <a:off x="4352657" y="2213850"/>
            <a:ext cx="3302557"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+Owner="Ivan </a:t>
            </a:r>
            <a:r>
              <a:rPr lang="en-US" sz="2200" b="1" noProof="1" smtClean="0">
                <a:effectLst>
                  <a:outerShdw blurRad="38100" dist="38100" dir="2700000" algn="tl">
                    <a:srgbClr val="000000">
                      <a:alpha val="43137"/>
                    </a:srgbClr>
                  </a:outerShdw>
                </a:effectLst>
                <a:latin typeface="Consolas" pitchFamily="49" charset="0"/>
                <a:cs typeface="Consolas" pitchFamily="49" charset="0"/>
              </a:rPr>
              <a:t>Ivanov"</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13" name="Rectangle 9"/>
          <p:cNvSpPr>
            <a:spLocks noChangeArrowheads="1"/>
          </p:cNvSpPr>
          <p:nvPr/>
        </p:nvSpPr>
        <p:spPr bwMode="auto">
          <a:xfrm>
            <a:off x="4352657" y="3407668"/>
            <a:ext cx="3302557"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10"/>
          <p:cNvSpPr>
            <a:spLocks noChangeArrowheads="1"/>
          </p:cNvSpPr>
          <p:nvPr/>
        </p:nvSpPr>
        <p:spPr bwMode="auto">
          <a:xfrm>
            <a:off x="4352657" y="3983931"/>
            <a:ext cx="3302557"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effectLst>
                  <a:outerShdw blurRad="38100" dist="38100" dir="2700000" algn="tl">
                    <a:srgbClr val="000000">
                      <a:alpha val="43137"/>
                    </a:srgbClr>
                  </a:outerShdw>
                </a:effectLst>
                <a:latin typeface="Consolas" pitchFamily="49" charset="0"/>
                <a:cs typeface="Consolas" pitchFamily="49" charset="0"/>
              </a:rPr>
              <a:t>Owner="Peter Vazov"</a:t>
            </a:r>
          </a:p>
          <a:p>
            <a:pPr eaLnBrk="0" hangingPunct="0">
              <a:lnSpc>
                <a:spcPts val="2800"/>
              </a:lnSpc>
              <a:spcBef>
                <a:spcPts val="0"/>
              </a:spcBef>
              <a:buClr>
                <a:schemeClr val="accent5">
                  <a:lumMod val="40000"/>
                  <a:lumOff val="60000"/>
                </a:schemeClr>
              </a:buClr>
              <a:buSzPct val="70000"/>
            </a:pPr>
            <a:r>
              <a:rPr lang="en-US" sz="2200" b="1" noProof="1" smtClean="0">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11"/>
          <p:cNvSpPr>
            <a:spLocks noChangeArrowheads="1"/>
          </p:cNvSpPr>
          <p:nvPr/>
        </p:nvSpPr>
        <p:spPr bwMode="auto">
          <a:xfrm>
            <a:off x="4352657" y="5269283"/>
            <a:ext cx="3302557" cy="577182"/>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effectLst>
                <a:outerShdw blurRad="38100" dist="38100" dir="2700000" algn="tl">
                  <a:srgbClr val="000000">
                    <a:alpha val="43137"/>
                  </a:srgbClr>
                </a:outerShdw>
              </a:effectLst>
              <a:latin typeface="Consolas" pitchFamily="49" charset="0"/>
              <a:cs typeface="Consolas" pitchFamily="49" charset="0"/>
            </a:endParaRPr>
          </a:p>
        </p:txBody>
      </p:sp>
      <p:sp>
        <p:nvSpPr>
          <p:cNvPr id="16" name="Rectangle 12"/>
          <p:cNvSpPr>
            <a:spLocks noChangeArrowheads="1"/>
          </p:cNvSpPr>
          <p:nvPr/>
        </p:nvSpPr>
        <p:spPr bwMode="auto">
          <a:xfrm>
            <a:off x="4352657" y="5845545"/>
            <a:ext cx="3302557" cy="936255"/>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effectLst>
                  <a:outerShdw blurRad="38100" dist="38100" dir="2700000" algn="tl">
                    <a:srgbClr val="000000">
                      <a:alpha val="43137"/>
                    </a:srgbClr>
                  </a:outerShdw>
                </a:effectLst>
                <a:latin typeface="Consolas" pitchFamily="49" charset="0"/>
                <a:cs typeface="Consolas" pitchFamily="49" charset="0"/>
              </a:rPr>
              <a:t>Owner="Toni Ivanov"</a:t>
            </a:r>
            <a:endParaRPr lang="en-US" sz="2200" b="1" noProof="1">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17" name="AutoShape 13"/>
          <p:cNvSpPr>
            <a:spLocks noChangeArrowheads="1"/>
          </p:cNvSpPr>
          <p:nvPr/>
        </p:nvSpPr>
        <p:spPr bwMode="auto">
          <a:xfrm>
            <a:off x="7754143" y="1428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AutoShape 13"/>
          <p:cNvSpPr>
            <a:spLocks noChangeArrowheads="1"/>
          </p:cNvSpPr>
          <p:nvPr/>
        </p:nvSpPr>
        <p:spPr bwMode="auto">
          <a:xfrm>
            <a:off x="7754143" y="3216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9" name="AutoShape 13"/>
          <p:cNvSpPr>
            <a:spLocks noChangeArrowheads="1"/>
          </p:cNvSpPr>
          <p:nvPr/>
        </p:nvSpPr>
        <p:spPr bwMode="auto">
          <a:xfrm>
            <a:off x="7771606" y="5072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225509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Overview</a:t>
            </a:r>
            <a:endParaRPr lang="bg-BG" dirty="0"/>
          </a:p>
        </p:txBody>
      </p:sp>
      <p:sp>
        <p:nvSpPr>
          <p:cNvPr id="8" name="Content Placeholder 7"/>
          <p:cNvSpPr>
            <a:spLocks noGrp="1"/>
          </p:cNvSpPr>
          <p:nvPr>
            <p:ph idx="1"/>
          </p:nvPr>
        </p:nvSpPr>
        <p:spPr>
          <a:xfrm>
            <a:off x="609520" y="1775192"/>
            <a:ext cx="11124485" cy="4778008"/>
          </a:xfrm>
        </p:spPr>
        <p:txBody>
          <a:bodyPr>
            <a:normAutofit/>
          </a:bodyPr>
          <a:lstStyle/>
          <a:p>
            <a:pPr>
              <a:lnSpc>
                <a:spcPct val="100000"/>
              </a:lnSpc>
            </a:pPr>
            <a:r>
              <a:rPr lang="en-US" dirty="0" smtClean="0"/>
              <a:t>JavaScript is designed on a simple object-based paradigm</a:t>
            </a:r>
          </a:p>
          <a:p>
            <a:pPr lvl="1">
              <a:lnSpc>
                <a:spcPct val="100000"/>
              </a:lnSpc>
            </a:pPr>
            <a:r>
              <a:rPr lang="en-US" dirty="0" smtClean="0"/>
              <a:t>An object is a collection of properties</a:t>
            </a:r>
          </a:p>
          <a:p>
            <a:pPr>
              <a:lnSpc>
                <a:spcPct val="100000"/>
              </a:lnSpc>
            </a:pPr>
            <a:r>
              <a:rPr lang="en-US" dirty="0" smtClean="0"/>
              <a:t>An object property is association between a name and a value</a:t>
            </a:r>
          </a:p>
          <a:p>
            <a:pPr lvl="1">
              <a:lnSpc>
                <a:spcPct val="100000"/>
              </a:lnSpc>
            </a:pPr>
            <a:r>
              <a:rPr lang="en-US" dirty="0" smtClean="0"/>
              <a:t>A value of property can be either a </a:t>
            </a:r>
            <a:r>
              <a:rPr lang="en-US" b="1" dirty="0" smtClean="0"/>
              <a:t>method</a:t>
            </a:r>
            <a:r>
              <a:rPr lang="en-US" dirty="0" smtClean="0"/>
              <a:t> (function) or a </a:t>
            </a:r>
            <a:r>
              <a:rPr lang="en-US" b="1" dirty="0" smtClean="0"/>
              <a:t>field</a:t>
            </a:r>
            <a:r>
              <a:rPr lang="en-US" dirty="0" smtClean="0"/>
              <a:t> (variable)</a:t>
            </a:r>
          </a:p>
          <a:p>
            <a:pPr>
              <a:lnSpc>
                <a:spcPct val="100000"/>
              </a:lnSpc>
            </a:pPr>
            <a:r>
              <a:rPr lang="en-US" dirty="0" smtClean="0"/>
              <a:t>Lots of predefined objects available in JS</a:t>
            </a:r>
          </a:p>
          <a:p>
            <a:pPr lvl="1">
              <a:lnSpc>
                <a:spcPct val="100000"/>
              </a:lnSpc>
            </a:pPr>
            <a:r>
              <a:rPr lang="en-US" dirty="0" smtClean="0"/>
              <a:t>Math, document, window, etc…</a:t>
            </a:r>
          </a:p>
          <a:p>
            <a:pPr>
              <a:lnSpc>
                <a:spcPct val="100000"/>
              </a:lnSpc>
            </a:pPr>
            <a:r>
              <a:rPr lang="en-US" dirty="0" smtClean="0"/>
              <a:t>Objects can be created by the developer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295301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Object Properties</a:t>
            </a:r>
            <a:endParaRPr lang="bg-BG" dirty="0"/>
          </a:p>
        </p:txBody>
      </p:sp>
      <p:sp>
        <p:nvSpPr>
          <p:cNvPr id="7" name="Content Placeholder 6"/>
          <p:cNvSpPr>
            <a:spLocks noGrp="1"/>
          </p:cNvSpPr>
          <p:nvPr>
            <p:ph idx="1"/>
          </p:nvPr>
        </p:nvSpPr>
        <p:spPr/>
        <p:txBody>
          <a:bodyPr/>
          <a:lstStyle/>
          <a:p>
            <a:pPr>
              <a:lnSpc>
                <a:spcPct val="95000"/>
              </a:lnSpc>
            </a:pPr>
            <a:r>
              <a:rPr lang="en-US" dirty="0" smtClean="0"/>
              <a:t>Each object has </a:t>
            </a:r>
            <a:r>
              <a:rPr lang="en-US" b="1" dirty="0" smtClean="0"/>
              <a:t>properties</a:t>
            </a:r>
          </a:p>
          <a:p>
            <a:pPr lvl="1">
              <a:lnSpc>
                <a:spcPct val="95000"/>
              </a:lnSpc>
            </a:pPr>
            <a:r>
              <a:rPr lang="en-US" dirty="0" smtClean="0"/>
              <a:t>Properties are variables attached to the object</a:t>
            </a:r>
          </a:p>
          <a:p>
            <a:pPr lvl="1">
              <a:lnSpc>
                <a:spcPct val="95000"/>
              </a:lnSpc>
            </a:pPr>
            <a:r>
              <a:rPr lang="en-US" dirty="0" smtClean="0"/>
              <a:t>Properties of an object can be accessed with a dot-notation:</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 Placeholder 5"/>
          <p:cNvSpPr txBox="1">
            <a:spLocks/>
          </p:cNvSpPr>
          <p:nvPr/>
        </p:nvSpPr>
        <p:spPr>
          <a:xfrm>
            <a:off x="1111162" y="3581400"/>
            <a:ext cx="7879644" cy="1015663"/>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solidFill>
              </a:rPr>
              <a:t>var arrStr = arr.join</a:t>
            </a:r>
            <a:r>
              <a:rPr lang="en-US" noProof="1">
                <a:solidFill>
                  <a:schemeClr val="tx1">
                    <a:lumMod val="85000"/>
                    <a:lumOff val="15000"/>
                  </a:schemeClr>
                </a:solidFill>
              </a:rPr>
              <a:t>(',</a:t>
            </a:r>
            <a:r>
              <a:rPr lang="en-US" noProof="1">
                <a:solidFill>
                  <a:schemeClr val="tx1"/>
                </a:solidFill>
              </a:rPr>
              <a:t> ')</a:t>
            </a:r>
            <a:r>
              <a:rPr lang="en-US" noProof="1" smtClean="0">
                <a:solidFill>
                  <a:schemeClr val="tx1"/>
                </a:solidFill>
              </a:rPr>
              <a:t>; // property join of Array</a:t>
            </a:r>
          </a:p>
          <a:p>
            <a:r>
              <a:rPr lang="en-US" noProof="1" smtClean="0">
                <a:solidFill>
                  <a:schemeClr val="tx1"/>
                </a:solidFill>
              </a:rPr>
              <a:t>var length = arr.length;  // property length of Array</a:t>
            </a:r>
          </a:p>
          <a:p>
            <a:r>
              <a:rPr lang="en-US" noProof="1" smtClean="0">
                <a:solidFill>
                  <a:schemeClr val="tx1"/>
                </a:solidFill>
              </a:rPr>
              <a:t>var words = text.split</a:t>
            </a:r>
            <a:r>
              <a:rPr lang="en-US" noProof="1">
                <a:solidFill>
                  <a:schemeClr val="tx1"/>
                </a:solidFill>
              </a:rPr>
              <a:t>(' ')</a:t>
            </a:r>
            <a:r>
              <a:rPr lang="en-US" noProof="1" smtClean="0">
                <a:solidFill>
                  <a:schemeClr val="tx1"/>
                </a:solidFill>
              </a:rPr>
              <a:t>;</a:t>
            </a:r>
            <a:endParaRPr lang="en-US" noProof="1">
              <a:solidFill>
                <a:schemeClr val="tx1"/>
              </a:solidFill>
            </a:endParaRPr>
          </a:p>
        </p:txBody>
      </p:sp>
    </p:spTree>
    <p:extLst>
      <p:ext uri="{BB962C8B-B14F-4D97-AF65-F5344CB8AC3E}">
        <p14:creationId xmlns:p14="http://schemas.microsoft.com/office/powerpoint/2010/main" val="1457266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in JS</a:t>
            </a:r>
            <a:endParaRPr lang="bg-BG" dirty="0"/>
          </a:p>
        </p:txBody>
      </p:sp>
      <p:sp>
        <p:nvSpPr>
          <p:cNvPr id="5" name="Content Placeholder 4"/>
          <p:cNvSpPr>
            <a:spLocks noGrp="1"/>
          </p:cNvSpPr>
          <p:nvPr>
            <p:ph idx="1"/>
          </p:nvPr>
        </p:nvSpPr>
        <p:spPr/>
        <p:txBody>
          <a:bodyPr>
            <a:normAutofit/>
          </a:bodyPr>
          <a:lstStyle/>
          <a:p>
            <a:r>
              <a:rPr lang="en-US" dirty="0">
                <a:solidFill>
                  <a:schemeClr val="tx2">
                    <a:lumMod val="75000"/>
                  </a:schemeClr>
                </a:solidFill>
              </a:rPr>
              <a:t>Objects</a:t>
            </a:r>
            <a:r>
              <a:rPr lang="en-US" dirty="0"/>
              <a:t> in JavaScript hold key-value pairs:</a:t>
            </a:r>
          </a:p>
        </p:txBody>
      </p:sp>
      <p:sp>
        <p:nvSpPr>
          <p:cNvPr id="6" name="Slide Number Placeholder 4"/>
          <p:cNvSpPr>
            <a:spLocks noGrp="1"/>
          </p:cNvSpPr>
          <p:nvPr>
            <p:ph type="sldNum" sz="quarter" idx="12"/>
          </p:nvPr>
        </p:nvSpPr>
        <p:spPr>
          <a:xfrm>
            <a:off x="10937771" y="6476999"/>
            <a:ext cx="978358" cy="274320"/>
          </a:xfrm>
        </p:spPr>
        <p:txBody>
          <a:bodyPr/>
          <a:lstStyle/>
          <a:p>
            <a:fld id="{B6F15528-21DE-4FAA-801E-634DDDAF4B2B}" type="slidenum">
              <a:rPr lang="en-US" smtClean="0"/>
              <a:pPr/>
              <a:t>14</a:t>
            </a:fld>
            <a:endParaRPr lang="en-US"/>
          </a:p>
        </p:txBody>
      </p:sp>
      <p:sp>
        <p:nvSpPr>
          <p:cNvPr id="7" name="Rectangle 6"/>
          <p:cNvSpPr>
            <a:spLocks noChangeArrowheads="1"/>
          </p:cNvSpPr>
          <p:nvPr/>
        </p:nvSpPr>
        <p:spPr bwMode="auto">
          <a:xfrm>
            <a:off x="1066008" y="2428994"/>
            <a:ext cx="10667998" cy="4124206"/>
          </a:xfrm>
          <a:prstGeom prst="rect">
            <a:avLst/>
          </a:prstGeom>
          <a:noFill/>
          <a:ln w="12700">
            <a:solidFill>
              <a:schemeClr val="tx1">
                <a:lumMod val="85000"/>
                <a:lumOff val="15000"/>
              </a:schemeClr>
            </a:solidFill>
          </a:ln>
        </p:spPr>
        <p:txBody>
          <a:bodyPr wrap="square">
            <a:spAutoFit/>
          </a:bodyPr>
          <a:lstStyle/>
          <a:p>
            <a:pPr eaLnBrk="0" hangingPunct="0">
              <a:lnSpc>
                <a:spcPct val="105000"/>
              </a:lnSpc>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obj</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"Ivan",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age</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3</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console.log(obj); // </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Object {name: </a:t>
            </a:r>
            <a:r>
              <a:rPr lang="en-US" sz="2400" b="1" noProof="1" smtClean="0">
                <a:solidFill>
                  <a:schemeClr val="tx1">
                    <a:lumMod val="85000"/>
                    <a:lumOff val="15000"/>
                  </a:schemeClr>
                </a:solidFill>
                <a:effectLst>
                  <a:outerShdw blurRad="38100" dist="38100" dir="2700000" algn="tl">
                    <a:srgbClr val="000000">
                      <a:alpha val="43137"/>
                    </a:srgbClr>
                  </a:outerShdw>
                </a:effectLst>
                <a:cs typeface="Consolas" pitchFamily="49" charset="0"/>
              </a:rPr>
              <a:t>"Ivan", </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age: 3}</a:t>
            </a:r>
          </a:p>
          <a:p>
            <a:pPr eaLnBrk="0" hangingPunct="0">
              <a:lnSpc>
                <a:spcPct val="105000"/>
              </a:lnSpc>
              <a:spcBef>
                <a:spcPts val="600"/>
              </a:spcBef>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obj['site'] = "https</a:t>
            </a:r>
            <a:r>
              <a:rPr lang="en-US" sz="24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://pragmatic.bg</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obj.age = </a:t>
            </a:r>
            <a:r>
              <a:rPr lang="bg-BG"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10</a:t>
            </a: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obj["name"] = </a:t>
            </a:r>
            <a:r>
              <a:rPr lang="en-US" sz="24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"Petar";</a:t>
            </a:r>
            <a:endPar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console.log(obj); // </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Object {name: </a:t>
            </a:r>
            <a:r>
              <a:rPr lang="en-US" sz="2400" b="1" noProof="1" smtClean="0">
                <a:solidFill>
                  <a:schemeClr val="tx1">
                    <a:lumMod val="85000"/>
                    <a:lumOff val="15000"/>
                  </a:schemeClr>
                </a:solidFill>
                <a:effectLst>
                  <a:outerShdw blurRad="38100" dist="38100" dir="2700000" algn="tl">
                    <a:srgbClr val="000000">
                      <a:alpha val="43137"/>
                    </a:srgbClr>
                  </a:outerShdw>
                </a:effectLst>
                <a:cs typeface="Consolas" pitchFamily="49" charset="0"/>
              </a:rPr>
              <a:t>"Petar", </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age: </a:t>
            </a:r>
            <a:r>
              <a:rPr lang="bg-BG"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10</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site: "https</a:t>
            </a:r>
            <a:r>
              <a:rPr lang="en-US" sz="2400" b="1" noProof="1" smtClean="0">
                <a:solidFill>
                  <a:schemeClr val="tx1">
                    <a:lumMod val="85000"/>
                    <a:lumOff val="15000"/>
                  </a:schemeClr>
                </a:solidFill>
                <a:effectLst>
                  <a:outerShdw blurRad="38100" dist="38100" dir="2700000" algn="tl">
                    <a:srgbClr val="000000">
                      <a:alpha val="43137"/>
                    </a:srgbClr>
                  </a:outerShdw>
                </a:effectLst>
                <a:cs typeface="Consolas" pitchFamily="49" charset="0"/>
              </a:rPr>
              <a:t>://pragmatic.bg</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a:t>
            </a:r>
          </a:p>
          <a:p>
            <a:pPr eaLnBrk="0" hangingPunct="0">
              <a:lnSpc>
                <a:spcPct val="105000"/>
              </a:lnSpc>
              <a:spcBef>
                <a:spcPts val="600"/>
              </a:spcBef>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delete obj.name; // </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Delete a property</a:t>
            </a:r>
          </a:p>
          <a:p>
            <a:pPr eaLnBrk="0" hangingPunct="0">
              <a:lnSpc>
                <a:spcPct val="105000"/>
              </a:lnSpc>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obj.site = undefined</a:t>
            </a:r>
            <a:r>
              <a:rPr lang="en-US" sz="24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endParaRPr>
          </a:p>
          <a:p>
            <a:pPr eaLnBrk="0" hangingPunct="0">
              <a:lnSpc>
                <a:spcPct val="105000"/>
              </a:lnSpc>
              <a:buClr>
                <a:schemeClr val="accent5">
                  <a:lumMod val="40000"/>
                  <a:lumOff val="60000"/>
                </a:schemeClr>
              </a:buClr>
              <a:buSzPct val="70000"/>
            </a:pPr>
            <a:r>
              <a:rPr lang="en-US" sz="24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console.log(obj); // </a:t>
            </a:r>
            <a:r>
              <a:rPr lang="en-US" sz="24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Object {age: 10, site: undefined}</a:t>
            </a:r>
          </a:p>
        </p:txBody>
      </p:sp>
    </p:spTree>
    <p:extLst>
      <p:ext uri="{BB962C8B-B14F-4D97-AF65-F5344CB8AC3E}">
        <p14:creationId xmlns:p14="http://schemas.microsoft.com/office/powerpoint/2010/main" val="215995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about Objects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14" name="Rectangle 13"/>
          <p:cNvSpPr>
            <a:spLocks noChangeArrowheads="1"/>
          </p:cNvSpPr>
          <p:nvPr/>
        </p:nvSpPr>
        <p:spPr bwMode="auto">
          <a:xfrm>
            <a:off x="684214" y="1524000"/>
            <a:ext cx="10820398" cy="2462213"/>
          </a:xfrm>
          <a:prstGeom prst="rect">
            <a:avLst/>
          </a:prstGeom>
          <a:noFill/>
          <a:ln w="12700">
            <a:solidFill>
              <a:schemeClr val="tx1">
                <a:lumMod val="85000"/>
                <a:lumOff val="15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let sofia =</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  { name: "Sofia", lat: 42.696552, long: 23.326011 };</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console.log(Object.keys(sofia));</a:t>
            </a:r>
            <a:r>
              <a:rPr lang="bg-BG"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 </a:t>
            </a: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a:t>
            </a:r>
            <a:r>
              <a:rPr lang="en-US" sz="28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"name", "lat", "long"</a:t>
            </a: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let emptyObj = { };</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console.log(Object.keys(emptyObj));</a:t>
            </a:r>
            <a:r>
              <a:rPr lang="bg-BG"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 </a:t>
            </a: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Consolas" pitchFamily="49" charset="0"/>
              </a:rPr>
              <a:t>[]</a:t>
            </a:r>
          </a:p>
        </p:txBody>
      </p:sp>
      <p:sp>
        <p:nvSpPr>
          <p:cNvPr id="15" name="Rectangle 14"/>
          <p:cNvSpPr>
            <a:spLocks noChangeArrowheads="1"/>
          </p:cNvSpPr>
          <p:nvPr/>
        </p:nvSpPr>
        <p:spPr bwMode="auto">
          <a:xfrm>
            <a:off x="684214" y="4140237"/>
            <a:ext cx="10820398" cy="2616101"/>
          </a:xfrm>
          <a:prstGeom prst="rect">
            <a:avLst/>
          </a:prstGeom>
          <a:noFill/>
          <a:ln w="12700">
            <a:solidFill>
              <a:schemeClr val="tx1">
                <a:lumMod val="85000"/>
                <a:lumOff val="15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console.log(sofia.hasOwnProperty</a:t>
            </a: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 // true</a:t>
            </a:r>
          </a:p>
          <a:p>
            <a:pPr eaLnBrk="0" hangingPunct="0">
              <a:lnSpc>
                <a:spcPct val="110000"/>
              </a:lnSpc>
              <a:spcBef>
                <a:spcPts val="600"/>
              </a:spcBef>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if (sofia.age === undefined)</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console.log("Key 'age' does not exist");</a:t>
            </a:r>
          </a:p>
          <a:p>
            <a:pPr eaLnBrk="0" hangingPunct="0">
              <a:lnSpc>
                <a:spcPct val="110000"/>
              </a:lnSpc>
              <a:spcBef>
                <a:spcPts val="600"/>
              </a:spcBef>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if (sofia.name !== undefined)</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console.log("Key 'name' exists");</a:t>
            </a:r>
          </a:p>
        </p:txBody>
      </p:sp>
    </p:spTree>
    <p:extLst>
      <p:ext uri="{BB962C8B-B14F-4D97-AF65-F5344CB8AC3E}">
        <p14:creationId xmlns:p14="http://schemas.microsoft.com/office/powerpoint/2010/main" val="362646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JSON Objects</a:t>
            </a:r>
            <a:endParaRPr lang="bg-BG" dirty="0"/>
          </a:p>
        </p:txBody>
      </p:sp>
      <p:sp>
        <p:nvSpPr>
          <p:cNvPr id="6" name="Subtitle 5"/>
          <p:cNvSpPr>
            <a:spLocks noGrp="1"/>
          </p:cNvSpPr>
          <p:nvPr>
            <p:ph type="subTitle" idx="1"/>
          </p:nvPr>
        </p:nvSpPr>
        <p:spPr/>
        <p:txBody>
          <a:bodyPr/>
          <a:lstStyle/>
          <a:p>
            <a:r>
              <a:rPr lang="en-US" dirty="0" smtClean="0"/>
              <a:t>Creating Simple objects</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4237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JSON</a:t>
            </a:r>
            <a:endParaRPr lang="bg-BG" dirty="0"/>
          </a:p>
        </p:txBody>
      </p:sp>
      <p:sp>
        <p:nvSpPr>
          <p:cNvPr id="3" name="Content Placeholder 2"/>
          <p:cNvSpPr>
            <a:spLocks noGrp="1"/>
          </p:cNvSpPr>
          <p:nvPr>
            <p:ph idx="1"/>
          </p:nvPr>
        </p:nvSpPr>
        <p:spPr/>
        <p:txBody>
          <a:bodyPr/>
          <a:lstStyle/>
          <a:p>
            <a:r>
              <a:rPr lang="en-US" dirty="0"/>
              <a:t>JavaScript </a:t>
            </a:r>
            <a:r>
              <a:rPr lang="en-US" dirty="0">
                <a:solidFill>
                  <a:schemeClr val="tx2">
                    <a:lumMod val="75000"/>
                  </a:schemeClr>
                </a:solidFill>
              </a:rPr>
              <a:t>objects</a:t>
            </a:r>
            <a:r>
              <a:rPr lang="en-US" dirty="0"/>
              <a:t> can be stored as text in </a:t>
            </a:r>
            <a:r>
              <a:rPr lang="en-US" dirty="0">
                <a:solidFill>
                  <a:schemeClr val="tx2">
                    <a:lumMod val="75000"/>
                  </a:schemeClr>
                </a:solidFill>
              </a:rPr>
              <a:t>JSON</a:t>
            </a:r>
            <a:r>
              <a:rPr lang="en-US" dirty="0"/>
              <a:t> format</a:t>
            </a:r>
          </a:p>
          <a:p>
            <a:pPr lvl="1"/>
            <a:r>
              <a:rPr lang="en-US" dirty="0">
                <a:hlinkClick r:id="rId2"/>
              </a:rPr>
              <a:t>JSON</a:t>
            </a:r>
            <a:r>
              <a:rPr lang="en-US" dirty="0"/>
              <a:t> == </a:t>
            </a:r>
            <a:r>
              <a:rPr lang="en-US" b="1" dirty="0">
                <a:solidFill>
                  <a:schemeClr val="tx2">
                    <a:lumMod val="75000"/>
                  </a:schemeClr>
                </a:solidFill>
              </a:rPr>
              <a:t>J</a:t>
            </a:r>
            <a:r>
              <a:rPr lang="en-US" dirty="0"/>
              <a:t>ava</a:t>
            </a:r>
            <a:r>
              <a:rPr lang="en-US" b="1" dirty="0">
                <a:solidFill>
                  <a:schemeClr val="tx2">
                    <a:lumMod val="75000"/>
                  </a:schemeClr>
                </a:solidFill>
              </a:rPr>
              <a:t>S</a:t>
            </a:r>
            <a:r>
              <a:rPr lang="en-US" dirty="0"/>
              <a:t>cript </a:t>
            </a:r>
            <a:r>
              <a:rPr lang="en-US" b="1" dirty="0">
                <a:solidFill>
                  <a:schemeClr val="tx2">
                    <a:lumMod val="75000"/>
                  </a:schemeClr>
                </a:solidFill>
              </a:rPr>
              <a:t>O</a:t>
            </a:r>
            <a:r>
              <a:rPr lang="en-US" dirty="0"/>
              <a:t>bject </a:t>
            </a:r>
            <a:r>
              <a:rPr lang="en-US" b="1" dirty="0">
                <a:solidFill>
                  <a:schemeClr val="tx2">
                    <a:lumMod val="75000"/>
                  </a:schemeClr>
                </a:solidFill>
              </a:rPr>
              <a:t>N</a:t>
            </a:r>
            <a:r>
              <a:rPr lang="en-US" dirty="0"/>
              <a:t>otation == text object format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4"/>
          <p:cNvSpPr>
            <a:spLocks noChangeArrowheads="1"/>
          </p:cNvSpPr>
          <p:nvPr/>
        </p:nvSpPr>
        <p:spPr bwMode="auto">
          <a:xfrm>
            <a:off x="806813" y="3048000"/>
            <a:ext cx="10575200" cy="1514261"/>
          </a:xfrm>
          <a:prstGeom prst="rect">
            <a:avLst/>
          </a:prstGeom>
          <a:noFill/>
          <a:ln w="12700">
            <a:solidFill>
              <a:schemeClr val="tx1">
                <a:lumMod val="85000"/>
                <a:lumOff val="15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obj = { name : </a:t>
            </a:r>
            <a:r>
              <a:rPr lang="en-US"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"Ivan", </a:t>
            </a: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age : 3 };</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str = JSON.stringify(obj);</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console.log(str); // {"name</a:t>
            </a:r>
            <a:r>
              <a:rPr lang="en-US"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":"Ivan","</a:t>
            </a: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age":3}</a:t>
            </a:r>
          </a:p>
        </p:txBody>
      </p:sp>
      <p:sp>
        <p:nvSpPr>
          <p:cNvPr id="6" name="Rectangle 5"/>
          <p:cNvSpPr>
            <a:spLocks noChangeArrowheads="1"/>
          </p:cNvSpPr>
          <p:nvPr/>
        </p:nvSpPr>
        <p:spPr bwMode="auto">
          <a:xfrm>
            <a:off x="806813" y="5105400"/>
            <a:ext cx="10575200" cy="1514261"/>
          </a:xfrm>
          <a:prstGeom prst="rect">
            <a:avLst/>
          </a:prstGeom>
          <a:noFill/>
          <a:ln w="12700">
            <a:solidFill>
              <a:schemeClr val="tx1">
                <a:lumMod val="85000"/>
                <a:lumOff val="15000"/>
              </a:schemeClr>
            </a:solidFill>
          </a:ln>
        </p:spPr>
        <p:txBody>
          <a:bodyPr wrap="square">
            <a:spAutoFit/>
          </a:bodyPr>
          <a:lstStyle/>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str = </a:t>
            </a:r>
            <a:r>
              <a:rPr lang="en-US"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 "Gosho", "age": 24}';</a:t>
            </a:r>
            <a:endPar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obj = JSON.parse(str);</a:t>
            </a:r>
          </a:p>
          <a:p>
            <a:pPr eaLnBrk="0" hangingPunct="0">
              <a:lnSpc>
                <a:spcPct val="110000"/>
              </a:lnSpc>
              <a:buClr>
                <a:schemeClr val="accent5">
                  <a:lumMod val="40000"/>
                  <a:lumOff val="60000"/>
                </a:schemeClr>
              </a:buClr>
              <a:buSzPct val="70000"/>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console.log(obj); // Object {name: </a:t>
            </a:r>
            <a:r>
              <a:rPr lang="en-US"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"Gosho", </a:t>
            </a:r>
            <a:r>
              <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age: 24</a:t>
            </a:r>
            <a:r>
              <a:rPr lang="en-US" sz="28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 descr="https://i1.wp.com/www.alsacreations.com/xmedia/doc/full/js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206" y="2905124"/>
            <a:ext cx="1828800" cy="1133476"/>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pic>
        <p:nvPicPr>
          <p:cNvPr id="8" name="Picture 6" descr="https://modshare.futuresight.org/data/icons/project/39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206" y="4870569"/>
            <a:ext cx="1815654" cy="996831"/>
          </a:xfrm>
          <a:prstGeom prst="roundRect">
            <a:avLst>
              <a:gd name="adj" fmla="val 207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98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Towns to JSON</a:t>
            </a:r>
            <a:endParaRPr lang="bg-BG" dirty="0"/>
          </a:p>
        </p:txBody>
      </p:sp>
      <p:sp>
        <p:nvSpPr>
          <p:cNvPr id="3" name="Content Placeholder 2"/>
          <p:cNvSpPr>
            <a:spLocks noGrp="1"/>
          </p:cNvSpPr>
          <p:nvPr>
            <p:ph idx="1"/>
          </p:nvPr>
        </p:nvSpPr>
        <p:spPr/>
        <p:txBody>
          <a:bodyPr/>
          <a:lstStyle/>
          <a:p>
            <a:pPr>
              <a:lnSpc>
                <a:spcPct val="100000"/>
              </a:lnSpc>
            </a:pPr>
            <a:r>
              <a:rPr lang="en-US" dirty="0"/>
              <a:t>Read an </a:t>
            </a:r>
            <a:r>
              <a:rPr lang="en-US" dirty="0">
                <a:solidFill>
                  <a:schemeClr val="tx2">
                    <a:lumMod val="75000"/>
                  </a:schemeClr>
                </a:solidFill>
              </a:rPr>
              <a:t>array of strings</a:t>
            </a:r>
            <a:r>
              <a:rPr lang="en-US" dirty="0"/>
              <a:t>, holding towns with GPS coordinates</a:t>
            </a:r>
          </a:p>
          <a:p>
            <a:pPr lvl="1">
              <a:lnSpc>
                <a:spcPct val="100000"/>
              </a:lnSpc>
            </a:pPr>
            <a:r>
              <a:rPr lang="en-US" dirty="0"/>
              <a:t>Parse each string to </a:t>
            </a:r>
            <a:r>
              <a:rPr lang="en-US" dirty="0">
                <a:solidFill>
                  <a:schemeClr val="tx2">
                    <a:lumMod val="75000"/>
                  </a:schemeClr>
                </a:solidFill>
              </a:rPr>
              <a:t>JS object </a:t>
            </a:r>
            <a:r>
              <a:rPr lang="en-US" dirty="0"/>
              <a:t>(see the below format)</a:t>
            </a:r>
          </a:p>
          <a:p>
            <a:pPr lvl="1">
              <a:lnSpc>
                <a:spcPct val="100000"/>
              </a:lnSpc>
            </a:pPr>
            <a:r>
              <a:rPr lang="en-US" dirty="0"/>
              <a:t>Print the output array of objects as </a:t>
            </a:r>
            <a:r>
              <a:rPr lang="en-US" dirty="0">
                <a:solidFill>
                  <a:schemeClr val="tx2">
                    <a:lumMod val="75000"/>
                  </a:schemeClr>
                </a:solidFill>
              </a:rPr>
              <a:t>JSON string</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4"/>
          <p:cNvSpPr>
            <a:spLocks noChangeArrowheads="1"/>
          </p:cNvSpPr>
          <p:nvPr/>
        </p:nvSpPr>
        <p:spPr bwMode="auto">
          <a:xfrm>
            <a:off x="816512" y="5200547"/>
            <a:ext cx="10749900" cy="1428853"/>
          </a:xfrm>
          <a:prstGeom prst="rect">
            <a:avLst/>
          </a:prstGeom>
          <a:noFill/>
          <a:ln w="12700">
            <a:solidFill>
              <a:schemeClr val="tx1">
                <a:lumMod val="85000"/>
                <a:lumOff val="15000"/>
              </a:schemeClr>
            </a:solidFill>
          </a:ln>
        </p:spPr>
        <p:txBody>
          <a:bodyPr wrap="square">
            <a:spAutoFit/>
          </a:bodyPr>
          <a:lstStyle/>
          <a:p>
            <a:pPr>
              <a:lnSpc>
                <a:spcPct val="105000"/>
              </a:lnSpc>
              <a:spcAft>
                <a:spcPts val="0"/>
              </a:spcAft>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[{"Town":"Sofia","Latitude":42.696552,"Longitude":23.32601},{"Town":"Beijing","Latitude":39.913818,"Longitude":116.363625}]</a:t>
            </a:r>
          </a:p>
        </p:txBody>
      </p:sp>
      <p:sp>
        <p:nvSpPr>
          <p:cNvPr id="6" name="Rectangle 5"/>
          <p:cNvSpPr>
            <a:spLocks noChangeArrowheads="1"/>
          </p:cNvSpPr>
          <p:nvPr/>
        </p:nvSpPr>
        <p:spPr bwMode="auto">
          <a:xfrm>
            <a:off x="816512" y="3467039"/>
            <a:ext cx="10749900" cy="1449628"/>
          </a:xfrm>
          <a:prstGeom prst="rect">
            <a:avLst/>
          </a:prstGeom>
          <a:noFill/>
          <a:ln w="12700">
            <a:solidFill>
              <a:schemeClr val="tx1">
                <a:lumMod val="85000"/>
                <a:lumOff val="15000"/>
              </a:schemeClr>
            </a:solidFill>
          </a:ln>
        </p:spPr>
        <p:txBody>
          <a:bodyPr wrap="square">
            <a:spAutoFit/>
          </a:bodyPr>
          <a:lstStyle/>
          <a:p>
            <a:pPr>
              <a:lnSpc>
                <a:spcPct val="105000"/>
              </a:lnSpc>
            </a:pPr>
            <a:r>
              <a:rPr lang="en-US" sz="2800" b="1" dirty="0">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 Town | Latitude | Longitude |</a:t>
            </a:r>
          </a:p>
          <a:p>
            <a:pPr>
              <a:lnSpc>
                <a:spcPct val="105000"/>
              </a:lnSpc>
            </a:pPr>
            <a:r>
              <a:rPr lang="en-US" sz="2800" b="1" dirty="0">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 Sofia | 42.696552 | 23.32601 |</a:t>
            </a:r>
          </a:p>
          <a:p>
            <a:pPr>
              <a:lnSpc>
                <a:spcPct val="105000"/>
              </a:lnSpc>
            </a:pPr>
            <a:r>
              <a:rPr lang="en-US" sz="2800" b="1" dirty="0">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 Beijing | 39.913818 | 116.363625 |</a:t>
            </a:r>
            <a:endParaRPr lang="it-IT"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endParaRPr>
          </a:p>
        </p:txBody>
      </p:sp>
      <p:sp>
        <p:nvSpPr>
          <p:cNvPr id="7" name="Curved Right Arrow 8"/>
          <p:cNvSpPr/>
          <p:nvPr/>
        </p:nvSpPr>
        <p:spPr>
          <a:xfrm>
            <a:off x="381724" y="4482506"/>
            <a:ext cx="381000" cy="11027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2590416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Towns to JSON</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Text Placeholder 5"/>
          <p:cNvSpPr txBox="1">
            <a:spLocks/>
          </p:cNvSpPr>
          <p:nvPr/>
        </p:nvSpPr>
        <p:spPr>
          <a:xfrm>
            <a:off x="817627" y="1666414"/>
            <a:ext cx="10555194" cy="4886786"/>
          </a:xfrm>
          <a:prstGeom prst="rect">
            <a:avLst/>
          </a:prstGeom>
          <a:noFill/>
          <a:ln w="12700">
            <a:solidFill>
              <a:schemeClr val="tx1">
                <a:lumMod val="85000"/>
                <a:lumOff val="15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700" dirty="0">
                <a:solidFill>
                  <a:schemeClr val="tx1">
                    <a:lumMod val="85000"/>
                    <a:lumOff val="15000"/>
                  </a:schemeClr>
                </a:solidFill>
              </a:rPr>
              <a:t>function parseTownsToJSON(towns) {</a:t>
            </a:r>
          </a:p>
          <a:p>
            <a:r>
              <a:rPr lang="en-US" sz="2700" dirty="0">
                <a:solidFill>
                  <a:schemeClr val="tx1">
                    <a:lumMod val="85000"/>
                    <a:lumOff val="15000"/>
                  </a:schemeClr>
                </a:solidFill>
              </a:rPr>
              <a:t>  let townsArr = [];</a:t>
            </a:r>
          </a:p>
          <a:p>
            <a:r>
              <a:rPr lang="en-US" sz="2700" dirty="0">
                <a:solidFill>
                  <a:schemeClr val="tx1">
                    <a:lumMod val="85000"/>
                    <a:lumOff val="15000"/>
                  </a:schemeClr>
                </a:solidFill>
              </a:rPr>
              <a:t>  for (let town of towns.slice(1)) {</a:t>
            </a:r>
          </a:p>
          <a:p>
            <a:r>
              <a:rPr lang="en-US" sz="2700" dirty="0">
                <a:solidFill>
                  <a:schemeClr val="tx1">
                    <a:lumMod val="85000"/>
                    <a:lumOff val="15000"/>
                  </a:schemeClr>
                </a:solidFill>
              </a:rPr>
              <a:t>    let [empty,</a:t>
            </a:r>
            <a:r>
              <a:rPr lang="en-US" sz="2700" dirty="0">
                <a:solidFill>
                  <a:schemeClr val="tx1">
                    <a:lumMod val="85000"/>
                    <a:lumOff val="15000"/>
                  </a:schemeClr>
                </a:solidFill>
                <a:latin typeface="+mn-lt"/>
              </a:rPr>
              <a:t> </a:t>
            </a:r>
            <a:r>
              <a:rPr lang="en-US" sz="2700" dirty="0">
                <a:solidFill>
                  <a:schemeClr val="tx1">
                    <a:lumMod val="85000"/>
                    <a:lumOff val="15000"/>
                  </a:schemeClr>
                </a:solidFill>
              </a:rPr>
              <a:t>townName,</a:t>
            </a:r>
            <a:r>
              <a:rPr lang="en-US" sz="2700" dirty="0">
                <a:solidFill>
                  <a:schemeClr val="tx1">
                    <a:lumMod val="85000"/>
                    <a:lumOff val="15000"/>
                  </a:schemeClr>
                </a:solidFill>
                <a:latin typeface="+mn-lt"/>
              </a:rPr>
              <a:t> </a:t>
            </a:r>
            <a:r>
              <a:rPr lang="en-US" sz="2700" dirty="0">
                <a:solidFill>
                  <a:schemeClr val="tx1">
                    <a:lumMod val="85000"/>
                    <a:lumOff val="15000"/>
                  </a:schemeClr>
                </a:solidFill>
              </a:rPr>
              <a:t>lat,</a:t>
            </a:r>
            <a:r>
              <a:rPr lang="en-US" sz="2700" dirty="0">
                <a:solidFill>
                  <a:schemeClr val="tx1">
                    <a:lumMod val="85000"/>
                    <a:lumOff val="15000"/>
                  </a:schemeClr>
                </a:solidFill>
                <a:latin typeface="+mn-lt"/>
              </a:rPr>
              <a:t> </a:t>
            </a:r>
            <a:r>
              <a:rPr lang="en-US" sz="2700" dirty="0">
                <a:solidFill>
                  <a:schemeClr val="tx1">
                    <a:lumMod val="85000"/>
                    <a:lumOff val="15000"/>
                  </a:schemeClr>
                </a:solidFill>
              </a:rPr>
              <a:t>lng] =</a:t>
            </a:r>
          </a:p>
          <a:p>
            <a:r>
              <a:rPr lang="en-US" sz="2700" dirty="0">
                <a:solidFill>
                  <a:schemeClr val="tx1">
                    <a:lumMod val="85000"/>
                    <a:lumOff val="15000"/>
                  </a:schemeClr>
                </a:solidFill>
              </a:rPr>
              <a:t>      town.split(/\s*\|\s*/);</a:t>
            </a:r>
          </a:p>
          <a:p>
            <a:r>
              <a:rPr lang="en-US" sz="2700" dirty="0">
                <a:solidFill>
                  <a:schemeClr val="tx1">
                    <a:lumMod val="85000"/>
                    <a:lumOff val="15000"/>
                  </a:schemeClr>
                </a:solidFill>
              </a:rPr>
              <a:t>    let townObj = {</a:t>
            </a:r>
            <a:r>
              <a:rPr lang="en-US" sz="2700" dirty="0">
                <a:solidFill>
                  <a:schemeClr val="tx1">
                    <a:lumMod val="85000"/>
                    <a:lumOff val="15000"/>
                  </a:schemeClr>
                </a:solidFill>
                <a:latin typeface="+mn-lt"/>
              </a:rPr>
              <a:t> </a:t>
            </a:r>
            <a:r>
              <a:rPr lang="en-US" sz="2700" dirty="0">
                <a:solidFill>
                  <a:schemeClr val="tx1">
                    <a:lumMod val="85000"/>
                    <a:lumOff val="15000"/>
                  </a:schemeClr>
                </a:solidFill>
              </a:rPr>
              <a:t>Town:</a:t>
            </a:r>
            <a:r>
              <a:rPr lang="en-US" sz="2700" dirty="0">
                <a:solidFill>
                  <a:schemeClr val="tx1">
                    <a:lumMod val="85000"/>
                    <a:lumOff val="15000"/>
                  </a:schemeClr>
                </a:solidFill>
                <a:latin typeface="+mn-lt"/>
              </a:rPr>
              <a:t> </a:t>
            </a:r>
            <a:r>
              <a:rPr lang="en-US" sz="2700" dirty="0">
                <a:solidFill>
                  <a:schemeClr val="tx1">
                    <a:lumMod val="85000"/>
                    <a:lumOff val="15000"/>
                  </a:schemeClr>
                </a:solidFill>
              </a:rPr>
              <a:t>townName,</a:t>
            </a:r>
            <a:r>
              <a:rPr lang="en-US" sz="2700" dirty="0">
                <a:solidFill>
                  <a:schemeClr val="tx1">
                    <a:lumMod val="85000"/>
                    <a:lumOff val="15000"/>
                  </a:schemeClr>
                </a:solidFill>
                <a:latin typeface="+mn-lt"/>
              </a:rPr>
              <a:t> </a:t>
            </a:r>
            <a:r>
              <a:rPr lang="en-US" sz="2700" dirty="0">
                <a:solidFill>
                  <a:schemeClr val="tx1">
                    <a:lumMod val="85000"/>
                    <a:lumOff val="15000"/>
                  </a:schemeClr>
                </a:solidFill>
              </a:rPr>
              <a:t>Latitude:</a:t>
            </a:r>
          </a:p>
          <a:p>
            <a:r>
              <a:rPr lang="en-US" sz="2700" dirty="0">
                <a:solidFill>
                  <a:schemeClr val="tx1">
                    <a:lumMod val="85000"/>
                    <a:lumOff val="15000"/>
                  </a:schemeClr>
                </a:solidFill>
              </a:rPr>
              <a:t>      Number(lat),</a:t>
            </a:r>
            <a:r>
              <a:rPr lang="en-US" sz="2700" dirty="0">
                <a:solidFill>
                  <a:schemeClr val="tx1">
                    <a:lumMod val="85000"/>
                    <a:lumOff val="15000"/>
                  </a:schemeClr>
                </a:solidFill>
                <a:latin typeface="+mn-lt"/>
              </a:rPr>
              <a:t> </a:t>
            </a:r>
            <a:r>
              <a:rPr lang="en-US" sz="2700" dirty="0">
                <a:solidFill>
                  <a:schemeClr val="tx1">
                    <a:lumMod val="85000"/>
                    <a:lumOff val="15000"/>
                  </a:schemeClr>
                </a:solidFill>
              </a:rPr>
              <a:t>Longitude:</a:t>
            </a:r>
            <a:r>
              <a:rPr lang="en-US" sz="2700" dirty="0">
                <a:solidFill>
                  <a:schemeClr val="tx1">
                    <a:lumMod val="85000"/>
                    <a:lumOff val="15000"/>
                  </a:schemeClr>
                </a:solidFill>
                <a:latin typeface="+mn-lt"/>
              </a:rPr>
              <a:t> </a:t>
            </a:r>
            <a:r>
              <a:rPr lang="en-US" sz="2700" dirty="0">
                <a:solidFill>
                  <a:schemeClr val="tx1">
                    <a:lumMod val="85000"/>
                    <a:lumOff val="15000"/>
                  </a:schemeClr>
                </a:solidFill>
              </a:rPr>
              <a:t>Number(lng)</a:t>
            </a:r>
            <a:r>
              <a:rPr lang="en-US" sz="2700" dirty="0">
                <a:solidFill>
                  <a:schemeClr val="tx1">
                    <a:lumMod val="85000"/>
                    <a:lumOff val="15000"/>
                  </a:schemeClr>
                </a:solidFill>
                <a:latin typeface="+mn-lt"/>
              </a:rPr>
              <a:t> </a:t>
            </a:r>
            <a:r>
              <a:rPr lang="en-US" sz="2700" dirty="0">
                <a:solidFill>
                  <a:schemeClr val="tx1">
                    <a:lumMod val="85000"/>
                    <a:lumOff val="15000"/>
                  </a:schemeClr>
                </a:solidFill>
              </a:rPr>
              <a:t>};</a:t>
            </a:r>
          </a:p>
          <a:p>
            <a:r>
              <a:rPr lang="en-US" sz="2700" dirty="0">
                <a:solidFill>
                  <a:schemeClr val="tx1">
                    <a:lumMod val="85000"/>
                    <a:lumOff val="15000"/>
                  </a:schemeClr>
                </a:solidFill>
              </a:rPr>
              <a:t>    townsArr.push(townObj);</a:t>
            </a:r>
          </a:p>
          <a:p>
            <a:r>
              <a:rPr lang="en-US" sz="2700" dirty="0">
                <a:solidFill>
                  <a:schemeClr val="tx1">
                    <a:lumMod val="85000"/>
                    <a:lumOff val="15000"/>
                  </a:schemeClr>
                </a:solidFill>
              </a:rPr>
              <a:t>  }</a:t>
            </a:r>
          </a:p>
          <a:p>
            <a:r>
              <a:rPr lang="en-US" sz="2700" dirty="0">
                <a:solidFill>
                  <a:schemeClr val="tx1">
                    <a:lumMod val="85000"/>
                    <a:lumOff val="15000"/>
                  </a:schemeClr>
                </a:solidFill>
              </a:rPr>
              <a:t>  return JSON.stringify(townsArr);</a:t>
            </a:r>
          </a:p>
          <a:p>
            <a:r>
              <a:rPr lang="en-US" sz="2700" dirty="0">
                <a:solidFill>
                  <a:schemeClr val="tx1">
                    <a:lumMod val="85000"/>
                    <a:lumOff val="15000"/>
                  </a:schemeClr>
                </a:solidFill>
              </a:rPr>
              <a:t>}</a:t>
            </a:r>
          </a:p>
        </p:txBody>
      </p:sp>
      <p:sp>
        <p:nvSpPr>
          <p:cNvPr id="6" name="Text Placeholder 5"/>
          <p:cNvSpPr txBox="1">
            <a:spLocks/>
          </p:cNvSpPr>
          <p:nvPr/>
        </p:nvSpPr>
        <p:spPr>
          <a:xfrm>
            <a:off x="1751011" y="6049324"/>
            <a:ext cx="9621809" cy="503876"/>
          </a:xfrm>
          <a:prstGeom prst="rect">
            <a:avLst/>
          </a:prstGeom>
          <a:noFill/>
          <a:ln w="12700">
            <a:solidFill>
              <a:schemeClr val="tx1">
                <a:lumMod val="85000"/>
                <a:lumOff val="15000"/>
              </a:schemeClr>
            </a:solidFill>
          </a:ln>
        </p:spPr>
        <p:txBody>
          <a:bodyPr vert="horz" wrap="square" lIns="144000" tIns="36000" rIns="144000" bIns="36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lnSpc>
                <a:spcPct val="120000"/>
              </a:lnSpc>
            </a:pPr>
            <a:r>
              <a:rPr lang="en-US" sz="2400" dirty="0">
                <a:solidFill>
                  <a:schemeClr val="tx1">
                    <a:lumMod val="85000"/>
                    <a:lumOff val="15000"/>
                  </a:schemeClr>
                </a:solidFill>
              </a:rPr>
              <a:t>parseTownsToJSON(['|Town|Lat|Lng|',</a:t>
            </a:r>
            <a:r>
              <a:rPr lang="en-US" sz="2400" dirty="0">
                <a:solidFill>
                  <a:schemeClr val="tx1">
                    <a:lumMod val="85000"/>
                    <a:lumOff val="15000"/>
                  </a:schemeClr>
                </a:solidFill>
                <a:latin typeface="+mn-lt"/>
              </a:rPr>
              <a:t> </a:t>
            </a:r>
            <a:r>
              <a:rPr lang="en-US" sz="2400" dirty="0">
                <a:solidFill>
                  <a:schemeClr val="tx1">
                    <a:lumMod val="85000"/>
                    <a:lumOff val="15000"/>
                  </a:schemeClr>
                </a:solidFill>
              </a:rPr>
              <a:t>'|Sofia |42|23</a:t>
            </a:r>
            <a:r>
              <a:rPr lang="en-US" sz="2400" dirty="0" smtClean="0">
                <a:solidFill>
                  <a:schemeClr val="tx1">
                    <a:lumMod val="85000"/>
                    <a:lumOff val="15000"/>
                  </a:schemeClr>
                </a:solidFill>
              </a:rPr>
              <a:t>|']);</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65318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bg-BG" dirty="0"/>
          </a:p>
        </p:txBody>
      </p:sp>
      <p:sp>
        <p:nvSpPr>
          <p:cNvPr id="3" name="Content Placeholder 2"/>
          <p:cNvSpPr>
            <a:spLocks noGrp="1"/>
          </p:cNvSpPr>
          <p:nvPr>
            <p:ph idx="1"/>
          </p:nvPr>
        </p:nvSpPr>
        <p:spPr/>
        <p:txBody>
          <a:bodyPr>
            <a:normAutofit/>
          </a:bodyPr>
          <a:lstStyle/>
          <a:p>
            <a:pPr marL="446088" indent="-446088">
              <a:lnSpc>
                <a:spcPct val="120000"/>
              </a:lnSpc>
              <a:buFontTx/>
              <a:buAutoNum type="arabicPeriod"/>
            </a:pPr>
            <a:r>
              <a:rPr lang="en-US" dirty="0"/>
              <a:t>Objects and JSON</a:t>
            </a:r>
          </a:p>
          <a:p>
            <a:pPr marL="446088" indent="-446088">
              <a:lnSpc>
                <a:spcPct val="120000"/>
              </a:lnSpc>
              <a:buFontTx/>
              <a:buAutoNum type="arabicPeriod"/>
            </a:pPr>
            <a:r>
              <a:rPr lang="en-US" dirty="0" smtClean="0"/>
              <a:t>Object </a:t>
            </a:r>
            <a:r>
              <a:rPr lang="en-US" dirty="0"/>
              <a:t>and Primitive </a:t>
            </a:r>
            <a:r>
              <a:rPr lang="en-US" dirty="0" smtClean="0"/>
              <a:t>Types</a:t>
            </a:r>
            <a:endParaRPr lang="en-US" dirty="0"/>
          </a:p>
          <a:p>
            <a:pPr marL="446088" indent="-446088">
              <a:lnSpc>
                <a:spcPct val="120000"/>
              </a:lnSpc>
              <a:buFontTx/>
              <a:buAutoNum type="arabicPeriod"/>
            </a:pPr>
            <a:r>
              <a:rPr lang="en-US" dirty="0"/>
              <a:t>JavaScript Object </a:t>
            </a:r>
            <a:r>
              <a:rPr lang="en-US" dirty="0" smtClean="0"/>
              <a:t>Properties</a:t>
            </a:r>
          </a:p>
          <a:p>
            <a:pPr marL="446088" indent="-446088">
              <a:lnSpc>
                <a:spcPct val="120000"/>
              </a:lnSpc>
              <a:buFontTx/>
              <a:buAutoNum type="arabicPeriod"/>
            </a:pPr>
            <a:r>
              <a:rPr lang="en-US" dirty="0" smtClean="0"/>
              <a:t>The </a:t>
            </a:r>
            <a:r>
              <a:rPr lang="en-US" b="1" dirty="0" smtClean="0">
                <a:solidFill>
                  <a:schemeClr val="tx2">
                    <a:lumMod val="75000"/>
                  </a:schemeClr>
                </a:solidFill>
              </a:rPr>
              <a:t>Map</a:t>
            </a:r>
            <a:r>
              <a:rPr lang="en-US" dirty="0" smtClean="0"/>
              <a:t> Class</a:t>
            </a:r>
          </a:p>
          <a:p>
            <a:pPr marL="446088" indent="-446088">
              <a:lnSpc>
                <a:spcPct val="120000"/>
              </a:lnSpc>
              <a:buFontTx/>
              <a:buAutoNum type="arabicPeriod"/>
            </a:pPr>
            <a:r>
              <a:rPr lang="en-US" dirty="0" smtClean="0"/>
              <a:t>The </a:t>
            </a:r>
            <a:r>
              <a:rPr lang="en-US" b="1" dirty="0">
                <a:solidFill>
                  <a:schemeClr val="tx2">
                    <a:lumMod val="75000"/>
                  </a:schemeClr>
                </a:solidFill>
              </a:rPr>
              <a:t>Set</a:t>
            </a:r>
            <a:r>
              <a:rPr lang="en-US" dirty="0"/>
              <a:t> Class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6183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Objects in JS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4"/>
          <p:cNvSpPr>
            <a:spLocks noChangeArrowheads="1"/>
          </p:cNvSpPr>
          <p:nvPr/>
        </p:nvSpPr>
        <p:spPr bwMode="auto">
          <a:xfrm>
            <a:off x="806813" y="1581120"/>
            <a:ext cx="10575200" cy="5124480"/>
          </a:xfrm>
          <a:prstGeom prst="rect">
            <a:avLst/>
          </a:prstGeom>
          <a:noFill/>
          <a:ln w="12700">
            <a:solidFill>
              <a:schemeClr val="tx1">
                <a:lumMod val="85000"/>
                <a:lumOff val="15000"/>
              </a:schemeClr>
            </a:solidFill>
          </a:ln>
        </p:spPr>
        <p:txBody>
          <a:bodyPr wrap="square">
            <a:spAutoFit/>
          </a:bodyPr>
          <a:lstStyle/>
          <a:p>
            <a:pPr eaLnBrk="0" hangingPunct="0">
              <a:lnSpc>
                <a:spcPct val="110000"/>
              </a:lnSpc>
              <a:buClr>
                <a:schemeClr val="accent5">
                  <a:lumMod val="40000"/>
                  <a:lumOff val="60000"/>
                </a:schemeClr>
              </a:buClr>
              <a:buSzPct val="70000"/>
            </a:pPr>
            <a:r>
              <a:rPr lang="en-US" sz="30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polygon = { </a:t>
            </a:r>
          </a:p>
          <a:p>
            <a:pPr eaLnBrk="0" hangingPunct="0">
              <a:lnSpc>
                <a:spcPct val="110000"/>
              </a:lnSpc>
              <a:buClr>
                <a:schemeClr val="accent5">
                  <a:lumMod val="40000"/>
                  <a:lumOff val="60000"/>
                </a:schemeClr>
              </a:buClr>
              <a:buSzPct val="70000"/>
            </a:pPr>
            <a:r>
              <a:rPr lang="en-US" sz="30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about: { name: "triangle", color: "red" },</a:t>
            </a:r>
          </a:p>
          <a:p>
            <a:pPr eaLnBrk="0" hangingPunct="0">
              <a:lnSpc>
                <a:spcPct val="110000"/>
              </a:lnSpc>
              <a:buClr>
                <a:schemeClr val="accent5">
                  <a:lumMod val="40000"/>
                  <a:lumOff val="60000"/>
                </a:schemeClr>
              </a:buClr>
              <a:buSzPct val="70000"/>
            </a:pPr>
            <a:r>
              <a:rPr lang="en-US" sz="30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  corners: [{x:2, y:6}, {x:3, y:1}, {x:-2, y:2}]</a:t>
            </a:r>
          </a:p>
          <a:p>
            <a:pPr eaLnBrk="0" hangingPunct="0">
              <a:lnSpc>
                <a:spcPct val="110000"/>
              </a:lnSpc>
              <a:buClr>
                <a:schemeClr val="accent5">
                  <a:lumMod val="40000"/>
                  <a:lumOff val="60000"/>
                </a:schemeClr>
              </a:buClr>
              <a:buSzPct val="70000"/>
            </a:pPr>
            <a:r>
              <a:rPr lang="en-US" sz="30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1200"/>
              </a:spcBef>
              <a:buClr>
                <a:schemeClr val="accent5">
                  <a:lumMod val="40000"/>
                  <a:lumOff val="60000"/>
                </a:schemeClr>
              </a:buClr>
              <a:buSzPct val="70000"/>
            </a:pPr>
            <a:r>
              <a:rPr lang="en-US" sz="30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console.log(JSON.stringify(polygon)); // {"about":{"name":"triangle","color":"red"},"corners":[{"x":2,"y":6},{"x":3,"y":1},{"x":-2,"y":2}]}</a:t>
            </a:r>
          </a:p>
          <a:p>
            <a:pPr eaLnBrk="0" hangingPunct="0">
              <a:lnSpc>
                <a:spcPct val="110000"/>
              </a:lnSpc>
              <a:spcBef>
                <a:spcPts val="1200"/>
              </a:spcBef>
              <a:buClr>
                <a:schemeClr val="accent5">
                  <a:lumMod val="40000"/>
                  <a:lumOff val="60000"/>
                </a:schemeClr>
              </a:buClr>
              <a:buSzPct val="70000"/>
            </a:pPr>
            <a:r>
              <a:rPr lang="en-US" sz="30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console.log(polygon.about.color); // red</a:t>
            </a:r>
          </a:p>
          <a:p>
            <a:pPr eaLnBrk="0" hangingPunct="0">
              <a:lnSpc>
                <a:spcPct val="110000"/>
              </a:lnSpc>
              <a:spcBef>
                <a:spcPts val="1200"/>
              </a:spcBef>
              <a:buClr>
                <a:schemeClr val="accent5">
                  <a:lumMod val="40000"/>
                  <a:lumOff val="60000"/>
                </a:schemeClr>
              </a:buClr>
              <a:buSzPct val="70000"/>
            </a:pPr>
            <a:r>
              <a:rPr lang="en-US" sz="30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polygon.about.location = {x:4, y:-7};</a:t>
            </a:r>
          </a:p>
        </p:txBody>
      </p:sp>
    </p:spTree>
    <p:extLst>
      <p:ext uri="{BB962C8B-B14F-4D97-AF65-F5344CB8AC3E}">
        <p14:creationId xmlns:p14="http://schemas.microsoft.com/office/powerpoint/2010/main" val="408488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JSON Object</a:t>
            </a:r>
            <a:endParaRPr lang="bg-BG" dirty="0"/>
          </a:p>
        </p:txBody>
      </p:sp>
      <p:sp>
        <p:nvSpPr>
          <p:cNvPr id="3" name="Content Placeholder 2"/>
          <p:cNvSpPr>
            <a:spLocks noGrp="1"/>
          </p:cNvSpPr>
          <p:nvPr>
            <p:ph idx="1"/>
          </p:nvPr>
        </p:nvSpPr>
        <p:spPr/>
        <p:txBody>
          <a:bodyPr/>
          <a:lstStyle/>
          <a:p>
            <a:r>
              <a:rPr lang="en-US" dirty="0" smtClean="0"/>
              <a:t>JSON is great, but </a:t>
            </a:r>
            <a:r>
              <a:rPr lang="en-US" b="1" dirty="0" smtClean="0"/>
              <a:t>repeating code </a:t>
            </a:r>
            <a:r>
              <a:rPr lang="en-US" dirty="0" smtClean="0"/>
              <a:t>is not, right?</a:t>
            </a:r>
          </a:p>
          <a:p>
            <a:pPr lvl="1"/>
            <a:r>
              <a:rPr lang="en-US" dirty="0" smtClean="0"/>
              <a:t>Lets make two persons:</a:t>
            </a:r>
          </a:p>
          <a:p>
            <a:pPr lvl="1"/>
            <a:endParaRPr lang="en-US" dirty="0" smtClean="0"/>
          </a:p>
          <a:p>
            <a:pPr lvl="1"/>
            <a:endParaRPr lang="en-US" dirty="0" smtClean="0"/>
          </a:p>
          <a:p>
            <a:pPr lvl="1"/>
            <a:endParaRPr lang="en-US" dirty="0" smtClean="0"/>
          </a:p>
          <a:p>
            <a:pPr lvl="1">
              <a:spcBef>
                <a:spcPts val="2400"/>
              </a:spcBef>
            </a:pPr>
            <a:endParaRPr lang="en-US" dirty="0" smtClean="0"/>
          </a:p>
          <a:p>
            <a:pPr lvl="1">
              <a:spcBef>
                <a:spcPts val="2400"/>
              </a:spcBef>
            </a:pPr>
            <a:r>
              <a:rPr lang="en-US" dirty="0" smtClean="0"/>
              <a:t>Lots of repeating code</a:t>
            </a:r>
          </a:p>
          <a:p>
            <a:pPr lvl="2"/>
            <a:r>
              <a:rPr lang="en-US" dirty="0" smtClean="0"/>
              <a:t>Can't we use a constructor or function to create an object?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Text Placeholder 5"/>
          <p:cNvSpPr txBox="1">
            <a:spLocks/>
          </p:cNvSpPr>
          <p:nvPr/>
        </p:nvSpPr>
        <p:spPr>
          <a:xfrm>
            <a:off x="1218406" y="3104108"/>
            <a:ext cx="9677400" cy="2077492"/>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lumMod val="85000"/>
                    <a:lumOff val="15000"/>
                  </a:schemeClr>
                </a:solidFill>
              </a:rPr>
              <a:t>let ivanov = {fname: </a:t>
            </a:r>
            <a:r>
              <a:rPr lang="en-US" smtClean="0">
                <a:solidFill>
                  <a:schemeClr val="tx1">
                    <a:lumMod val="85000"/>
                    <a:lumOff val="15000"/>
                  </a:schemeClr>
                </a:solidFill>
              </a:rPr>
              <a:t>'</a:t>
            </a:r>
            <a:r>
              <a:rPr lang="en-US" noProof="1" smtClean="0">
                <a:solidFill>
                  <a:schemeClr val="tx1">
                    <a:lumMod val="85000"/>
                    <a:lumOff val="15000"/>
                  </a:schemeClr>
                </a:solidFill>
              </a:rPr>
              <a:t>Stiliyan</a:t>
            </a:r>
            <a:r>
              <a:rPr lang="en-US" dirty="0" smtClean="0">
                <a:solidFill>
                  <a:schemeClr val="tx1">
                    <a:lumMod val="85000"/>
                    <a:lumOff val="15000"/>
                  </a:schemeClr>
                </a:solidFill>
              </a:rPr>
              <a:t>'</a:t>
            </a:r>
            <a:r>
              <a:rPr lang="en-US" noProof="1" smtClean="0">
                <a:solidFill>
                  <a:schemeClr val="tx1">
                    <a:lumMod val="85000"/>
                    <a:lumOff val="15000"/>
                  </a:schemeClr>
                </a:solidFill>
              </a:rPr>
              <a:t>, lname: </a:t>
            </a:r>
            <a:r>
              <a:rPr lang="en-US" dirty="0">
                <a:solidFill>
                  <a:schemeClr val="tx1">
                    <a:lumMod val="85000"/>
                    <a:lumOff val="15000"/>
                  </a:schemeClr>
                </a:solidFill>
              </a:rPr>
              <a:t>'</a:t>
            </a:r>
            <a:r>
              <a:rPr lang="en-US" noProof="1" smtClean="0">
                <a:solidFill>
                  <a:schemeClr val="tx1">
                    <a:lumMod val="85000"/>
                    <a:lumOff val="15000"/>
                  </a:schemeClr>
                </a:solidFill>
              </a:rPr>
              <a:t>Ivanov</a:t>
            </a:r>
            <a:r>
              <a:rPr lang="en-US" dirty="0" smtClean="0">
                <a:solidFill>
                  <a:schemeClr val="tx1">
                    <a:lumMod val="85000"/>
                    <a:lumOff val="15000"/>
                  </a:schemeClr>
                </a:solidFill>
              </a:rPr>
              <a:t>'</a:t>
            </a:r>
            <a:r>
              <a:rPr lang="en-US" noProof="1" smtClean="0">
                <a:solidFill>
                  <a:schemeClr val="tx1">
                    <a:lumMod val="85000"/>
                    <a:lumOff val="15000"/>
                  </a:schemeClr>
                </a:solidFill>
              </a:rPr>
              <a:t>,</a:t>
            </a:r>
          </a:p>
          <a:p>
            <a:r>
              <a:rPr lang="en-US" noProof="1" smtClean="0">
                <a:solidFill>
                  <a:schemeClr val="tx1">
                    <a:lumMod val="85000"/>
                    <a:lumOff val="15000"/>
                  </a:schemeClr>
                </a:solidFill>
              </a:rPr>
              <a:t>  toString: </a:t>
            </a:r>
            <a:r>
              <a:rPr lang="en-US" sz="2400" noProof="1" smtClean="0">
                <a:solidFill>
                  <a:schemeClr val="tx1">
                    <a:lumMod val="85000"/>
                    <a:lumOff val="15000"/>
                  </a:schemeClr>
                </a:solidFill>
              </a:rPr>
              <a:t>function</a:t>
            </a:r>
            <a:r>
              <a:rPr lang="en-US" noProof="1" smtClean="0">
                <a:solidFill>
                  <a:schemeClr val="tx1">
                    <a:lumMod val="85000"/>
                    <a:lumOff val="15000"/>
                  </a:schemeClr>
                </a:solidFill>
              </a:rPr>
              <a:t>(){ return this.fname + </a:t>
            </a:r>
            <a:r>
              <a:rPr lang="en-US" dirty="0">
                <a:solidFill>
                  <a:schemeClr val="tx1">
                    <a:lumMod val="85000"/>
                    <a:lumOff val="15000"/>
                  </a:schemeClr>
                </a:solidFill>
              </a:rPr>
              <a:t>'</a:t>
            </a:r>
            <a:r>
              <a:rPr lang="en-US" noProof="1" smtClean="0">
                <a:solidFill>
                  <a:schemeClr val="tx1">
                    <a:lumMod val="85000"/>
                    <a:lumOff val="15000"/>
                  </a:schemeClr>
                </a:solidFill>
              </a:rPr>
              <a:t> </a:t>
            </a:r>
            <a:r>
              <a:rPr lang="en-US" dirty="0">
                <a:solidFill>
                  <a:schemeClr val="tx1">
                    <a:lumMod val="85000"/>
                    <a:lumOff val="15000"/>
                  </a:schemeClr>
                </a:solidFill>
              </a:rPr>
              <a:t>'</a:t>
            </a:r>
            <a:r>
              <a:rPr lang="en-US" noProof="1" smtClean="0">
                <a:solidFill>
                  <a:schemeClr val="tx1">
                    <a:lumMod val="85000"/>
                    <a:lumOff val="15000"/>
                  </a:schemeClr>
                </a:solidFill>
              </a:rPr>
              <a:t> + this.lname;}</a:t>
            </a:r>
          </a:p>
          <a:p>
            <a:r>
              <a:rPr lang="en-US" noProof="1" smtClean="0">
                <a:solidFill>
                  <a:schemeClr val="tx1">
                    <a:lumMod val="85000"/>
                    <a:lumOff val="15000"/>
                  </a:schemeClr>
                </a:solidFill>
              </a:rPr>
              <a:t>}</a:t>
            </a:r>
          </a:p>
          <a:p>
            <a:pPr>
              <a:spcBef>
                <a:spcPts val="600"/>
              </a:spcBef>
            </a:pPr>
            <a:r>
              <a:rPr lang="en-US" noProof="1" smtClean="0">
                <a:solidFill>
                  <a:schemeClr val="tx1">
                    <a:lumMod val="85000"/>
                    <a:lumOff val="15000"/>
                  </a:schemeClr>
                </a:solidFill>
              </a:rPr>
              <a:t>let georgiev = { fname: </a:t>
            </a:r>
            <a:r>
              <a:rPr lang="en-US" dirty="0" smtClean="0">
                <a:solidFill>
                  <a:schemeClr val="tx1">
                    <a:lumMod val="85000"/>
                    <a:lumOff val="15000"/>
                  </a:schemeClr>
                </a:solidFill>
              </a:rPr>
              <a:t>'</a:t>
            </a:r>
            <a:r>
              <a:rPr lang="en-US" noProof="1" smtClean="0">
                <a:solidFill>
                  <a:schemeClr val="tx1">
                    <a:lumMod val="85000"/>
                    <a:lumOff val="15000"/>
                  </a:schemeClr>
                </a:solidFill>
              </a:rPr>
              <a:t>Georgi</a:t>
            </a:r>
            <a:r>
              <a:rPr lang="en-US" dirty="0">
                <a:solidFill>
                  <a:schemeClr val="tx1">
                    <a:lumMod val="85000"/>
                    <a:lumOff val="15000"/>
                  </a:schemeClr>
                </a:solidFill>
              </a:rPr>
              <a:t>'</a:t>
            </a:r>
            <a:r>
              <a:rPr lang="en-US" noProof="1" smtClean="0">
                <a:solidFill>
                  <a:schemeClr val="tx1">
                    <a:lumMod val="85000"/>
                    <a:lumOff val="15000"/>
                  </a:schemeClr>
                </a:solidFill>
              </a:rPr>
              <a:t>, lname: </a:t>
            </a:r>
            <a:r>
              <a:rPr lang="en-US" dirty="0" smtClean="0">
                <a:solidFill>
                  <a:schemeClr val="tx1">
                    <a:lumMod val="85000"/>
                    <a:lumOff val="15000"/>
                  </a:schemeClr>
                </a:solidFill>
              </a:rPr>
              <a:t>'</a:t>
            </a:r>
            <a:r>
              <a:rPr lang="en-US" noProof="1" smtClean="0">
                <a:solidFill>
                  <a:schemeClr val="tx1">
                    <a:lumMod val="85000"/>
                    <a:lumOff val="15000"/>
                  </a:schemeClr>
                </a:solidFill>
              </a:rPr>
              <a:t>Georgiev</a:t>
            </a:r>
            <a:r>
              <a:rPr lang="en-US" dirty="0">
                <a:solidFill>
                  <a:schemeClr val="tx1">
                    <a:lumMod val="85000"/>
                    <a:lumOff val="15000"/>
                  </a:schemeClr>
                </a:solidFill>
              </a:rPr>
              <a:t>'</a:t>
            </a:r>
            <a:r>
              <a:rPr lang="en-US" noProof="1" smtClean="0">
                <a:solidFill>
                  <a:schemeClr val="tx1">
                    <a:lumMod val="85000"/>
                    <a:lumOff val="15000"/>
                  </a:schemeClr>
                </a:solidFill>
              </a:rPr>
              <a:t>, </a:t>
            </a:r>
            <a:br>
              <a:rPr lang="en-US" noProof="1" smtClean="0">
                <a:solidFill>
                  <a:schemeClr val="tx1">
                    <a:lumMod val="85000"/>
                    <a:lumOff val="15000"/>
                  </a:schemeClr>
                </a:solidFill>
              </a:rPr>
            </a:br>
            <a:r>
              <a:rPr lang="en-US" noProof="1" smtClean="0">
                <a:solidFill>
                  <a:schemeClr val="tx1">
                    <a:lumMod val="85000"/>
                    <a:lumOff val="15000"/>
                  </a:schemeClr>
                </a:solidFill>
              </a:rPr>
              <a:t>  toString: function(){ return this.fname + </a:t>
            </a:r>
            <a:r>
              <a:rPr lang="en-US" dirty="0">
                <a:solidFill>
                  <a:schemeClr val="tx1">
                    <a:lumMod val="85000"/>
                    <a:lumOff val="15000"/>
                  </a:schemeClr>
                </a:solidFill>
              </a:rPr>
              <a:t>'</a:t>
            </a:r>
            <a:r>
              <a:rPr lang="en-US" noProof="1" smtClean="0">
                <a:solidFill>
                  <a:schemeClr val="tx1">
                    <a:lumMod val="85000"/>
                    <a:lumOff val="15000"/>
                  </a:schemeClr>
                </a:solidFill>
              </a:rPr>
              <a:t> </a:t>
            </a:r>
            <a:r>
              <a:rPr lang="en-US" dirty="0">
                <a:solidFill>
                  <a:schemeClr val="tx1">
                    <a:lumMod val="85000"/>
                    <a:lumOff val="15000"/>
                  </a:schemeClr>
                </a:solidFill>
              </a:rPr>
              <a:t>'</a:t>
            </a:r>
            <a:r>
              <a:rPr lang="en-US" noProof="1" smtClean="0">
                <a:solidFill>
                  <a:schemeClr val="tx1">
                    <a:lumMod val="85000"/>
                    <a:lumOff val="15000"/>
                  </a:schemeClr>
                </a:solidFill>
              </a:rPr>
              <a:t> + this.lname;}</a:t>
            </a:r>
          </a:p>
          <a:p>
            <a:r>
              <a:rPr lang="en-US" noProof="1" smtClean="0">
                <a:solidFill>
                  <a:schemeClr val="tx1">
                    <a:lumMod val="85000"/>
                    <a:lumOff val="15000"/>
                  </a:schemeClr>
                </a:solidFill>
              </a:rPr>
              <a:t>}   </a:t>
            </a:r>
            <a:endParaRPr lang="en-US" noProof="1">
              <a:solidFill>
                <a:schemeClr val="tx1">
                  <a:lumMod val="85000"/>
                  <a:lumOff val="15000"/>
                </a:schemeClr>
              </a:solidFill>
            </a:endParaRPr>
          </a:p>
        </p:txBody>
      </p:sp>
    </p:spTree>
    <p:extLst>
      <p:ext uri="{BB962C8B-B14F-4D97-AF65-F5344CB8AC3E}">
        <p14:creationId xmlns:p14="http://schemas.microsoft.com/office/powerpoint/2010/main" val="296332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Building Function</a:t>
            </a:r>
            <a:endParaRPr lang="bg-BG" dirty="0"/>
          </a:p>
        </p:txBody>
      </p:sp>
      <p:sp>
        <p:nvSpPr>
          <p:cNvPr id="3" name="Content Placeholder 2"/>
          <p:cNvSpPr>
            <a:spLocks noGrp="1"/>
          </p:cNvSpPr>
          <p:nvPr>
            <p:ph idx="1"/>
          </p:nvPr>
        </p:nvSpPr>
        <p:spPr/>
        <p:txBody>
          <a:bodyPr>
            <a:normAutofit fontScale="92500" lnSpcReduction="10000"/>
          </a:bodyPr>
          <a:lstStyle/>
          <a:p>
            <a:r>
              <a:rPr lang="en-US" dirty="0" smtClean="0"/>
              <a:t>A function for building JSON objects</a:t>
            </a:r>
          </a:p>
          <a:p>
            <a:pPr lvl="1"/>
            <a:r>
              <a:rPr lang="en-US" dirty="0" smtClean="0"/>
              <a:t>Just pass first and last name and get a object</a:t>
            </a:r>
          </a:p>
          <a:p>
            <a:pPr lvl="2"/>
            <a:r>
              <a:rPr lang="en-US" dirty="0" smtClean="0"/>
              <a:t>Something like a constructor</a:t>
            </a:r>
          </a:p>
          <a:p>
            <a:pPr lvl="2">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Much cooler, right?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 Placeholder 5"/>
          <p:cNvSpPr txBox="1">
            <a:spLocks/>
          </p:cNvSpPr>
          <p:nvPr/>
        </p:nvSpPr>
        <p:spPr>
          <a:xfrm>
            <a:off x="1248406" y="3124200"/>
            <a:ext cx="10028400" cy="2631490"/>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noProof="1" smtClean="0">
                <a:solidFill>
                  <a:schemeClr val="tx1">
                    <a:lumMod val="85000"/>
                    <a:lumOff val="15000"/>
                  </a:schemeClr>
                </a:solidFill>
              </a:rPr>
              <a:t>function buildPerson(finame, laname) {</a:t>
            </a:r>
          </a:p>
          <a:p>
            <a:r>
              <a:rPr lang="en-US" noProof="1" smtClean="0">
                <a:solidFill>
                  <a:schemeClr val="tx1">
                    <a:lumMod val="85000"/>
                    <a:lumOff val="15000"/>
                  </a:schemeClr>
                </a:solidFill>
              </a:rPr>
              <a:t>  return {</a:t>
            </a:r>
          </a:p>
          <a:p>
            <a:r>
              <a:rPr lang="en-US" noProof="1" smtClean="0">
                <a:solidFill>
                  <a:schemeClr val="tx1">
                    <a:lumMod val="85000"/>
                    <a:lumOff val="15000"/>
                  </a:schemeClr>
                </a:solidFill>
              </a:rPr>
              <a:t>    fname: finame, </a:t>
            </a:r>
          </a:p>
          <a:p>
            <a:r>
              <a:rPr lang="en-US" noProof="1" smtClean="0">
                <a:solidFill>
                  <a:schemeClr val="tx1">
                    <a:lumMod val="85000"/>
                    <a:lumOff val="15000"/>
                  </a:schemeClr>
                </a:solidFill>
              </a:rPr>
              <a:t>    lname: laname,</a:t>
            </a:r>
          </a:p>
          <a:p>
            <a:r>
              <a:rPr lang="en-US" noProof="1" smtClean="0">
                <a:solidFill>
                  <a:schemeClr val="tx1">
                    <a:lumMod val="85000"/>
                    <a:lumOff val="15000"/>
                  </a:schemeClr>
                </a:solidFill>
              </a:rPr>
              <a:t>    toString: function (){return this.fname + </a:t>
            </a:r>
            <a:r>
              <a:rPr lang="en-US" dirty="0">
                <a:solidFill>
                  <a:schemeClr val="tx1">
                    <a:lumMod val="85000"/>
                    <a:lumOff val="15000"/>
                  </a:schemeClr>
                </a:solidFill>
              </a:rPr>
              <a:t>'</a:t>
            </a:r>
            <a:r>
              <a:rPr lang="en-US" noProof="1" smtClean="0">
                <a:solidFill>
                  <a:schemeClr val="tx1">
                    <a:lumMod val="85000"/>
                    <a:lumOff val="15000"/>
                  </a:schemeClr>
                </a:solidFill>
              </a:rPr>
              <a:t> </a:t>
            </a:r>
            <a:r>
              <a:rPr lang="en-US" dirty="0">
                <a:solidFill>
                  <a:schemeClr val="tx1">
                    <a:lumMod val="85000"/>
                    <a:lumOff val="15000"/>
                  </a:schemeClr>
                </a:solidFill>
              </a:rPr>
              <a:t>'</a:t>
            </a:r>
            <a:r>
              <a:rPr lang="en-US" noProof="1" smtClean="0">
                <a:solidFill>
                  <a:schemeClr val="tx1">
                    <a:lumMod val="85000"/>
                    <a:lumOff val="15000"/>
                  </a:schemeClr>
                </a:solidFill>
              </a:rPr>
              <a:t> + this.lname;}</a:t>
            </a:r>
          </a:p>
          <a:p>
            <a:r>
              <a:rPr lang="en-US" noProof="1" smtClean="0">
                <a:solidFill>
                  <a:schemeClr val="tx1">
                    <a:lumMod val="85000"/>
                    <a:lumOff val="15000"/>
                  </a:schemeClr>
                </a:solidFill>
              </a:rPr>
              <a:t>  };}</a:t>
            </a:r>
          </a:p>
          <a:p>
            <a:pPr>
              <a:spcBef>
                <a:spcPts val="600"/>
              </a:spcBef>
            </a:pPr>
            <a:r>
              <a:rPr lang="en-US" noProof="1" smtClean="0">
                <a:solidFill>
                  <a:schemeClr val="tx1">
                    <a:lumMod val="85000"/>
                    <a:lumOff val="15000"/>
                  </a:schemeClr>
                </a:solidFill>
              </a:rPr>
              <a:t>let ivanov = buildPerson(</a:t>
            </a:r>
            <a:r>
              <a:rPr lang="en-US" dirty="0">
                <a:solidFill>
                  <a:schemeClr val="tx1">
                    <a:lumMod val="85000"/>
                    <a:lumOff val="15000"/>
                  </a:schemeClr>
                </a:solidFill>
              </a:rPr>
              <a:t>'</a:t>
            </a:r>
            <a:r>
              <a:rPr lang="en-US" noProof="1" smtClean="0">
                <a:solidFill>
                  <a:schemeClr val="tx1">
                    <a:lumMod val="85000"/>
                    <a:lumOff val="15000"/>
                  </a:schemeClr>
                </a:solidFill>
              </a:rPr>
              <a:t>Stiliyan</a:t>
            </a:r>
            <a:r>
              <a:rPr lang="en-US" dirty="0" smtClean="0">
                <a:solidFill>
                  <a:schemeClr val="tx1">
                    <a:lumMod val="85000"/>
                    <a:lumOff val="15000"/>
                  </a:schemeClr>
                </a:solidFill>
              </a:rPr>
              <a:t>'</a:t>
            </a:r>
            <a:r>
              <a:rPr lang="en-US" noProof="1" smtClean="0">
                <a:solidFill>
                  <a:schemeClr val="tx1">
                    <a:lumMod val="85000"/>
                    <a:lumOff val="15000"/>
                  </a:schemeClr>
                </a:solidFill>
              </a:rPr>
              <a:t>,</a:t>
            </a:r>
            <a:r>
              <a:rPr lang="en-US" dirty="0">
                <a:solidFill>
                  <a:schemeClr val="tx1">
                    <a:lumMod val="85000"/>
                    <a:lumOff val="15000"/>
                  </a:schemeClr>
                </a:solidFill>
              </a:rPr>
              <a:t> '</a:t>
            </a:r>
            <a:r>
              <a:rPr lang="en-US" noProof="1" smtClean="0">
                <a:solidFill>
                  <a:schemeClr val="tx1">
                    <a:lumMod val="85000"/>
                    <a:lumOff val="15000"/>
                  </a:schemeClr>
                </a:solidFill>
              </a:rPr>
              <a:t>Ivanov</a:t>
            </a:r>
            <a:r>
              <a:rPr lang="en-US" dirty="0" smtClean="0">
                <a:solidFill>
                  <a:schemeClr val="tx1">
                    <a:lumMod val="85000"/>
                    <a:lumOff val="15000"/>
                  </a:schemeClr>
                </a:solidFill>
              </a:rPr>
              <a:t>'</a:t>
            </a:r>
            <a:r>
              <a:rPr lang="en-US" noProof="1" smtClean="0">
                <a:solidFill>
                  <a:schemeClr val="tx1">
                    <a:lumMod val="85000"/>
                    <a:lumOff val="15000"/>
                  </a:schemeClr>
                </a:solidFill>
              </a:rPr>
              <a:t>);</a:t>
            </a:r>
          </a:p>
          <a:p>
            <a:r>
              <a:rPr lang="en-US" noProof="1" smtClean="0">
                <a:solidFill>
                  <a:schemeClr val="tx1">
                    <a:lumMod val="85000"/>
                    <a:lumOff val="15000"/>
                  </a:schemeClr>
                </a:solidFill>
              </a:rPr>
              <a:t>let georgiev = buildPerson(</a:t>
            </a:r>
            <a:r>
              <a:rPr lang="en-US" dirty="0" smtClean="0">
                <a:solidFill>
                  <a:schemeClr val="tx1">
                    <a:lumMod val="85000"/>
                    <a:lumOff val="15000"/>
                  </a:schemeClr>
                </a:solidFill>
              </a:rPr>
              <a:t>'</a:t>
            </a:r>
            <a:r>
              <a:rPr lang="en-US" noProof="1" smtClean="0">
                <a:solidFill>
                  <a:schemeClr val="tx1">
                    <a:lumMod val="85000"/>
                    <a:lumOff val="15000"/>
                  </a:schemeClr>
                </a:solidFill>
              </a:rPr>
              <a:t>Georgi</a:t>
            </a:r>
            <a:r>
              <a:rPr lang="en-US" dirty="0" smtClean="0">
                <a:solidFill>
                  <a:schemeClr val="tx1">
                    <a:lumMod val="85000"/>
                    <a:lumOff val="15000"/>
                  </a:schemeClr>
                </a:solidFill>
              </a:rPr>
              <a:t>'</a:t>
            </a:r>
            <a:r>
              <a:rPr lang="en-US" noProof="1" smtClean="0">
                <a:solidFill>
                  <a:schemeClr val="tx1">
                    <a:lumMod val="85000"/>
                    <a:lumOff val="15000"/>
                  </a:schemeClr>
                </a:solidFill>
              </a:rPr>
              <a:t>,</a:t>
            </a:r>
            <a:r>
              <a:rPr lang="en-US" dirty="0">
                <a:solidFill>
                  <a:schemeClr val="tx1">
                    <a:lumMod val="85000"/>
                    <a:lumOff val="15000"/>
                  </a:schemeClr>
                </a:solidFill>
              </a:rPr>
              <a:t> </a:t>
            </a:r>
            <a:r>
              <a:rPr lang="en-US" dirty="0" smtClean="0">
                <a:solidFill>
                  <a:schemeClr val="tx1">
                    <a:lumMod val="85000"/>
                    <a:lumOff val="15000"/>
                  </a:schemeClr>
                </a:solidFill>
              </a:rPr>
              <a:t>'</a:t>
            </a:r>
            <a:r>
              <a:rPr lang="en-US" noProof="1" smtClean="0">
                <a:solidFill>
                  <a:schemeClr val="tx1">
                    <a:lumMod val="85000"/>
                    <a:lumOff val="15000"/>
                  </a:schemeClr>
                </a:solidFill>
              </a:rPr>
              <a:t>Georgiev</a:t>
            </a:r>
            <a:r>
              <a:rPr lang="en-US" dirty="0">
                <a:solidFill>
                  <a:schemeClr val="tx1">
                    <a:lumMod val="85000"/>
                    <a:lumOff val="15000"/>
                  </a:schemeClr>
                </a:solidFill>
              </a:rPr>
              <a:t>'</a:t>
            </a:r>
            <a:r>
              <a:rPr lang="en-US" noProof="1" smtClean="0">
                <a:solidFill>
                  <a:schemeClr val="tx1">
                    <a:lumMod val="85000"/>
                    <a:lumOff val="15000"/>
                  </a:schemeClr>
                </a:solidFill>
              </a:rPr>
              <a:t>);</a:t>
            </a:r>
            <a:endParaRPr lang="en-US" noProof="1">
              <a:solidFill>
                <a:schemeClr val="tx1">
                  <a:lumMod val="85000"/>
                  <a:lumOff val="15000"/>
                </a:schemeClr>
              </a:solidFill>
            </a:endParaRPr>
          </a:p>
        </p:txBody>
      </p:sp>
    </p:spTree>
    <p:extLst>
      <p:ext uri="{BB962C8B-B14F-4D97-AF65-F5344CB8AC3E}">
        <p14:creationId xmlns:p14="http://schemas.microsoft.com/office/powerpoint/2010/main" val="31681444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Object and Primitive Types</a:t>
            </a:r>
            <a:endParaRPr lang="bg-BG" dirty="0"/>
          </a:p>
        </p:txBody>
      </p:sp>
      <p:sp>
        <p:nvSpPr>
          <p:cNvPr id="7" name="Subtitle 6"/>
          <p:cNvSpPr>
            <a:spLocks noGrp="1"/>
          </p:cNvSpPr>
          <p:nvPr>
            <p:ph type="subTitle" idx="1"/>
          </p:nvPr>
        </p:nvSpPr>
        <p:spPr/>
        <p:txBody>
          <a:bodyPr/>
          <a:lstStyle/>
          <a:p>
            <a:r>
              <a:rPr lang="en-US" dirty="0" smtClean="0"/>
              <a:t>The Types in JavaScript</a:t>
            </a:r>
            <a:endParaRPr lang="bg-BG"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669517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 and Primitive Types</a:t>
            </a:r>
            <a:endParaRPr lang="bg-BG" dirty="0"/>
          </a:p>
        </p:txBody>
      </p:sp>
      <p:sp>
        <p:nvSpPr>
          <p:cNvPr id="7" name="Content Placeholder 6"/>
          <p:cNvSpPr>
            <a:spLocks noGrp="1"/>
          </p:cNvSpPr>
          <p:nvPr>
            <p:ph idx="1"/>
          </p:nvPr>
        </p:nvSpPr>
        <p:spPr/>
        <p:txBody>
          <a:bodyPr/>
          <a:lstStyle/>
          <a:p>
            <a:pPr>
              <a:lnSpc>
                <a:spcPct val="100000"/>
              </a:lnSpc>
            </a:pPr>
            <a:r>
              <a:rPr lang="en-US" sz="3000" dirty="0" smtClean="0"/>
              <a:t>JavaScript is a dynamically typed language</a:t>
            </a:r>
          </a:p>
          <a:p>
            <a:pPr lvl="1">
              <a:lnSpc>
                <a:spcPct val="100000"/>
              </a:lnSpc>
            </a:pPr>
            <a:r>
              <a:rPr lang="en-US" dirty="0" smtClean="0"/>
              <a:t>Variables don’t have type, but their values do</a:t>
            </a:r>
          </a:p>
          <a:p>
            <a:pPr>
              <a:lnSpc>
                <a:spcPct val="100000"/>
              </a:lnSpc>
            </a:pPr>
            <a:r>
              <a:rPr lang="en-US" sz="3000" dirty="0" smtClean="0"/>
              <a:t>JavaScript has </a:t>
            </a:r>
            <a:r>
              <a:rPr lang="en-US" sz="3000" b="1" dirty="0" smtClean="0"/>
              <a:t>six</a:t>
            </a:r>
            <a:r>
              <a:rPr lang="en-US" sz="3000" dirty="0" smtClean="0"/>
              <a:t> different types:</a:t>
            </a:r>
          </a:p>
          <a:p>
            <a:pPr lvl="1">
              <a:lnSpc>
                <a:spcPct val="100000"/>
              </a:lnSpc>
            </a:pPr>
            <a:r>
              <a:rPr lang="en-US" b="1" dirty="0" smtClean="0">
                <a:latin typeface="Consolas" panose="020B0609020204030204" pitchFamily="49" charset="0"/>
                <a:cs typeface="Consolas" panose="020B0609020204030204" pitchFamily="49" charset="0"/>
              </a:rPr>
              <a:t>Number</a:t>
            </a:r>
            <a:r>
              <a:rPr lang="en-US" dirty="0" smtClean="0"/>
              <a:t>, </a:t>
            </a:r>
            <a:r>
              <a:rPr lang="en-US" b="1" dirty="0" smtClean="0">
                <a:latin typeface="Consolas" panose="020B0609020204030204" pitchFamily="49" charset="0"/>
                <a:cs typeface="Consolas" panose="020B0609020204030204" pitchFamily="49" charset="0"/>
              </a:rPr>
              <a:t>String</a:t>
            </a:r>
            <a:r>
              <a:rPr lang="en-US" dirty="0" smtClean="0"/>
              <a:t>, </a:t>
            </a:r>
            <a:r>
              <a:rPr lang="en-US" b="1" dirty="0" smtClean="0">
                <a:latin typeface="Consolas" panose="020B0609020204030204" pitchFamily="49" charset="0"/>
                <a:cs typeface="Consolas" panose="020B0609020204030204" pitchFamily="49" charset="0"/>
              </a:rPr>
              <a:t>Boolean</a:t>
            </a:r>
            <a:r>
              <a:rPr lang="en-US" dirty="0" smtClean="0"/>
              <a:t>, </a:t>
            </a:r>
            <a:r>
              <a:rPr lang="en-US" b="1" dirty="0" smtClean="0">
                <a:latin typeface="Consolas" panose="020B0609020204030204" pitchFamily="49" charset="0"/>
                <a:cs typeface="Consolas" panose="020B0609020204030204" pitchFamily="49" charset="0"/>
              </a:rPr>
              <a:t>Null</a:t>
            </a:r>
            <a:r>
              <a:rPr lang="en-US" dirty="0" smtClean="0"/>
              <a:t>, </a:t>
            </a:r>
            <a:r>
              <a:rPr lang="en-US" b="1" dirty="0" smtClean="0">
                <a:latin typeface="Consolas" panose="020B0609020204030204" pitchFamily="49" charset="0"/>
                <a:cs typeface="Consolas" panose="020B0609020204030204" pitchFamily="49" charset="0"/>
              </a:rPr>
              <a:t>Undefined</a:t>
            </a:r>
            <a:r>
              <a:rPr lang="en-US" dirty="0" smtClean="0">
                <a:solidFill>
                  <a:schemeClr val="accent5">
                    <a:lumMod val="20000"/>
                    <a:lumOff val="80000"/>
                  </a:schemeClr>
                </a:solidFill>
              </a:rPr>
              <a:t> </a:t>
            </a:r>
            <a:r>
              <a:rPr lang="en-US" dirty="0" smtClean="0"/>
              <a:t>and </a:t>
            </a:r>
            <a:r>
              <a:rPr lang="en-US" b="1" dirty="0" smtClean="0">
                <a:latin typeface="Consolas" panose="020B0609020204030204" pitchFamily="49" charset="0"/>
                <a:cs typeface="Consolas" panose="020B0609020204030204" pitchFamily="49" charset="0"/>
              </a:rPr>
              <a:t>Object</a:t>
            </a:r>
          </a:p>
          <a:p>
            <a:pPr>
              <a:lnSpc>
                <a:spcPct val="100000"/>
              </a:lnSpc>
            </a:pPr>
            <a:r>
              <a:rPr lang="en-US" sz="3000" b="1" dirty="0" smtClean="0">
                <a:latin typeface="Consolas" panose="020B0609020204030204" pitchFamily="49" charset="0"/>
                <a:cs typeface="Consolas" panose="020B0609020204030204" pitchFamily="49" charset="0"/>
              </a:rPr>
              <a:t>Object</a:t>
            </a:r>
            <a:r>
              <a:rPr lang="en-US" sz="3000" dirty="0" smtClean="0">
                <a:solidFill>
                  <a:schemeClr val="accent5">
                    <a:lumMod val="20000"/>
                    <a:lumOff val="80000"/>
                  </a:schemeClr>
                </a:solidFill>
              </a:rPr>
              <a:t> </a:t>
            </a:r>
            <a:r>
              <a:rPr lang="en-US" sz="3000" dirty="0" smtClean="0"/>
              <a:t>is the only </a:t>
            </a:r>
            <a:r>
              <a:rPr lang="en-US" sz="3000" b="1" dirty="0" smtClean="0"/>
              <a:t>Object</a:t>
            </a:r>
            <a:r>
              <a:rPr lang="en-US" sz="3000" dirty="0" smtClean="0">
                <a:solidFill>
                  <a:schemeClr val="accent5">
                    <a:lumMod val="20000"/>
                    <a:lumOff val="80000"/>
                  </a:schemeClr>
                </a:solidFill>
              </a:rPr>
              <a:t> </a:t>
            </a:r>
            <a:r>
              <a:rPr lang="en-US" sz="3000" dirty="0" smtClean="0"/>
              <a:t>type</a:t>
            </a:r>
          </a:p>
          <a:p>
            <a:pPr lvl="1">
              <a:lnSpc>
                <a:spcPct val="100000"/>
              </a:lnSpc>
            </a:pPr>
            <a:r>
              <a:rPr lang="en-US" dirty="0" smtClean="0"/>
              <a:t>It is copied by </a:t>
            </a:r>
            <a:r>
              <a:rPr lang="en-US" b="1" dirty="0" smtClean="0"/>
              <a:t>reference</a:t>
            </a:r>
          </a:p>
          <a:p>
            <a:pPr>
              <a:lnSpc>
                <a:spcPct val="100000"/>
              </a:lnSpc>
            </a:pPr>
            <a:r>
              <a:rPr lang="en-US" sz="3000" b="1" dirty="0" smtClean="0">
                <a:latin typeface="Consolas" panose="020B0609020204030204" pitchFamily="49" charset="0"/>
                <a:cs typeface="Consolas" panose="020B0609020204030204" pitchFamily="49" charset="0"/>
              </a:rPr>
              <a:t>Number</a:t>
            </a:r>
            <a:r>
              <a:rPr lang="en-US" sz="3000" dirty="0" smtClean="0"/>
              <a:t>, </a:t>
            </a:r>
            <a:r>
              <a:rPr lang="en-US" sz="3000" b="1" dirty="0" smtClean="0">
                <a:latin typeface="Consolas" panose="020B0609020204030204" pitchFamily="49" charset="0"/>
                <a:cs typeface="Consolas" panose="020B0609020204030204" pitchFamily="49" charset="0"/>
              </a:rPr>
              <a:t>String</a:t>
            </a:r>
            <a:r>
              <a:rPr lang="en-US" sz="3000" dirty="0" smtClean="0"/>
              <a:t>, </a:t>
            </a:r>
            <a:r>
              <a:rPr lang="en-US" sz="3000" b="1" dirty="0" smtClean="0">
                <a:latin typeface="Consolas" panose="020B0609020204030204" pitchFamily="49" charset="0"/>
                <a:cs typeface="Consolas" panose="020B0609020204030204" pitchFamily="49" charset="0"/>
              </a:rPr>
              <a:t>Boolean</a:t>
            </a:r>
            <a:r>
              <a:rPr lang="en-US" sz="3000" dirty="0" smtClean="0"/>
              <a:t>, </a:t>
            </a:r>
            <a:r>
              <a:rPr lang="en-US" sz="3000" b="1" dirty="0" smtClean="0">
                <a:latin typeface="Consolas" panose="020B0609020204030204" pitchFamily="49" charset="0"/>
                <a:cs typeface="Consolas" panose="020B0609020204030204" pitchFamily="49" charset="0"/>
              </a:rPr>
              <a:t>Null</a:t>
            </a:r>
            <a:r>
              <a:rPr lang="en-US" sz="3000" dirty="0" smtClean="0"/>
              <a:t>, </a:t>
            </a:r>
            <a:r>
              <a:rPr lang="en-US" sz="3000" b="1" dirty="0" smtClean="0">
                <a:latin typeface="Consolas" panose="020B0609020204030204" pitchFamily="49" charset="0"/>
                <a:cs typeface="Consolas" panose="020B0609020204030204" pitchFamily="49" charset="0"/>
              </a:rPr>
              <a:t>Undefined</a:t>
            </a:r>
            <a:r>
              <a:rPr lang="en-US" sz="3000" dirty="0" smtClean="0">
                <a:solidFill>
                  <a:schemeClr val="accent5">
                    <a:lumMod val="20000"/>
                    <a:lumOff val="80000"/>
                  </a:schemeClr>
                </a:solidFill>
              </a:rPr>
              <a:t> </a:t>
            </a:r>
            <a:r>
              <a:rPr lang="en-US" sz="3000" dirty="0" smtClean="0"/>
              <a:t>are </a:t>
            </a:r>
            <a:r>
              <a:rPr lang="en-US" sz="3000" b="1" dirty="0" smtClean="0"/>
              <a:t>primitive</a:t>
            </a:r>
            <a:r>
              <a:rPr lang="en-US" sz="3000" dirty="0" smtClean="0"/>
              <a:t> types</a:t>
            </a:r>
          </a:p>
          <a:p>
            <a:pPr lvl="1">
              <a:lnSpc>
                <a:spcPct val="100000"/>
              </a:lnSpc>
            </a:pPr>
            <a:r>
              <a:rPr lang="en-US" dirty="0" smtClean="0"/>
              <a:t>Copied by </a:t>
            </a:r>
            <a:r>
              <a:rPr lang="en-US" b="1" dirty="0" smtClean="0"/>
              <a:t>value</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58221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800" dirty="0" smtClean="0"/>
              <a:t>Reference and Primitive Types…</a:t>
            </a:r>
            <a:endParaRPr lang="bg-BG" dirty="0"/>
          </a:p>
        </p:txBody>
      </p:sp>
      <p:sp>
        <p:nvSpPr>
          <p:cNvPr id="8" name="Content Placeholder 7"/>
          <p:cNvSpPr>
            <a:spLocks noGrp="1"/>
          </p:cNvSpPr>
          <p:nvPr>
            <p:ph idx="1"/>
          </p:nvPr>
        </p:nvSpPr>
        <p:spPr/>
        <p:txBody>
          <a:bodyPr/>
          <a:lstStyle/>
          <a:p>
            <a:r>
              <a:rPr lang="en-US" dirty="0" smtClean="0"/>
              <a:t>The primitive types are </a:t>
            </a:r>
            <a:r>
              <a:rPr lang="en-US" b="1" dirty="0" smtClean="0">
                <a:latin typeface="Consolas" panose="020B0609020204030204" pitchFamily="49" charset="0"/>
                <a:cs typeface="Consolas" panose="020B0609020204030204" pitchFamily="49" charset="0"/>
              </a:rPr>
              <a:t>Boolean</a:t>
            </a:r>
            <a:r>
              <a:rPr lang="en-US" dirty="0" smtClean="0"/>
              <a:t>, </a:t>
            </a:r>
            <a:r>
              <a:rPr lang="en-US" b="1" dirty="0" smtClean="0">
                <a:latin typeface="Consolas" panose="020B0609020204030204" pitchFamily="49" charset="0"/>
                <a:cs typeface="Consolas" panose="020B0609020204030204" pitchFamily="49" charset="0"/>
              </a:rPr>
              <a:t>Number</a:t>
            </a:r>
            <a:r>
              <a:rPr lang="en-US" dirty="0" smtClean="0"/>
              <a:t>, </a:t>
            </a:r>
            <a:r>
              <a:rPr lang="en-US" b="1" dirty="0" smtClean="0">
                <a:latin typeface="Consolas" panose="020B0609020204030204" pitchFamily="49" charset="0"/>
                <a:cs typeface="Consolas" panose="020B0609020204030204" pitchFamily="49" charset="0"/>
              </a:rPr>
              <a:t>String</a:t>
            </a:r>
            <a:r>
              <a:rPr lang="en-US" dirty="0" smtClean="0"/>
              <a:t>, </a:t>
            </a:r>
            <a:r>
              <a:rPr lang="en-US" b="1" dirty="0" smtClean="0">
                <a:latin typeface="Consolas" panose="020B0609020204030204" pitchFamily="49" charset="0"/>
                <a:cs typeface="Consolas" panose="020B0609020204030204" pitchFamily="49" charset="0"/>
              </a:rPr>
              <a:t>Undefined</a:t>
            </a:r>
            <a:r>
              <a:rPr lang="en-US" dirty="0" smtClean="0"/>
              <a:t> and </a:t>
            </a:r>
            <a:r>
              <a:rPr lang="en-US" b="1" dirty="0" smtClean="0">
                <a:latin typeface="Consolas" panose="020B0609020204030204" pitchFamily="49" charset="0"/>
                <a:cs typeface="Consolas" panose="020B0609020204030204" pitchFamily="49" charset="0"/>
              </a:rPr>
              <a:t>Null</a:t>
            </a:r>
          </a:p>
          <a:p>
            <a:pPr lvl="1"/>
            <a:r>
              <a:rPr lang="en-US" dirty="0" smtClean="0"/>
              <a:t>All the other types are actually of type object</a:t>
            </a:r>
          </a:p>
          <a:p>
            <a:pPr lvl="2"/>
            <a:r>
              <a:rPr lang="en-US" dirty="0" smtClean="0"/>
              <a:t>Including arrays, dates, custom types, etc…</a:t>
            </a:r>
          </a:p>
          <a:p>
            <a:endParaRPr lang="en-US" dirty="0" smtClean="0"/>
          </a:p>
          <a:p>
            <a:endParaRPr lang="en-US" dirty="0" smtClean="0"/>
          </a:p>
          <a:p>
            <a:endParaRPr lang="en-US" dirty="0" smtClean="0"/>
          </a:p>
          <a:p>
            <a:r>
              <a:rPr lang="en-US" dirty="0" smtClean="0"/>
              <a:t>All types derive from object</a:t>
            </a:r>
          </a:p>
          <a:p>
            <a:pPr lvl="1"/>
            <a:r>
              <a:rPr lang="en-US" dirty="0" smtClean="0"/>
              <a:t>Their type is object</a:t>
            </a:r>
          </a:p>
          <a:p>
            <a:pPr lvl="1">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Text Placeholder 5"/>
          <p:cNvSpPr txBox="1">
            <a:spLocks/>
          </p:cNvSpPr>
          <p:nvPr/>
        </p:nvSpPr>
        <p:spPr>
          <a:xfrm>
            <a:off x="1142206" y="3951982"/>
            <a:ext cx="8280000" cy="1077218"/>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pPr>
              <a:spcBef>
                <a:spcPts val="600"/>
              </a:spcBef>
            </a:pPr>
            <a:r>
              <a:rPr lang="en-US" sz="1800" dirty="0" smtClean="0">
                <a:solidFill>
                  <a:schemeClr val="tx1">
                    <a:lumMod val="85000"/>
                    <a:lumOff val="15000"/>
                  </a:schemeClr>
                </a:solidFill>
              </a:rPr>
              <a:t>console.log(typeof </a:t>
            </a:r>
            <a:r>
              <a:rPr lang="en-US" sz="1800" dirty="0">
                <a:solidFill>
                  <a:schemeClr val="tx1">
                    <a:lumMod val="85000"/>
                    <a:lumOff val="15000"/>
                  </a:schemeClr>
                </a:solidFill>
              </a:rPr>
              <a:t>new</a:t>
            </a:r>
            <a:r>
              <a:rPr lang="en-US" sz="1800" dirty="0" smtClean="0">
                <a:solidFill>
                  <a:schemeClr val="tx1">
                    <a:lumMod val="85000"/>
                    <a:lumOff val="15000"/>
                  </a:schemeClr>
                </a:solidFill>
              </a:rPr>
              <a:t> Object() === typeof </a:t>
            </a:r>
            <a:r>
              <a:rPr lang="en-US" sz="1800" dirty="0">
                <a:solidFill>
                  <a:schemeClr val="tx1">
                    <a:lumMod val="85000"/>
                    <a:lumOff val="15000"/>
                  </a:schemeClr>
                </a:solidFill>
              </a:rPr>
              <a:t>new</a:t>
            </a:r>
            <a:r>
              <a:rPr lang="en-US" sz="1800" dirty="0" smtClean="0">
                <a:solidFill>
                  <a:schemeClr val="tx1">
                    <a:lumMod val="85000"/>
                    <a:lumOff val="15000"/>
                  </a:schemeClr>
                </a:solidFill>
              </a:rPr>
              <a:t> </a:t>
            </a:r>
            <a:r>
              <a:rPr lang="en-US" sz="1800" dirty="0">
                <a:solidFill>
                  <a:schemeClr val="tx1">
                    <a:lumMod val="85000"/>
                    <a:lumOff val="15000"/>
                  </a:schemeClr>
                </a:solidFill>
              </a:rPr>
              <a:t>Array</a:t>
            </a:r>
            <a:r>
              <a:rPr lang="en-US" sz="1800" dirty="0" smtClean="0">
                <a:solidFill>
                  <a:schemeClr val="tx1">
                    <a:lumMod val="85000"/>
                    <a:lumOff val="15000"/>
                  </a:schemeClr>
                </a:solidFill>
              </a:rPr>
              <a:t>()); // true</a:t>
            </a:r>
          </a:p>
          <a:p>
            <a:pPr>
              <a:spcBef>
                <a:spcPts val="600"/>
              </a:spcBef>
            </a:pPr>
            <a:r>
              <a:rPr lang="en-US" sz="1800" dirty="0">
                <a:solidFill>
                  <a:schemeClr val="tx1">
                    <a:lumMod val="85000"/>
                    <a:lumOff val="15000"/>
                  </a:schemeClr>
                </a:solidFill>
              </a:rPr>
              <a:t>console.log(typeof new Object() === typeof new Date</a:t>
            </a:r>
            <a:r>
              <a:rPr lang="en-US" sz="1800" dirty="0" smtClean="0">
                <a:solidFill>
                  <a:schemeClr val="tx1">
                    <a:lumMod val="85000"/>
                    <a:lumOff val="15000"/>
                  </a:schemeClr>
                </a:solidFill>
              </a:rPr>
              <a:t>()); // true</a:t>
            </a:r>
            <a:endParaRPr lang="en-US" sz="1800" dirty="0">
              <a:solidFill>
                <a:schemeClr val="tx1">
                  <a:lumMod val="85000"/>
                  <a:lumOff val="15000"/>
                </a:schemeClr>
              </a:solidFill>
            </a:endParaRPr>
          </a:p>
          <a:p>
            <a:pPr>
              <a:spcBef>
                <a:spcPts val="600"/>
              </a:spcBef>
            </a:pPr>
            <a:r>
              <a:rPr lang="en-US" sz="1800" dirty="0" smtClean="0">
                <a:solidFill>
                  <a:schemeClr val="tx1">
                    <a:lumMod val="85000"/>
                    <a:lumOff val="15000"/>
                  </a:schemeClr>
                </a:solidFill>
              </a:rPr>
              <a:t>console.log(typeof </a:t>
            </a:r>
            <a:r>
              <a:rPr lang="en-US" sz="1800" dirty="0">
                <a:solidFill>
                  <a:schemeClr val="tx1">
                    <a:lumMod val="85000"/>
                    <a:lumOff val="15000"/>
                  </a:schemeClr>
                </a:solidFill>
              </a:rPr>
              <a:t>new</a:t>
            </a:r>
            <a:r>
              <a:rPr lang="en-US" sz="1800" dirty="0" smtClean="0">
                <a:solidFill>
                  <a:schemeClr val="tx1">
                    <a:lumMod val="85000"/>
                    <a:lumOff val="15000"/>
                  </a:schemeClr>
                </a:solidFill>
              </a:rPr>
              <a:t> </a:t>
            </a:r>
            <a:r>
              <a:rPr lang="en-US" sz="1800" dirty="0">
                <a:solidFill>
                  <a:schemeClr val="tx1">
                    <a:lumMod val="85000"/>
                    <a:lumOff val="15000"/>
                  </a:schemeClr>
                </a:solidFill>
              </a:rPr>
              <a:t>Array() === typeof new Date</a:t>
            </a:r>
            <a:r>
              <a:rPr lang="en-US" sz="1800" dirty="0" smtClean="0">
                <a:solidFill>
                  <a:schemeClr val="tx1">
                    <a:lumMod val="85000"/>
                    <a:lumOff val="15000"/>
                  </a:schemeClr>
                </a:solidFill>
              </a:rPr>
              <a:t>());</a:t>
            </a:r>
            <a:r>
              <a:rPr lang="en-US" sz="1800" dirty="0">
                <a:solidFill>
                  <a:schemeClr val="tx1">
                    <a:lumMod val="85000"/>
                    <a:lumOff val="15000"/>
                  </a:schemeClr>
                </a:solidFill>
              </a:rPr>
              <a:t> </a:t>
            </a:r>
            <a:r>
              <a:rPr lang="en-US" sz="1800" dirty="0" smtClean="0">
                <a:solidFill>
                  <a:schemeClr val="tx1">
                    <a:lumMod val="85000"/>
                    <a:lumOff val="15000"/>
                  </a:schemeClr>
                </a:solidFill>
              </a:rPr>
              <a:t>// true </a:t>
            </a:r>
            <a:endParaRPr lang="en-US" sz="1800" dirty="0">
              <a:solidFill>
                <a:schemeClr val="tx1">
                  <a:lumMod val="85000"/>
                  <a:lumOff val="15000"/>
                </a:schemeClr>
              </a:solidFill>
            </a:endParaRPr>
          </a:p>
        </p:txBody>
      </p:sp>
    </p:spTree>
    <p:extLst>
      <p:ext uri="{BB962C8B-B14F-4D97-AF65-F5344CB8AC3E}">
        <p14:creationId xmlns:p14="http://schemas.microsoft.com/office/powerpoint/2010/main" val="4097130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idx="1"/>
          </p:nvPr>
        </p:nvSpPr>
        <p:spPr/>
        <p:txBody>
          <a:bodyPr/>
          <a:lstStyle/>
          <a:p>
            <a:pPr>
              <a:lnSpc>
                <a:spcPct val="100000"/>
              </a:lnSpc>
            </a:pPr>
            <a:r>
              <a:rPr lang="en-US" dirty="0" smtClean="0"/>
              <a:t>Primitive types are passed </a:t>
            </a:r>
            <a:r>
              <a:rPr lang="en-US" b="1" dirty="0" smtClean="0"/>
              <a:t>by value</a:t>
            </a:r>
          </a:p>
          <a:p>
            <a:pPr lvl="1">
              <a:lnSpc>
                <a:spcPct val="100000"/>
              </a:lnSpc>
            </a:pPr>
            <a:r>
              <a:rPr lang="en-US" dirty="0" smtClean="0"/>
              <a:t>When passed as argument</a:t>
            </a:r>
          </a:p>
          <a:p>
            <a:pPr lvl="2">
              <a:lnSpc>
                <a:spcPct val="100000"/>
              </a:lnSpc>
            </a:pPr>
            <a:r>
              <a:rPr lang="en-US" sz="3000" dirty="0" smtClean="0"/>
              <a:t>New memory is allocated (in the stack)</a:t>
            </a:r>
          </a:p>
          <a:p>
            <a:pPr lvl="2">
              <a:lnSpc>
                <a:spcPct val="100000"/>
              </a:lnSpc>
            </a:pPr>
            <a:r>
              <a:rPr lang="en-US" sz="3000" dirty="0" smtClean="0"/>
              <a:t>The value is copied in the new memory</a:t>
            </a:r>
          </a:p>
          <a:p>
            <a:pPr lvl="2">
              <a:lnSpc>
                <a:spcPct val="100000"/>
              </a:lnSpc>
            </a:pPr>
            <a:r>
              <a:rPr lang="en-US" sz="3000" dirty="0" smtClean="0"/>
              <a:t>The value in the new memory is passed</a:t>
            </a:r>
          </a:p>
          <a:p>
            <a:pPr>
              <a:lnSpc>
                <a:spcPct val="100000"/>
              </a:lnSpc>
            </a:pPr>
            <a:r>
              <a:rPr lang="en-US" dirty="0" smtClean="0"/>
              <a:t>Primitive types are initialized with type literals</a:t>
            </a:r>
          </a:p>
          <a:p>
            <a:pPr>
              <a:lnSpc>
                <a:spcPct val="100000"/>
              </a:lnSpc>
            </a:pPr>
            <a:endParaRPr lang="en-US" dirty="0" smtClean="0"/>
          </a:p>
          <a:p>
            <a:pPr>
              <a:lnSpc>
                <a:spcPct val="100000"/>
              </a:lnSpc>
              <a:spcBef>
                <a:spcPts val="1200"/>
              </a:spcBef>
            </a:pPr>
            <a:r>
              <a:rPr lang="en-US" dirty="0" smtClean="0"/>
              <a:t>Primitive types have a object type </a:t>
            </a:r>
            <a:r>
              <a:rPr lang="en-US" b="1" dirty="0" smtClean="0"/>
              <a:t>wrapper</a:t>
            </a:r>
          </a:p>
          <a:p>
            <a:endParaRPr lang="bg-BG" dirty="0"/>
          </a:p>
        </p:txBody>
      </p:sp>
      <p:sp>
        <p:nvSpPr>
          <p:cNvPr id="6" name="Text Placeholder 5"/>
          <p:cNvSpPr txBox="1">
            <a:spLocks/>
          </p:cNvSpPr>
          <p:nvPr/>
        </p:nvSpPr>
        <p:spPr>
          <a:xfrm>
            <a:off x="1079206" y="4992469"/>
            <a:ext cx="8064000" cy="646331"/>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dirty="0" smtClean="0">
                <a:solidFill>
                  <a:schemeClr val="tx1">
                    <a:lumMod val="85000"/>
                    <a:lumOff val="15000"/>
                  </a:schemeClr>
                </a:solidFill>
              </a:rPr>
              <a:t>let number = 5;</a:t>
            </a:r>
          </a:p>
          <a:p>
            <a:r>
              <a:rPr lang="en-US" sz="1800" dirty="0" smtClean="0">
                <a:solidFill>
                  <a:schemeClr val="tx1">
                    <a:lumMod val="85000"/>
                    <a:lumOff val="15000"/>
                  </a:schemeClr>
                </a:solidFill>
              </a:rPr>
              <a:t>let text = 'Hello there!';</a:t>
            </a:r>
            <a:endParaRPr lang="en-US" sz="1800" dirty="0">
              <a:solidFill>
                <a:schemeClr val="tx1">
                  <a:lumMod val="85000"/>
                  <a:lumOff val="15000"/>
                </a:schemeClr>
              </a:solidFill>
            </a:endParaRPr>
          </a:p>
        </p:txBody>
      </p:sp>
      <p:sp>
        <p:nvSpPr>
          <p:cNvPr id="7" name="Text Placeholder 5"/>
          <p:cNvSpPr txBox="1">
            <a:spLocks/>
          </p:cNvSpPr>
          <p:nvPr/>
        </p:nvSpPr>
        <p:spPr>
          <a:xfrm>
            <a:off x="1142206" y="6096000"/>
            <a:ext cx="8064000" cy="646331"/>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1800" noProof="1" smtClean="0">
                <a:solidFill>
                  <a:schemeClr val="tx1">
                    <a:lumMod val="85000"/>
                    <a:lumOff val="15000"/>
                  </a:schemeClr>
                </a:solidFill>
              </a:rPr>
              <a:t>let number = 5; // Holds a primitive value of 5</a:t>
            </a:r>
          </a:p>
          <a:p>
            <a:r>
              <a:rPr lang="en-US" sz="1800" noProof="1" smtClean="0">
                <a:solidFill>
                  <a:schemeClr val="tx1">
                    <a:lumMod val="85000"/>
                    <a:lumOff val="15000"/>
                  </a:schemeClr>
                </a:solidFill>
              </a:rPr>
              <a:t>let numberObj = new Number(5); // Holds a object value of 5</a:t>
            </a:r>
            <a:endParaRPr lang="en-US" sz="1800" noProof="1">
              <a:solidFill>
                <a:schemeClr val="tx1">
                  <a:lumMod val="85000"/>
                  <a:lumOff val="15000"/>
                </a:schemeClr>
              </a:solidFill>
            </a:endParaRPr>
          </a:p>
        </p:txBody>
      </p:sp>
    </p:spTree>
    <p:extLst>
      <p:ext uri="{BB962C8B-B14F-4D97-AF65-F5344CB8AC3E}">
        <p14:creationId xmlns:p14="http://schemas.microsoft.com/office/powerpoint/2010/main" val="633108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Types –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idx="1"/>
          </p:nvPr>
        </p:nvSpPr>
        <p:spPr/>
        <p:txBody>
          <a:bodyPr/>
          <a:lstStyle/>
          <a:p>
            <a:r>
              <a:rPr lang="en-US" dirty="0" smtClean="0"/>
              <a:t>Assign string values to two variables</a:t>
            </a:r>
          </a:p>
          <a:p>
            <a:pPr lvl="1"/>
            <a:r>
              <a:rPr lang="en-US" dirty="0" smtClean="0"/>
              <a:t>Create an object using their value</a:t>
            </a:r>
          </a:p>
          <a:p>
            <a:pPr lvl="1"/>
            <a:r>
              <a:rPr lang="en-US" dirty="0" smtClean="0"/>
              <a:t>Change the value of the variables</a:t>
            </a:r>
          </a:p>
          <a:p>
            <a:pPr lvl="1"/>
            <a:r>
              <a:rPr lang="en-US" dirty="0" smtClean="0"/>
              <a:t>Each object has its own value</a:t>
            </a:r>
          </a:p>
          <a:p>
            <a:endParaRPr lang="bg-BG" dirty="0"/>
          </a:p>
        </p:txBody>
      </p:sp>
      <p:sp>
        <p:nvSpPr>
          <p:cNvPr id="6" name="Text Placeholder 5"/>
          <p:cNvSpPr txBox="1">
            <a:spLocks/>
          </p:cNvSpPr>
          <p:nvPr/>
        </p:nvSpPr>
        <p:spPr>
          <a:xfrm>
            <a:off x="1142206" y="4114800"/>
            <a:ext cx="8229600" cy="2015936"/>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200" noProof="1" smtClean="0">
                <a:solidFill>
                  <a:schemeClr val="tx1">
                    <a:lumMod val="85000"/>
                    <a:lumOff val="15000"/>
                  </a:schemeClr>
                </a:solidFill>
              </a:rPr>
              <a:t>let fname = </a:t>
            </a:r>
            <a:r>
              <a:rPr lang="en-US" sz="2200" dirty="0">
                <a:solidFill>
                  <a:schemeClr val="tx1">
                    <a:lumMod val="85000"/>
                    <a:lumOff val="15000"/>
                  </a:schemeClr>
                </a:solidFill>
              </a:rPr>
              <a:t>'</a:t>
            </a:r>
            <a:r>
              <a:rPr lang="en-US" sz="2200" noProof="1" smtClean="0">
                <a:solidFill>
                  <a:schemeClr val="tx1">
                    <a:lumMod val="85000"/>
                    <a:lumOff val="15000"/>
                  </a:schemeClr>
                </a:solidFill>
              </a:rPr>
              <a:t>Georgi</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a:t>
            </a:r>
          </a:p>
          <a:p>
            <a:r>
              <a:rPr lang="en-US" sz="2200" noProof="1" smtClean="0">
                <a:solidFill>
                  <a:schemeClr val="tx1">
                    <a:lumMod val="85000"/>
                    <a:lumOff val="15000"/>
                  </a:schemeClr>
                </a:solidFill>
              </a:rPr>
              <a:t>let lname = </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Ivanov</a:t>
            </a:r>
            <a:r>
              <a:rPr lang="en-US" sz="2200" dirty="0">
                <a:solidFill>
                  <a:schemeClr val="tx1">
                    <a:lumMod val="85000"/>
                    <a:lumOff val="15000"/>
                  </a:schemeClr>
                </a:solidFill>
              </a:rPr>
              <a:t>'</a:t>
            </a:r>
            <a:r>
              <a:rPr lang="en-US" sz="2200" noProof="1" smtClean="0">
                <a:solidFill>
                  <a:schemeClr val="tx1">
                    <a:lumMod val="85000"/>
                    <a:lumOff val="15000"/>
                  </a:schemeClr>
                </a:solidFill>
              </a:rPr>
              <a:t>;</a:t>
            </a:r>
          </a:p>
          <a:p>
            <a:pPr>
              <a:spcBef>
                <a:spcPts val="900"/>
              </a:spcBef>
            </a:pPr>
            <a:r>
              <a:rPr lang="en-US" sz="2200" noProof="1" smtClean="0">
                <a:solidFill>
                  <a:schemeClr val="tx1">
                    <a:lumMod val="85000"/>
                    <a:lumOff val="15000"/>
                  </a:schemeClr>
                </a:solidFill>
              </a:rPr>
              <a:t>let person = {firstName: fname, lastName: lname};</a:t>
            </a:r>
          </a:p>
          <a:p>
            <a:pPr>
              <a:spcBef>
                <a:spcPts val="900"/>
              </a:spcBef>
            </a:pPr>
            <a:r>
              <a:rPr lang="en-US" sz="2200" noProof="1" smtClean="0">
                <a:solidFill>
                  <a:schemeClr val="tx1">
                    <a:lumMod val="85000"/>
                    <a:lumOff val="15000"/>
                  </a:schemeClr>
                </a:solidFill>
              </a:rPr>
              <a:t>lname = </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Petrov</a:t>
            </a:r>
            <a:r>
              <a:rPr lang="en-US" sz="2200" dirty="0">
                <a:solidFill>
                  <a:schemeClr val="tx1">
                    <a:lumMod val="85000"/>
                    <a:lumOff val="15000"/>
                  </a:schemeClr>
                </a:solidFill>
              </a:rPr>
              <a:t>'</a:t>
            </a:r>
            <a:r>
              <a:rPr lang="en-US" sz="2200" noProof="1" smtClean="0">
                <a:solidFill>
                  <a:schemeClr val="tx1">
                    <a:lumMod val="85000"/>
                    <a:lumOff val="15000"/>
                  </a:schemeClr>
                </a:solidFill>
              </a:rPr>
              <a:t>;</a:t>
            </a:r>
          </a:p>
          <a:p>
            <a:r>
              <a:rPr lang="en-US" sz="2200" noProof="1" smtClean="0">
                <a:solidFill>
                  <a:schemeClr val="tx1">
                    <a:lumMod val="85000"/>
                    <a:lumOff val="15000"/>
                  </a:schemeClr>
                </a:solidFill>
              </a:rPr>
              <a:t>console.log(person.lastName); // </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Ivanov</a:t>
            </a:r>
            <a:r>
              <a:rPr lang="en-US" sz="2200" dirty="0">
                <a:solidFill>
                  <a:schemeClr val="tx1">
                    <a:lumMod val="85000"/>
                    <a:lumOff val="15000"/>
                  </a:schemeClr>
                </a:solidFill>
              </a:rPr>
              <a:t>'</a:t>
            </a:r>
            <a:endParaRPr lang="en-US" sz="2200" noProof="1" smtClean="0">
              <a:solidFill>
                <a:schemeClr val="tx1">
                  <a:lumMod val="85000"/>
                  <a:lumOff val="15000"/>
                </a:schemeClr>
              </a:solidFill>
            </a:endParaRPr>
          </a:p>
        </p:txBody>
      </p:sp>
    </p:spTree>
    <p:extLst>
      <p:ext uri="{BB962C8B-B14F-4D97-AF65-F5344CB8AC3E}">
        <p14:creationId xmlns:p14="http://schemas.microsoft.com/office/powerpoint/2010/main" val="3637378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Type</a:t>
            </a:r>
            <a:endParaRPr lang="bg-BG" dirty="0"/>
          </a:p>
        </p:txBody>
      </p:sp>
      <p:sp>
        <p:nvSpPr>
          <p:cNvPr id="3" name="Content Placeholder 2"/>
          <p:cNvSpPr>
            <a:spLocks noGrp="1"/>
          </p:cNvSpPr>
          <p:nvPr>
            <p:ph idx="1"/>
          </p:nvPr>
        </p:nvSpPr>
        <p:spPr/>
        <p:txBody>
          <a:bodyPr/>
          <a:lstStyle/>
          <a:p>
            <a:pPr>
              <a:lnSpc>
                <a:spcPct val="100000"/>
              </a:lnSpc>
            </a:pPr>
            <a:r>
              <a:rPr lang="en-US" dirty="0" smtClean="0"/>
              <a:t>Object is the only </a:t>
            </a:r>
            <a:r>
              <a:rPr lang="en-US" b="1" dirty="0" smtClean="0"/>
              <a:t>object</a:t>
            </a:r>
            <a:r>
              <a:rPr lang="en-US" dirty="0" smtClean="0">
                <a:solidFill>
                  <a:schemeClr val="accent5">
                    <a:lumMod val="20000"/>
                    <a:lumOff val="80000"/>
                  </a:schemeClr>
                </a:solidFill>
              </a:rPr>
              <a:t> </a:t>
            </a:r>
            <a:r>
              <a:rPr lang="en-US" b="1" dirty="0" smtClean="0"/>
              <a:t>type</a:t>
            </a:r>
          </a:p>
          <a:p>
            <a:pPr lvl="1">
              <a:lnSpc>
                <a:spcPct val="100000"/>
              </a:lnSpc>
            </a:pPr>
            <a:r>
              <a:rPr lang="en-US" dirty="0" smtClean="0"/>
              <a:t>When passed to a function the value is not copied, but instead a reference of it is passed</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 Placeholder 5"/>
          <p:cNvSpPr txBox="1">
            <a:spLocks/>
          </p:cNvSpPr>
          <p:nvPr/>
        </p:nvSpPr>
        <p:spPr>
          <a:xfrm>
            <a:off x="1218406" y="3413879"/>
            <a:ext cx="8916406" cy="3139321"/>
          </a:xfrm>
          <a:prstGeom prst="rect">
            <a:avLst/>
          </a:prstGeom>
          <a:noFill/>
          <a:ln w="12700">
            <a:solidFill>
              <a:schemeClr val="tx1">
                <a:lumMod val="85000"/>
                <a:lumOff val="15000"/>
              </a:schemeClr>
            </a:solidFill>
          </a:ln>
        </p:spPr>
        <p:txBody>
          <a:bodyPr wrap="square">
            <a:spAutoFit/>
          </a:bodyPr>
          <a:lstStyle>
            <a:lvl1pPr indent="0" fontAlgn="base">
              <a:spcBef>
                <a:spcPts val="0"/>
              </a:spcBef>
              <a:spcAft>
                <a:spcPct val="0"/>
              </a:spcAft>
              <a:buClr>
                <a:schemeClr val="accent5">
                  <a:lumMod val="40000"/>
                  <a:lumOff val="60000"/>
                </a:schemeClr>
              </a:buClr>
              <a:buSzPct val="70000"/>
              <a:buFont typeface="Wingdings 2" pitchFamily="18" charset="2"/>
              <a:buNone/>
              <a:defRPr lang="en-US" sz="2000" b="1" smtClean="0">
                <a:solidFill>
                  <a:srgbClr val="8CF4F2"/>
                </a:solidFill>
                <a:effectLst>
                  <a:outerShdw blurRad="38100" dist="38100" dir="2700000" algn="tl">
                    <a:srgbClr val="000000">
                      <a:alpha val="43137"/>
                    </a:srgbClr>
                  </a:outerShdw>
                </a:effectLst>
                <a:latin typeface="Consolas" pitchFamily="49" charset="0"/>
                <a:cs typeface="Consolas" pitchFamily="49" charset="0"/>
              </a:defRPr>
            </a:lvl1pPr>
            <a:lvl2pPr marL="630238" indent="-273050" fontAlgn="base">
              <a:spcBef>
                <a:spcPct val="20000"/>
              </a:spcBef>
              <a:spcAft>
                <a:spcPct val="0"/>
              </a:spcAft>
              <a:buClr>
                <a:schemeClr val="accent2">
                  <a:lumMod val="60000"/>
                  <a:lumOff val="40000"/>
                </a:schemeClr>
              </a:buClr>
              <a:buFont typeface="Wingdings 2" pitchFamily="18" charset="2"/>
              <a:buChar char=""/>
              <a:defRPr sz="3000" b="1">
                <a:solidFill>
                  <a:schemeClr val="tx1">
                    <a:lumMod val="20000"/>
                    <a:lumOff val="80000"/>
                  </a:schemeClr>
                </a:solidFill>
                <a:effectLst>
                  <a:outerShdw blurRad="38100" dist="38100" dir="2700000" algn="tl">
                    <a:srgbClr val="000000">
                      <a:alpha val="43137"/>
                    </a:srgbClr>
                  </a:outerShdw>
                </a:effectLst>
              </a:defRPr>
            </a:lvl2pPr>
            <a:lvl3pPr marL="922338" indent="-273050" fontAlgn="base">
              <a:spcBef>
                <a:spcPct val="20000"/>
              </a:spcBef>
              <a:spcAft>
                <a:spcPct val="0"/>
              </a:spcAft>
              <a:buClr>
                <a:schemeClr val="tx1">
                  <a:lumMod val="50000"/>
                </a:schemeClr>
              </a:buClr>
              <a:buFont typeface="Wingdings 2" pitchFamily="18" charset="2"/>
              <a:buChar char=""/>
              <a:defRPr sz="2800" b="1">
                <a:solidFill>
                  <a:schemeClr val="tx1">
                    <a:lumMod val="20000"/>
                    <a:lumOff val="80000"/>
                  </a:schemeClr>
                </a:solidFill>
                <a:effectLst>
                  <a:outerShdw blurRad="38100" dist="38100" dir="2700000" algn="tl">
                    <a:srgbClr val="000000">
                      <a:alpha val="43137"/>
                    </a:srgbClr>
                  </a:outerShdw>
                </a:effectLst>
              </a:defRPr>
            </a:lvl3pPr>
            <a:lvl4pPr marL="1187450" indent="-228600" fontAlgn="base">
              <a:spcBef>
                <a:spcPct val="20000"/>
              </a:spcBef>
              <a:spcAft>
                <a:spcPct val="0"/>
              </a:spcAft>
              <a:buClr>
                <a:srgbClr val="F8BD52"/>
              </a:buClr>
              <a:buFont typeface="Wingdings 2" pitchFamily="18" charset="2"/>
              <a:buChar char=""/>
              <a:defRPr sz="2600" b="1">
                <a:solidFill>
                  <a:schemeClr val="tx1">
                    <a:lumMod val="20000"/>
                    <a:lumOff val="80000"/>
                  </a:schemeClr>
                </a:solidFill>
                <a:effectLst>
                  <a:outerShdw blurRad="38100" dist="38100" dir="2700000" algn="tl">
                    <a:srgbClr val="000000">
                      <a:alpha val="43137"/>
                    </a:srgbClr>
                  </a:outerShdw>
                </a:effectLst>
              </a:defRPr>
            </a:lvl4pPr>
            <a:lvl5pPr marL="1425575" indent="-228600" fontAlgn="base">
              <a:spcBef>
                <a:spcPct val="20000"/>
              </a:spcBef>
              <a:spcAft>
                <a:spcPct val="0"/>
              </a:spcAft>
              <a:buClr>
                <a:srgbClr val="46A6BD"/>
              </a:buClr>
              <a:buFont typeface="Wingdings 2" pitchFamily="18" charset="2"/>
              <a:buChar char=""/>
              <a:defRPr sz="2400" b="1">
                <a:solidFill>
                  <a:schemeClr val="tx1">
                    <a:lumMod val="20000"/>
                    <a:lumOff val="80000"/>
                  </a:schemeClr>
                </a:solidFill>
                <a:effectLst>
                  <a:outerShdw blurRad="38100" dist="38100" dir="2700000" algn="tl">
                    <a:srgbClr val="000000">
                      <a:alpha val="43137"/>
                    </a:srgbClr>
                  </a:outerShdw>
                </a:effectLst>
              </a:defRPr>
            </a:lvl5pPr>
            <a:lvl6pPr marL="1673352" indent="-228600">
              <a:spcBef>
                <a:spcPct val="20000"/>
              </a:spcBef>
              <a:buClr>
                <a:schemeClr val="accent6"/>
              </a:buClr>
              <a:buFont typeface="Wingdings 2"/>
              <a:buChar char=""/>
            </a:lvl6pPr>
            <a:lvl7pPr marL="1911096" indent="-228600">
              <a:spcBef>
                <a:spcPct val="20000"/>
              </a:spcBef>
              <a:buClr>
                <a:schemeClr val="tx2"/>
              </a:buClr>
              <a:buFont typeface="Wingdings 2"/>
              <a:buChar char=""/>
              <a:defRPr sz="1600"/>
            </a:lvl7pPr>
            <a:lvl8pPr marL="2121408" indent="-182880">
              <a:spcBef>
                <a:spcPct val="20000"/>
              </a:spcBef>
              <a:buClr>
                <a:schemeClr val="tx2"/>
              </a:buClr>
              <a:buFont typeface="Wingdings 2"/>
              <a:buChar char=""/>
              <a:defRPr sz="1400"/>
            </a:lvl8pPr>
            <a:lvl9pPr marL="2322576" indent="-182880">
              <a:spcBef>
                <a:spcPct val="20000"/>
              </a:spcBef>
              <a:buClr>
                <a:schemeClr val="tx2"/>
              </a:buClr>
              <a:buFont typeface="Wingdings 2"/>
              <a:buChar char=""/>
              <a:defRPr sz="1400"/>
            </a:lvl9pPr>
          </a:lstStyle>
          <a:p>
            <a:r>
              <a:rPr lang="en-US" sz="2200" noProof="1" smtClean="0">
                <a:solidFill>
                  <a:schemeClr val="tx1">
                    <a:lumMod val="85000"/>
                    <a:lumOff val="15000"/>
                  </a:schemeClr>
                </a:solidFill>
              </a:rPr>
              <a:t>let marks = [</a:t>
            </a:r>
          </a:p>
          <a:p>
            <a:r>
              <a:rPr lang="en-US" sz="2200" noProof="1" smtClean="0">
                <a:solidFill>
                  <a:schemeClr val="tx1">
                    <a:lumMod val="85000"/>
                    <a:lumOff val="15000"/>
                  </a:schemeClr>
                </a:solidFill>
              </a:rPr>
              <a:t>  { subject : </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JavaScript</a:t>
            </a:r>
            <a:r>
              <a:rPr lang="en-US" sz="2200" dirty="0">
                <a:solidFill>
                  <a:schemeClr val="tx1">
                    <a:lumMod val="85000"/>
                    <a:lumOff val="15000"/>
                  </a:schemeClr>
                </a:solidFill>
              </a:rPr>
              <a:t>'</a:t>
            </a:r>
            <a:r>
              <a:rPr lang="en-US" sz="2200" noProof="1" smtClean="0">
                <a:solidFill>
                  <a:schemeClr val="tx1">
                    <a:lumMod val="85000"/>
                    <a:lumOff val="15000"/>
                  </a:schemeClr>
                </a:solidFill>
              </a:rPr>
              <a:t>, score : 4.50 },</a:t>
            </a:r>
          </a:p>
          <a:p>
            <a:r>
              <a:rPr lang="en-US" sz="2200" noProof="1" smtClean="0">
                <a:solidFill>
                  <a:schemeClr val="tx1">
                    <a:lumMod val="85000"/>
                    <a:lumOff val="15000"/>
                  </a:schemeClr>
                </a:solidFill>
              </a:rPr>
              <a:t>  { subject : </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OOP</a:t>
            </a:r>
            <a:r>
              <a:rPr lang="en-US" sz="2200" dirty="0">
                <a:solidFill>
                  <a:schemeClr val="tx1">
                    <a:lumMod val="85000"/>
                    <a:lumOff val="15000"/>
                  </a:schemeClr>
                </a:solidFill>
              </a:rPr>
              <a:t>'</a:t>
            </a:r>
            <a:r>
              <a:rPr lang="en-US" sz="2200" noProof="1" smtClean="0">
                <a:solidFill>
                  <a:schemeClr val="tx1">
                    <a:lumMod val="85000"/>
                    <a:lumOff val="15000"/>
                  </a:schemeClr>
                </a:solidFill>
              </a:rPr>
              <a:t>, score : 5.00 },</a:t>
            </a:r>
          </a:p>
          <a:p>
            <a:r>
              <a:rPr lang="en-US" sz="2200" noProof="1">
                <a:solidFill>
                  <a:schemeClr val="tx1">
                    <a:lumMod val="85000"/>
                    <a:lumOff val="15000"/>
                  </a:schemeClr>
                </a:solidFill>
              </a:rPr>
              <a:t>  </a:t>
            </a:r>
            <a:r>
              <a:rPr lang="en-US" sz="2200" noProof="1" smtClean="0">
                <a:solidFill>
                  <a:schemeClr val="tx1">
                    <a:lumMod val="85000"/>
                    <a:lumOff val="15000"/>
                  </a:schemeClr>
                </a:solidFill>
              </a:rPr>
              <a:t>{ subject </a:t>
            </a:r>
            <a:r>
              <a:rPr lang="en-US" sz="2200" noProof="1">
                <a:solidFill>
                  <a:schemeClr val="tx1">
                    <a:lumMod val="85000"/>
                    <a:lumOff val="15000"/>
                  </a:schemeClr>
                </a:solidFill>
              </a:rPr>
              <a:t>: </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HTML5</a:t>
            </a:r>
            <a:r>
              <a:rPr lang="en-US" sz="2200" dirty="0">
                <a:solidFill>
                  <a:schemeClr val="tx1">
                    <a:lumMod val="85000"/>
                    <a:lumOff val="15000"/>
                  </a:schemeClr>
                </a:solidFill>
              </a:rPr>
              <a:t>'</a:t>
            </a:r>
            <a:r>
              <a:rPr lang="en-US" sz="2200" noProof="1" smtClean="0">
                <a:solidFill>
                  <a:schemeClr val="tx1">
                    <a:lumMod val="85000"/>
                    <a:lumOff val="15000"/>
                  </a:schemeClr>
                </a:solidFill>
              </a:rPr>
              <a:t>, </a:t>
            </a:r>
            <a:r>
              <a:rPr lang="en-US" sz="2200" noProof="1">
                <a:solidFill>
                  <a:schemeClr val="tx1">
                    <a:lumMod val="85000"/>
                    <a:lumOff val="15000"/>
                  </a:schemeClr>
                </a:solidFill>
              </a:rPr>
              <a:t>score : </a:t>
            </a:r>
            <a:r>
              <a:rPr lang="en-US" sz="2200" noProof="1" smtClean="0">
                <a:solidFill>
                  <a:schemeClr val="tx1">
                    <a:lumMod val="85000"/>
                    <a:lumOff val="15000"/>
                  </a:schemeClr>
                </a:solidFill>
              </a:rPr>
              <a:t>6.00 },</a:t>
            </a:r>
          </a:p>
          <a:p>
            <a:r>
              <a:rPr lang="en-US" sz="2200" noProof="1" smtClean="0">
                <a:solidFill>
                  <a:schemeClr val="tx1">
                    <a:lumMod val="85000"/>
                    <a:lumOff val="15000"/>
                  </a:schemeClr>
                </a:solidFill>
              </a:rPr>
              <a:t>  { subject : </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Photoshop</a:t>
            </a:r>
            <a:r>
              <a:rPr lang="en-US" sz="2200" dirty="0">
                <a:solidFill>
                  <a:schemeClr val="tx1">
                    <a:lumMod val="85000"/>
                    <a:lumOff val="15000"/>
                  </a:schemeClr>
                </a:solidFill>
              </a:rPr>
              <a:t>'</a:t>
            </a:r>
            <a:r>
              <a:rPr lang="en-US" sz="2200" noProof="1" smtClean="0">
                <a:solidFill>
                  <a:schemeClr val="tx1">
                    <a:lumMod val="85000"/>
                    <a:lumOff val="15000"/>
                  </a:schemeClr>
                </a:solidFill>
              </a:rPr>
              <a:t>, score : 4.00 }</a:t>
            </a:r>
          </a:p>
          <a:p>
            <a:r>
              <a:rPr lang="en-US" sz="2200" noProof="1" smtClean="0">
                <a:solidFill>
                  <a:schemeClr val="tx1">
                    <a:lumMod val="85000"/>
                    <a:lumOff val="15000"/>
                  </a:schemeClr>
                </a:solidFill>
              </a:rPr>
              <a:t>];</a:t>
            </a:r>
          </a:p>
          <a:p>
            <a:r>
              <a:rPr lang="en-US" sz="2200" noProof="1" smtClean="0">
                <a:solidFill>
                  <a:schemeClr val="tx1">
                    <a:lumMod val="85000"/>
                    <a:lumOff val="15000"/>
                  </a:schemeClr>
                </a:solidFill>
              </a:rPr>
              <a:t>let student = {name: </a:t>
            </a:r>
            <a:r>
              <a:rPr lang="en-US" sz="2200" dirty="0">
                <a:solidFill>
                  <a:schemeClr val="tx1">
                    <a:lumMod val="85000"/>
                    <a:lumOff val="15000"/>
                  </a:schemeClr>
                </a:solidFill>
              </a:rPr>
              <a:t>'</a:t>
            </a:r>
            <a:r>
              <a:rPr lang="en-US" sz="2200" noProof="1" smtClean="0">
                <a:solidFill>
                  <a:schemeClr val="tx1">
                    <a:lumMod val="85000"/>
                    <a:lumOff val="15000"/>
                  </a:schemeClr>
                </a:solidFill>
              </a:rPr>
              <a:t>Stiliyan Ivanov</a:t>
            </a:r>
            <a:r>
              <a:rPr lang="en-US" sz="2200" dirty="0" smtClean="0">
                <a:solidFill>
                  <a:schemeClr val="tx1">
                    <a:lumMod val="85000"/>
                    <a:lumOff val="15000"/>
                  </a:schemeClr>
                </a:solidFill>
              </a:rPr>
              <a:t>'</a:t>
            </a:r>
            <a:r>
              <a:rPr lang="en-US" sz="2200" noProof="1" smtClean="0">
                <a:solidFill>
                  <a:schemeClr val="tx1">
                    <a:lumMod val="85000"/>
                    <a:lumOff val="15000"/>
                  </a:schemeClr>
                </a:solidFill>
              </a:rPr>
              <a:t>, marks: marks};</a:t>
            </a:r>
          </a:p>
          <a:p>
            <a:r>
              <a:rPr lang="en-US" sz="2200" noProof="1" smtClean="0">
                <a:solidFill>
                  <a:schemeClr val="tx1">
                    <a:lumMod val="85000"/>
                    <a:lumOff val="15000"/>
                  </a:schemeClr>
                </a:solidFill>
              </a:rPr>
              <a:t>marks[2].score = 5.50;</a:t>
            </a:r>
          </a:p>
          <a:p>
            <a:r>
              <a:rPr lang="en-US" sz="2200" noProof="1" smtClean="0">
                <a:solidFill>
                  <a:schemeClr val="tx1">
                    <a:lumMod val="85000"/>
                    <a:lumOff val="15000"/>
                  </a:schemeClr>
                </a:solidFill>
              </a:rPr>
              <a:t>console.log(student.marks); // logs 5.50 for </a:t>
            </a:r>
            <a:r>
              <a:rPr lang="en-US" sz="2200" noProof="1">
                <a:solidFill>
                  <a:schemeClr val="tx1">
                    <a:lumMod val="85000"/>
                    <a:lumOff val="15000"/>
                  </a:schemeClr>
                </a:solidFill>
              </a:rPr>
              <a:t>HTML5 </a:t>
            </a:r>
            <a:r>
              <a:rPr lang="en-US" sz="2200" noProof="1" smtClean="0">
                <a:solidFill>
                  <a:schemeClr val="tx1">
                    <a:lumMod val="85000"/>
                    <a:lumOff val="15000"/>
                  </a:schemeClr>
                </a:solidFill>
              </a:rPr>
              <a:t>score</a:t>
            </a:r>
          </a:p>
        </p:txBody>
      </p:sp>
    </p:spTree>
    <p:extLst>
      <p:ext uri="{BB962C8B-B14F-4D97-AF65-F5344CB8AC3E}">
        <p14:creationId xmlns:p14="http://schemas.microsoft.com/office/powerpoint/2010/main" val="2228496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The Map </a:t>
            </a:r>
            <a:r>
              <a:rPr lang="en-US" dirty="0" smtClean="0"/>
              <a:t>Class</a:t>
            </a:r>
            <a:endParaRPr lang="bg-BG" dirty="0"/>
          </a:p>
        </p:txBody>
      </p:sp>
      <p:sp>
        <p:nvSpPr>
          <p:cNvPr id="3" name="Subtitle 2"/>
          <p:cNvSpPr>
            <a:spLocks noGrp="1"/>
          </p:cNvSpPr>
          <p:nvPr>
            <p:ph type="subTitle" idx="1"/>
          </p:nvPr>
        </p:nvSpPr>
        <p:spPr/>
        <p:txBody>
          <a:bodyPr/>
          <a:lstStyle/>
          <a:p>
            <a:r>
              <a:rPr lang="en-US" dirty="0"/>
              <a:t>Key / Value Map</a:t>
            </a:r>
          </a:p>
        </p:txBody>
      </p:sp>
    </p:spTree>
    <p:extLst>
      <p:ext uri="{BB962C8B-B14F-4D97-AF65-F5344CB8AC3E}">
        <p14:creationId xmlns:p14="http://schemas.microsoft.com/office/powerpoint/2010/main" val="1503578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2694" y="3429000"/>
            <a:ext cx="10565025" cy="718145"/>
          </a:xfrm>
        </p:spPr>
        <p:txBody>
          <a:bodyPr/>
          <a:lstStyle/>
          <a:p>
            <a:r>
              <a:rPr lang="en-US" dirty="0"/>
              <a:t>Objects in JS</a:t>
            </a:r>
            <a:endParaRPr lang="bg-BG" dirty="0"/>
          </a:p>
        </p:txBody>
      </p:sp>
    </p:spTree>
    <p:extLst>
      <p:ext uri="{BB962C8B-B14F-4D97-AF65-F5344CB8AC3E}">
        <p14:creationId xmlns:p14="http://schemas.microsoft.com/office/powerpoint/2010/main" val="1551433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The Map Class</a:t>
            </a:r>
            <a:endParaRPr lang="bg-BG" dirty="0"/>
          </a:p>
        </p:txBody>
      </p:sp>
      <p:sp>
        <p:nvSpPr>
          <p:cNvPr id="5" name="Content Placeholder 4"/>
          <p:cNvSpPr>
            <a:spLocks noGrp="1"/>
          </p:cNvSpPr>
          <p:nvPr>
            <p:ph idx="1"/>
          </p:nvPr>
        </p:nvSpPr>
        <p:spPr/>
        <p:txBody>
          <a:bodyPr/>
          <a:lstStyle/>
          <a:p>
            <a:r>
              <a:rPr lang="en-US" dirty="0"/>
              <a:t>The </a:t>
            </a:r>
            <a:r>
              <a:rPr lang="en-US" b="1" dirty="0">
                <a:solidFill>
                  <a:schemeClr val="tx2">
                    <a:lumMod val="75000"/>
                  </a:schemeClr>
                </a:solidFill>
                <a:latin typeface="Consolas" panose="020B0609020204030204" pitchFamily="49" charset="0"/>
              </a:rPr>
              <a:t>Map</a:t>
            </a:r>
            <a:r>
              <a:rPr lang="en-US" dirty="0"/>
              <a:t> class </a:t>
            </a:r>
            <a:r>
              <a:rPr lang="en-US" dirty="0" smtClean="0"/>
              <a:t>holds </a:t>
            </a:r>
            <a:r>
              <a:rPr lang="en-US" dirty="0" smtClean="0">
                <a:solidFill>
                  <a:schemeClr val="tx2">
                    <a:lumMod val="75000"/>
                  </a:schemeClr>
                </a:solidFill>
              </a:rPr>
              <a:t>{ </a:t>
            </a:r>
            <a:r>
              <a:rPr lang="en-US" b="1" dirty="0">
                <a:solidFill>
                  <a:schemeClr val="tx2">
                    <a:lumMod val="75000"/>
                  </a:schemeClr>
                </a:solidFill>
              </a:rPr>
              <a:t>key</a:t>
            </a:r>
            <a:r>
              <a:rPr lang="en-US" dirty="0">
                <a:solidFill>
                  <a:schemeClr val="tx2">
                    <a:lumMod val="75000"/>
                  </a:schemeClr>
                </a:solidFill>
              </a:rPr>
              <a:t> </a:t>
            </a:r>
            <a:r>
              <a:rPr lang="en-US" dirty="0">
                <a:solidFill>
                  <a:schemeClr val="tx2">
                    <a:lumMod val="75000"/>
                  </a:schemeClr>
                </a:solidFill>
                <a:sym typeface="Wingdings" panose="05000000000000000000" pitchFamily="2" charset="2"/>
              </a:rPr>
              <a:t> </a:t>
            </a:r>
            <a:r>
              <a:rPr lang="en-US" b="1" dirty="0">
                <a:solidFill>
                  <a:schemeClr val="tx2">
                    <a:lumMod val="75000"/>
                  </a:schemeClr>
                </a:solidFill>
                <a:sym typeface="Wingdings" panose="05000000000000000000" pitchFamily="2" charset="2"/>
              </a:rPr>
              <a:t>value</a:t>
            </a:r>
            <a:r>
              <a:rPr lang="en-US" dirty="0">
                <a:solidFill>
                  <a:schemeClr val="tx2">
                    <a:lumMod val="75000"/>
                  </a:schemeClr>
                </a:solidFill>
                <a:sym typeface="Wingdings" panose="05000000000000000000" pitchFamily="2" charset="2"/>
              </a:rPr>
              <a:t> }</a:t>
            </a:r>
            <a:r>
              <a:rPr lang="en-US" dirty="0">
                <a:sym typeface="Wingdings" panose="05000000000000000000" pitchFamily="2" charset="2"/>
              </a:rPr>
              <a:t> map</a:t>
            </a:r>
          </a:p>
          <a:p>
            <a:r>
              <a:rPr lang="en-US" dirty="0">
                <a:sym typeface="Wingdings" panose="05000000000000000000" pitchFamily="2" charset="2"/>
              </a:rPr>
              <a:t>Better functionality than plain JS object</a:t>
            </a:r>
            <a:endParaRPr lang="en-US" dirty="0"/>
          </a:p>
          <a:p>
            <a:endParaRPr lang="bg-BG" dirty="0"/>
          </a:p>
        </p:txBody>
      </p:sp>
      <p:sp>
        <p:nvSpPr>
          <p:cNvPr id="17"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
        <p:nvSpPr>
          <p:cNvPr id="10" name="Text Placeholder 5"/>
          <p:cNvSpPr txBox="1">
            <a:spLocks/>
          </p:cNvSpPr>
          <p:nvPr/>
        </p:nvSpPr>
        <p:spPr>
          <a:xfrm>
            <a:off x="1141412" y="2971800"/>
            <a:ext cx="5487194" cy="2803433"/>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lumMod val="85000"/>
                    <a:lumOff val="15000"/>
                  </a:schemeClr>
                </a:solidFill>
              </a:rPr>
              <a:t>let score = new Map();</a:t>
            </a:r>
          </a:p>
          <a:p>
            <a:r>
              <a:rPr lang="en-US" sz="2800" dirty="0">
                <a:solidFill>
                  <a:schemeClr val="tx1">
                    <a:lumMod val="85000"/>
                    <a:lumOff val="15000"/>
                  </a:schemeClr>
                </a:solidFill>
              </a:rPr>
              <a:t>score.set("Peter", 130);</a:t>
            </a:r>
          </a:p>
          <a:p>
            <a:r>
              <a:rPr lang="en-US" sz="2800" dirty="0">
                <a:solidFill>
                  <a:schemeClr val="tx1">
                    <a:lumMod val="85000"/>
                    <a:lumOff val="15000"/>
                  </a:schemeClr>
                </a:solidFill>
              </a:rPr>
              <a:t>score.set("Maria", 85);</a:t>
            </a:r>
          </a:p>
          <a:p>
            <a:r>
              <a:rPr lang="en-US" sz="2800" dirty="0">
                <a:solidFill>
                  <a:schemeClr val="tx1">
                    <a:lumMod val="85000"/>
                    <a:lumOff val="15000"/>
                  </a:schemeClr>
                </a:solidFill>
              </a:rPr>
              <a:t>for (let [k,</a:t>
            </a:r>
            <a:r>
              <a:rPr lang="en-US" sz="2800" dirty="0">
                <a:solidFill>
                  <a:schemeClr val="tx1">
                    <a:lumMod val="85000"/>
                    <a:lumOff val="15000"/>
                  </a:schemeClr>
                </a:solidFill>
                <a:latin typeface="+mn-lt"/>
              </a:rPr>
              <a:t> </a:t>
            </a:r>
            <a:r>
              <a:rPr lang="en-US" sz="2800" dirty="0">
                <a:solidFill>
                  <a:schemeClr val="tx1">
                    <a:lumMod val="85000"/>
                    <a:lumOff val="15000"/>
                  </a:schemeClr>
                </a:solidFill>
              </a:rPr>
              <a:t>v] of score</a:t>
            </a:r>
            <a:r>
              <a:rPr lang="en-US" sz="2800" dirty="0" smtClean="0">
                <a:solidFill>
                  <a:schemeClr val="tx1">
                    <a:lumMod val="85000"/>
                    <a:lumOff val="15000"/>
                  </a:schemeClr>
                </a:solidFill>
              </a:rPr>
              <a:t>) {</a:t>
            </a:r>
            <a:endParaRPr lang="en-US" sz="2800" dirty="0">
              <a:solidFill>
                <a:schemeClr val="tx1">
                  <a:lumMod val="85000"/>
                  <a:lumOff val="15000"/>
                </a:schemeClr>
              </a:solidFill>
            </a:endParaRPr>
          </a:p>
          <a:p>
            <a:r>
              <a:rPr lang="en-US" sz="2800" dirty="0">
                <a:solidFill>
                  <a:schemeClr val="tx1">
                    <a:lumMod val="85000"/>
                    <a:lumOff val="15000"/>
                  </a:schemeClr>
                </a:solidFill>
              </a:rPr>
              <a:t>  console.log(k</a:t>
            </a:r>
            <a:r>
              <a:rPr lang="en-US" sz="2800" dirty="0">
                <a:solidFill>
                  <a:schemeClr val="tx1">
                    <a:lumMod val="85000"/>
                    <a:lumOff val="15000"/>
                  </a:schemeClr>
                </a:solidFill>
                <a:latin typeface="+mn-lt"/>
              </a:rPr>
              <a:t> </a:t>
            </a:r>
            <a:r>
              <a:rPr lang="en-US" sz="2800" dirty="0">
                <a:solidFill>
                  <a:schemeClr val="tx1">
                    <a:lumMod val="85000"/>
                    <a:lumOff val="15000"/>
                  </a:schemeClr>
                </a:solidFill>
              </a:rPr>
              <a:t>+</a:t>
            </a:r>
            <a:r>
              <a:rPr lang="en-US" sz="2800" dirty="0">
                <a:solidFill>
                  <a:schemeClr val="tx1">
                    <a:lumMod val="85000"/>
                    <a:lumOff val="15000"/>
                  </a:schemeClr>
                </a:solidFill>
                <a:latin typeface="+mn-lt"/>
              </a:rPr>
              <a:t> </a:t>
            </a:r>
            <a:r>
              <a:rPr lang="en-US" sz="2800" dirty="0">
                <a:solidFill>
                  <a:schemeClr val="tx1">
                    <a:lumMod val="85000"/>
                    <a:lumOff val="15000"/>
                  </a:schemeClr>
                </a:solidFill>
              </a:rPr>
              <a:t>'</a:t>
            </a:r>
            <a:r>
              <a:rPr lang="en-US" sz="2800" dirty="0">
                <a:solidFill>
                  <a:schemeClr val="tx1">
                    <a:lumMod val="85000"/>
                    <a:lumOff val="15000"/>
                  </a:schemeClr>
                </a:solidFill>
                <a:latin typeface="+mn-lt"/>
              </a:rPr>
              <a:t> </a:t>
            </a:r>
            <a:r>
              <a:rPr lang="en-US" sz="2800" dirty="0">
                <a:solidFill>
                  <a:schemeClr val="tx1">
                    <a:lumMod val="85000"/>
                    <a:lumOff val="15000"/>
                  </a:schemeClr>
                </a:solidFill>
              </a:rPr>
              <a:t>-&gt;</a:t>
            </a:r>
            <a:r>
              <a:rPr lang="en-US" sz="2800" dirty="0">
                <a:solidFill>
                  <a:schemeClr val="tx1">
                    <a:lumMod val="85000"/>
                    <a:lumOff val="15000"/>
                  </a:schemeClr>
                </a:solidFill>
                <a:latin typeface="+mn-lt"/>
              </a:rPr>
              <a:t> </a:t>
            </a:r>
            <a:r>
              <a:rPr lang="en-US" sz="2800" dirty="0">
                <a:solidFill>
                  <a:schemeClr val="tx1">
                    <a:lumMod val="85000"/>
                    <a:lumOff val="15000"/>
                  </a:schemeClr>
                </a:solidFill>
              </a:rPr>
              <a:t>'</a:t>
            </a:r>
            <a:r>
              <a:rPr lang="en-US" sz="2800" dirty="0">
                <a:solidFill>
                  <a:schemeClr val="tx1">
                    <a:lumMod val="85000"/>
                    <a:lumOff val="15000"/>
                  </a:schemeClr>
                </a:solidFill>
                <a:latin typeface="+mn-lt"/>
              </a:rPr>
              <a:t> </a:t>
            </a:r>
            <a:r>
              <a:rPr lang="en-US" sz="2800" dirty="0">
                <a:solidFill>
                  <a:schemeClr val="tx1">
                    <a:lumMod val="85000"/>
                    <a:lumOff val="15000"/>
                  </a:schemeClr>
                </a:solidFill>
              </a:rPr>
              <a:t>+</a:t>
            </a:r>
            <a:r>
              <a:rPr lang="en-US" sz="2800" dirty="0">
                <a:solidFill>
                  <a:schemeClr val="tx1">
                    <a:lumMod val="85000"/>
                    <a:lumOff val="15000"/>
                  </a:schemeClr>
                </a:solidFill>
                <a:latin typeface="+mn-lt"/>
              </a:rPr>
              <a:t> </a:t>
            </a:r>
            <a:r>
              <a:rPr lang="en-US" sz="2800" dirty="0">
                <a:solidFill>
                  <a:schemeClr val="tx1">
                    <a:lumMod val="85000"/>
                    <a:lumOff val="15000"/>
                  </a:schemeClr>
                </a:solidFill>
              </a:rPr>
              <a:t>v</a:t>
            </a:r>
            <a:r>
              <a:rPr lang="en-US" sz="2800" dirty="0" smtClean="0">
                <a:solidFill>
                  <a:schemeClr val="tx1">
                    <a:lumMod val="85000"/>
                    <a:lumOff val="15000"/>
                  </a:schemeClr>
                </a:solidFill>
              </a:rPr>
              <a:t>);</a:t>
            </a:r>
          </a:p>
          <a:p>
            <a:r>
              <a:rPr lang="en-US" sz="2800" dirty="0">
                <a:solidFill>
                  <a:schemeClr val="tx1">
                    <a:lumMod val="85000"/>
                    <a:lumOff val="15000"/>
                  </a:schemeClr>
                </a:solidFill>
              </a:rPr>
              <a:t>}</a:t>
            </a:r>
          </a:p>
        </p:txBody>
      </p:sp>
    </p:spTree>
    <p:extLst>
      <p:ext uri="{BB962C8B-B14F-4D97-AF65-F5344CB8AC3E}">
        <p14:creationId xmlns:p14="http://schemas.microsoft.com/office/powerpoint/2010/main" val="22399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Phonebook – Map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6" name="Text Placeholder 5"/>
          <p:cNvSpPr txBox="1">
            <a:spLocks/>
          </p:cNvSpPr>
          <p:nvPr/>
        </p:nvSpPr>
        <p:spPr>
          <a:xfrm>
            <a:off x="865430" y="1562321"/>
            <a:ext cx="10486782" cy="5219479"/>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lumMod val="85000"/>
                    <a:lumOff val="15000"/>
                  </a:schemeClr>
                </a:solidFill>
              </a:rPr>
              <a:t>let phonebook = new Map();</a:t>
            </a:r>
          </a:p>
          <a:p>
            <a:pPr>
              <a:spcBef>
                <a:spcPts val="600"/>
              </a:spcBef>
            </a:pPr>
            <a:r>
              <a:rPr lang="en-US" sz="2800" dirty="0">
                <a:solidFill>
                  <a:schemeClr val="tx1">
                    <a:lumMod val="85000"/>
                    <a:lumOff val="15000"/>
                  </a:schemeClr>
                </a:solidFill>
              </a:rPr>
              <a:t>phonebook.set("John Smith", </a:t>
            </a:r>
            <a:r>
              <a:rPr lang="en-US" sz="2800" dirty="0" smtClean="0">
                <a:solidFill>
                  <a:schemeClr val="tx1">
                    <a:lumMod val="85000"/>
                    <a:lumOff val="15000"/>
                  </a:schemeClr>
                </a:solidFill>
              </a:rPr>
              <a:t>"+1-555-8976"); </a:t>
            </a:r>
            <a:r>
              <a:rPr lang="en-US" sz="2800" dirty="0">
                <a:solidFill>
                  <a:schemeClr val="tx1">
                    <a:lumMod val="85000"/>
                    <a:lumOff val="15000"/>
                  </a:schemeClr>
                </a:solidFill>
              </a:rPr>
              <a:t>//</a:t>
            </a:r>
            <a:r>
              <a:rPr lang="en-US" sz="2800" dirty="0">
                <a:solidFill>
                  <a:schemeClr val="tx1">
                    <a:lumMod val="85000"/>
                    <a:lumOff val="15000"/>
                  </a:schemeClr>
                </a:solidFill>
                <a:latin typeface="+mn-lt"/>
              </a:rPr>
              <a:t> </a:t>
            </a:r>
            <a:r>
              <a:rPr lang="en-US" sz="2800" dirty="0">
                <a:solidFill>
                  <a:schemeClr val="tx1">
                    <a:lumMod val="85000"/>
                    <a:lumOff val="15000"/>
                  </a:schemeClr>
                </a:solidFill>
              </a:rPr>
              <a:t>Add</a:t>
            </a:r>
          </a:p>
          <a:p>
            <a:r>
              <a:rPr lang="en-US" sz="2800" dirty="0">
                <a:solidFill>
                  <a:schemeClr val="tx1">
                    <a:lumMod val="85000"/>
                    <a:lumOff val="15000"/>
                  </a:schemeClr>
                </a:solidFill>
              </a:rPr>
              <a:t>phonebook.set("Lisa Smith","+1-555-1234");</a:t>
            </a:r>
          </a:p>
          <a:p>
            <a:r>
              <a:rPr lang="en-US" sz="2800" dirty="0">
                <a:solidFill>
                  <a:schemeClr val="tx1">
                    <a:lumMod val="85000"/>
                    <a:lumOff val="15000"/>
                  </a:schemeClr>
                </a:solidFill>
              </a:rPr>
              <a:t>phonebook.set("Sam Doe", "+1-555-5030");</a:t>
            </a:r>
          </a:p>
          <a:p>
            <a:r>
              <a:rPr lang="en-US" sz="2800" dirty="0" err="1">
                <a:solidFill>
                  <a:schemeClr val="tx1">
                    <a:lumMod val="85000"/>
                    <a:lumOff val="15000"/>
                  </a:schemeClr>
                </a:solidFill>
              </a:rPr>
              <a:t>phonebook.set</a:t>
            </a:r>
            <a:r>
              <a:rPr lang="en-US" sz="2800" dirty="0" smtClean="0">
                <a:solidFill>
                  <a:schemeClr val="tx1">
                    <a:lumMod val="85000"/>
                    <a:lumOff val="15000"/>
                  </a:schemeClr>
                </a:solidFill>
              </a:rPr>
              <a:t>("Ivan", </a:t>
            </a:r>
            <a:r>
              <a:rPr lang="en-US" sz="2800" dirty="0">
                <a:solidFill>
                  <a:schemeClr val="tx1">
                    <a:lumMod val="85000"/>
                    <a:lumOff val="15000"/>
                  </a:schemeClr>
                </a:solidFill>
              </a:rPr>
              <a:t>"+359-899-555-592");</a:t>
            </a:r>
          </a:p>
          <a:p>
            <a:pPr>
              <a:spcBef>
                <a:spcPts val="1200"/>
              </a:spcBef>
            </a:pPr>
            <a:r>
              <a:rPr lang="en-US" sz="2800" dirty="0" err="1">
                <a:solidFill>
                  <a:schemeClr val="tx1">
                    <a:lumMod val="85000"/>
                    <a:lumOff val="15000"/>
                  </a:schemeClr>
                </a:solidFill>
              </a:rPr>
              <a:t>phonebook.set</a:t>
            </a:r>
            <a:r>
              <a:rPr lang="en-US" sz="2800" dirty="0" smtClean="0">
                <a:solidFill>
                  <a:schemeClr val="tx1">
                    <a:lumMod val="85000"/>
                    <a:lumOff val="15000"/>
                  </a:schemeClr>
                </a:solidFill>
              </a:rPr>
              <a:t>("Ivan", </a:t>
            </a:r>
            <a:r>
              <a:rPr lang="en-US" sz="2800" dirty="0">
                <a:solidFill>
                  <a:schemeClr val="tx1">
                    <a:lumMod val="85000"/>
                    <a:lumOff val="15000"/>
                  </a:schemeClr>
                </a:solidFill>
              </a:rPr>
              <a:t>"+359-2-981-9819"); //</a:t>
            </a:r>
            <a:r>
              <a:rPr lang="en-US" sz="2800" dirty="0">
                <a:solidFill>
                  <a:schemeClr val="tx1">
                    <a:lumMod val="85000"/>
                    <a:lumOff val="15000"/>
                  </a:schemeClr>
                </a:solidFill>
                <a:latin typeface="+mn-lt"/>
              </a:rPr>
              <a:t> Replace</a:t>
            </a:r>
          </a:p>
          <a:p>
            <a:pPr>
              <a:spcBef>
                <a:spcPts val="1200"/>
              </a:spcBef>
            </a:pPr>
            <a:r>
              <a:rPr lang="en-US" sz="2800" dirty="0">
                <a:solidFill>
                  <a:schemeClr val="tx1">
                    <a:lumMod val="85000"/>
                    <a:lumOff val="15000"/>
                  </a:schemeClr>
                </a:solidFill>
              </a:rPr>
              <a:t>phonebook.delete("John Smith"); //</a:t>
            </a:r>
            <a:r>
              <a:rPr lang="en-US" sz="2800" dirty="0">
                <a:solidFill>
                  <a:schemeClr val="tx1">
                    <a:lumMod val="85000"/>
                    <a:lumOff val="15000"/>
                  </a:schemeClr>
                </a:solidFill>
                <a:latin typeface="+mn-lt"/>
              </a:rPr>
              <a:t> </a:t>
            </a:r>
            <a:r>
              <a:rPr lang="en-US" sz="2800" dirty="0">
                <a:solidFill>
                  <a:schemeClr val="tx1">
                    <a:lumMod val="85000"/>
                    <a:lumOff val="15000"/>
                  </a:schemeClr>
                </a:solidFill>
              </a:rPr>
              <a:t>Delete</a:t>
            </a:r>
          </a:p>
          <a:p>
            <a:pPr>
              <a:spcBef>
                <a:spcPts val="1200"/>
              </a:spcBef>
            </a:pPr>
            <a:r>
              <a:rPr lang="en-US" sz="2800" dirty="0">
                <a:solidFill>
                  <a:schemeClr val="tx1">
                    <a:lumMod val="85000"/>
                    <a:lumOff val="15000"/>
                  </a:schemeClr>
                </a:solidFill>
              </a:rPr>
              <a:t>console.log(phonebook.size); // 3</a:t>
            </a:r>
          </a:p>
          <a:p>
            <a:pPr>
              <a:spcBef>
                <a:spcPts val="1200"/>
              </a:spcBef>
            </a:pPr>
            <a:r>
              <a:rPr lang="en-US" sz="2800" dirty="0">
                <a:solidFill>
                  <a:schemeClr val="tx1">
                    <a:lumMod val="85000"/>
                    <a:lumOff val="15000"/>
                  </a:schemeClr>
                </a:solidFill>
              </a:rPr>
              <a:t>for (let [key, value] of phonebook) // Print</a:t>
            </a:r>
          </a:p>
          <a:p>
            <a:r>
              <a:rPr lang="en-US" sz="2800" dirty="0">
                <a:solidFill>
                  <a:schemeClr val="tx1">
                    <a:lumMod val="85000"/>
                    <a:lumOff val="15000"/>
                  </a:schemeClr>
                </a:solidFill>
              </a:rPr>
              <a:t>   console.log(`${key} -&gt; ${value}`);</a:t>
            </a:r>
          </a:p>
        </p:txBody>
      </p:sp>
    </p:spTree>
    <p:extLst>
      <p:ext uri="{BB962C8B-B14F-4D97-AF65-F5344CB8AC3E}">
        <p14:creationId xmlns:p14="http://schemas.microsoft.com/office/powerpoint/2010/main" val="102343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Maps Preserve the Insertion Order of Keys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8" name="Text Placeholder 5"/>
          <p:cNvSpPr txBox="1">
            <a:spLocks/>
          </p:cNvSpPr>
          <p:nvPr/>
        </p:nvSpPr>
        <p:spPr>
          <a:xfrm>
            <a:off x="865430" y="1588858"/>
            <a:ext cx="10486782" cy="5192942"/>
          </a:xfrm>
          <a:prstGeom prst="rect">
            <a:avLst/>
          </a:prstGeom>
          <a:noFill/>
          <a:ln w="12700">
            <a:solidFill>
              <a:schemeClr val="tx1">
                <a:lumMod val="85000"/>
                <a:lumOff val="15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lumMod val="85000"/>
                    <a:lumOff val="15000"/>
                  </a:schemeClr>
                </a:solidFill>
              </a:rPr>
              <a:t>let map = new Map([</a:t>
            </a:r>
          </a:p>
          <a:p>
            <a:r>
              <a:rPr lang="en-US" sz="2800" dirty="0">
                <a:solidFill>
                  <a:schemeClr val="tx1">
                    <a:lumMod val="85000"/>
                    <a:lumOff val="15000"/>
                  </a:schemeClr>
                </a:solidFill>
              </a:rPr>
              <a:t>  ["1", 'one'],</a:t>
            </a:r>
          </a:p>
          <a:p>
            <a:r>
              <a:rPr lang="en-US" sz="2800" dirty="0">
                <a:solidFill>
                  <a:schemeClr val="tx1">
                    <a:lumMod val="85000"/>
                    <a:lumOff val="15000"/>
                  </a:schemeClr>
                </a:solidFill>
              </a:rPr>
              <a:t>  ["3", 'three'],</a:t>
            </a:r>
          </a:p>
          <a:p>
            <a:r>
              <a:rPr lang="en-US" sz="2800" dirty="0">
                <a:solidFill>
                  <a:schemeClr val="tx1">
                    <a:lumMod val="85000"/>
                    <a:lumOff val="15000"/>
                  </a:schemeClr>
                </a:solidFill>
              </a:rPr>
              <a:t>  ["2", 'two'],</a:t>
            </a:r>
          </a:p>
          <a:p>
            <a:r>
              <a:rPr lang="en-US" sz="2800" dirty="0">
                <a:solidFill>
                  <a:schemeClr val="tx1">
                    <a:lumMod val="85000"/>
                    <a:lumOff val="15000"/>
                  </a:schemeClr>
                </a:solidFill>
              </a:rPr>
              <a:t>  ["z", 'z'],</a:t>
            </a:r>
          </a:p>
          <a:p>
            <a:r>
              <a:rPr lang="en-US" sz="2800" dirty="0">
                <a:solidFill>
                  <a:schemeClr val="tx1">
                    <a:lumMod val="85000"/>
                    <a:lumOff val="15000"/>
                  </a:schemeClr>
                </a:solidFill>
              </a:rPr>
              <a:t>  ["a", 'a']</a:t>
            </a:r>
          </a:p>
          <a:p>
            <a:r>
              <a:rPr lang="en-US" sz="2800" dirty="0">
                <a:solidFill>
                  <a:schemeClr val="tx1">
                    <a:lumMod val="85000"/>
                    <a:lumOff val="15000"/>
                  </a:schemeClr>
                </a:solidFill>
              </a:rPr>
              <a:t>]);</a:t>
            </a:r>
          </a:p>
          <a:p>
            <a:pPr>
              <a:spcBef>
                <a:spcPts val="1200"/>
              </a:spcBef>
            </a:pPr>
            <a:r>
              <a:rPr lang="en-US" sz="2800" dirty="0">
                <a:solidFill>
                  <a:schemeClr val="tx1">
                    <a:lumMod val="85000"/>
                    <a:lumOff val="15000"/>
                  </a:schemeClr>
                </a:solidFill>
              </a:rPr>
              <a:t>console.log(map); //</a:t>
            </a:r>
            <a:r>
              <a:rPr lang="en-US" sz="2800" dirty="0">
                <a:solidFill>
                  <a:schemeClr val="tx1">
                    <a:lumMod val="85000"/>
                    <a:lumOff val="15000"/>
                  </a:schemeClr>
                </a:solidFill>
                <a:latin typeface="+mn-lt"/>
              </a:rPr>
              <a:t> Map {"1" =&gt; "one", "3" =&gt; "three", "2" =&gt; "two", "z" =&gt; "z", "a" =&gt; "a"}</a:t>
            </a:r>
          </a:p>
          <a:p>
            <a:pPr>
              <a:spcBef>
                <a:spcPts val="1200"/>
              </a:spcBef>
            </a:pPr>
            <a:r>
              <a:rPr lang="en-US" sz="2800" dirty="0">
                <a:solidFill>
                  <a:schemeClr val="tx1">
                    <a:lumMod val="85000"/>
                    <a:lumOff val="15000"/>
                  </a:schemeClr>
                </a:solidFill>
              </a:rPr>
              <a:t>console.log(Array.from(map.keys()));</a:t>
            </a:r>
          </a:p>
          <a:p>
            <a:r>
              <a:rPr lang="en-US" sz="2800" dirty="0">
                <a:solidFill>
                  <a:schemeClr val="tx1">
                    <a:lumMod val="85000"/>
                    <a:lumOff val="15000"/>
                  </a:schemeClr>
                </a:solidFill>
              </a:rPr>
              <a:t>// ["1", "3", "2", "z", "a"]</a:t>
            </a:r>
            <a:endParaRPr lang="en-US" sz="2800" dirty="0">
              <a:solidFill>
                <a:schemeClr val="tx1">
                  <a:lumMod val="85000"/>
                  <a:lumOff val="15000"/>
                </a:schemeClr>
              </a:solidFill>
              <a:latin typeface="+mn-lt"/>
            </a:endParaRPr>
          </a:p>
        </p:txBody>
      </p:sp>
    </p:spTree>
    <p:extLst>
      <p:ext uri="{BB962C8B-B14F-4D97-AF65-F5344CB8AC3E}">
        <p14:creationId xmlns:p14="http://schemas.microsoft.com/office/powerpoint/2010/main" val="368850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The Set Class</a:t>
            </a:r>
            <a:endParaRPr lang="bg-BG" dirty="0"/>
          </a:p>
        </p:txBody>
      </p:sp>
      <p:sp>
        <p:nvSpPr>
          <p:cNvPr id="3" name="Subtitle 2"/>
          <p:cNvSpPr>
            <a:spLocks noGrp="1"/>
          </p:cNvSpPr>
          <p:nvPr>
            <p:ph type="subTitle" idx="1"/>
          </p:nvPr>
        </p:nvSpPr>
        <p:spPr/>
        <p:txBody>
          <a:bodyPr/>
          <a:lstStyle/>
          <a:p>
            <a:r>
              <a:rPr lang="en-US" dirty="0"/>
              <a:t>Set of Unique Values of Any </a:t>
            </a:r>
            <a:r>
              <a:rPr lang="en-US" dirty="0" smtClean="0"/>
              <a:t>Type</a:t>
            </a:r>
            <a:endParaRPr lang="en-US" dirty="0"/>
          </a:p>
        </p:txBody>
      </p:sp>
      <p:sp>
        <p:nvSpPr>
          <p:cNvPr id="4" name="Slide Number Placeholder 3"/>
          <p:cNvSpPr>
            <a:spLocks noGrp="1"/>
          </p:cNvSpPr>
          <p:nvPr>
            <p:ph type="sldNum" sz="quarter" idx="4294967295"/>
          </p:nvPr>
        </p:nvSpPr>
        <p:spPr>
          <a:xfrm>
            <a:off x="11212513" y="6477000"/>
            <a:ext cx="977900" cy="274638"/>
          </a:xfrm>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714785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Set Class in JS</a:t>
            </a:r>
            <a:endParaRPr lang="en-US" dirty="0"/>
          </a:p>
        </p:txBody>
      </p:sp>
      <p:sp>
        <p:nvSpPr>
          <p:cNvPr id="10" name="Content Placeholder 9"/>
          <p:cNvSpPr>
            <a:spLocks noGrp="1"/>
          </p:cNvSpPr>
          <p:nvPr>
            <p:ph idx="1"/>
          </p:nvPr>
        </p:nvSpPr>
        <p:spPr/>
        <p:txBody>
          <a:bodyPr/>
          <a:lstStyle/>
          <a:p>
            <a:pPr>
              <a:lnSpc>
                <a:spcPct val="100000"/>
              </a:lnSpc>
            </a:pPr>
            <a:r>
              <a:rPr lang="en-US" dirty="0">
                <a:solidFill>
                  <a:schemeClr val="tx2">
                    <a:lumMod val="75000"/>
                  </a:schemeClr>
                </a:solidFill>
              </a:rPr>
              <a:t>Sets</a:t>
            </a:r>
            <a:r>
              <a:rPr lang="en-US" dirty="0"/>
              <a:t> in JS are collections of unique objects</a:t>
            </a:r>
          </a:p>
          <a:p>
            <a:pPr lvl="1">
              <a:lnSpc>
                <a:spcPct val="100000"/>
              </a:lnSpc>
            </a:pPr>
            <a:r>
              <a:rPr lang="en-US" dirty="0"/>
              <a:t>The </a:t>
            </a:r>
            <a:r>
              <a:rPr lang="en-US" dirty="0">
                <a:solidFill>
                  <a:schemeClr val="tx2">
                    <a:lumMod val="75000"/>
                  </a:schemeClr>
                </a:solidFill>
              </a:rPr>
              <a:t>insertion order </a:t>
            </a:r>
            <a:r>
              <a:rPr lang="en-US" dirty="0"/>
              <a:t>is preserved, with </a:t>
            </a:r>
            <a:r>
              <a:rPr lang="en-US" dirty="0">
                <a:solidFill>
                  <a:schemeClr val="tx2">
                    <a:lumMod val="75000"/>
                  </a:schemeClr>
                </a:solidFill>
              </a:rPr>
              <a:t>no duplicates</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11" name="Text Placeholder 5"/>
          <p:cNvSpPr txBox="1">
            <a:spLocks/>
          </p:cNvSpPr>
          <p:nvPr/>
        </p:nvSpPr>
        <p:spPr>
          <a:xfrm>
            <a:off x="1066006" y="2855727"/>
            <a:ext cx="10363198" cy="3849873"/>
          </a:xfrm>
          <a:prstGeom prst="rect">
            <a:avLst/>
          </a:prstGeom>
          <a:noFill/>
          <a:ln w="12700">
            <a:solidFill>
              <a:schemeClr val="tx1">
                <a:lumMod val="85000"/>
                <a:lumOff val="15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lumMod val="85000"/>
                    <a:lumOff val="15000"/>
                  </a:schemeClr>
                </a:solidFill>
              </a:rPr>
              <a:t>let names = new Set();</a:t>
            </a:r>
          </a:p>
          <a:p>
            <a:r>
              <a:rPr lang="en-US" sz="2800" dirty="0">
                <a:solidFill>
                  <a:schemeClr val="tx1">
                    <a:lumMod val="85000"/>
                    <a:lumOff val="15000"/>
                  </a:schemeClr>
                </a:solidFill>
              </a:rPr>
              <a:t>names.add("Peter"); names.add(20);</a:t>
            </a:r>
          </a:p>
          <a:p>
            <a:r>
              <a:rPr lang="en-US" sz="2800" dirty="0">
                <a:solidFill>
                  <a:schemeClr val="tx1">
                    <a:lumMod val="85000"/>
                    <a:lumOff val="15000"/>
                  </a:schemeClr>
                </a:solidFill>
              </a:rPr>
              <a:t>names.add("Maria"); names.add(5);</a:t>
            </a:r>
          </a:p>
          <a:p>
            <a:pPr>
              <a:spcBef>
                <a:spcPts val="1200"/>
              </a:spcBef>
            </a:pPr>
            <a:r>
              <a:rPr lang="en-US" sz="2800" dirty="0">
                <a:solidFill>
                  <a:schemeClr val="tx1">
                    <a:lumMod val="85000"/>
                    <a:lumOff val="15000"/>
                  </a:schemeClr>
                </a:solidFill>
              </a:rPr>
              <a:t>console.log(names.has('Peter')); // true</a:t>
            </a:r>
          </a:p>
          <a:p>
            <a:pPr>
              <a:spcBef>
                <a:spcPts val="1200"/>
              </a:spcBef>
            </a:pPr>
            <a:r>
              <a:rPr lang="en-US" sz="2800" dirty="0">
                <a:solidFill>
                  <a:schemeClr val="tx1">
                    <a:lumMod val="85000"/>
                    <a:lumOff val="15000"/>
                  </a:schemeClr>
                </a:solidFill>
              </a:rPr>
              <a:t>names.add("Maria"); //</a:t>
            </a:r>
            <a:r>
              <a:rPr lang="en-US" sz="2800" dirty="0">
                <a:solidFill>
                  <a:schemeClr val="tx1">
                    <a:lumMod val="85000"/>
                    <a:lumOff val="15000"/>
                  </a:schemeClr>
                </a:solidFill>
                <a:latin typeface="+mn-lt"/>
              </a:rPr>
              <a:t> Duplicates are skipped</a:t>
            </a:r>
          </a:p>
          <a:p>
            <a:pPr>
              <a:spcBef>
                <a:spcPts val="1200"/>
              </a:spcBef>
            </a:pPr>
            <a:r>
              <a:rPr lang="en-US" sz="2800" dirty="0">
                <a:solidFill>
                  <a:schemeClr val="tx1">
                    <a:lumMod val="85000"/>
                    <a:lumOff val="15000"/>
                  </a:schemeClr>
                </a:solidFill>
              </a:rPr>
              <a:t>names.delete(20); //</a:t>
            </a:r>
            <a:r>
              <a:rPr lang="en-US" sz="2800" dirty="0">
                <a:solidFill>
                  <a:schemeClr val="tx1">
                    <a:lumMod val="85000"/>
                    <a:lumOff val="15000"/>
                  </a:schemeClr>
                </a:solidFill>
                <a:latin typeface="+mn-lt"/>
              </a:rPr>
              <a:t> Delete element if exists</a:t>
            </a:r>
          </a:p>
          <a:p>
            <a:pPr>
              <a:spcBef>
                <a:spcPts val="1200"/>
              </a:spcBef>
            </a:pPr>
            <a:r>
              <a:rPr lang="en-US" sz="2800" dirty="0">
                <a:solidFill>
                  <a:schemeClr val="tx1">
                    <a:lumMod val="85000"/>
                    <a:lumOff val="15000"/>
                  </a:schemeClr>
                </a:solidFill>
              </a:rPr>
              <a:t>for (let name of names) console.log(name);</a:t>
            </a:r>
          </a:p>
        </p:txBody>
      </p:sp>
    </p:spTree>
    <p:extLst>
      <p:ext uri="{BB962C8B-B14F-4D97-AF65-F5344CB8AC3E}">
        <p14:creationId xmlns:p14="http://schemas.microsoft.com/office/powerpoint/2010/main" val="12891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Extract Unique Words</a:t>
            </a:r>
            <a:endParaRPr lang="bg-BG" dirty="0"/>
          </a:p>
        </p:txBody>
      </p:sp>
      <p:sp>
        <p:nvSpPr>
          <p:cNvPr id="3" name="Content Placeholder 2"/>
          <p:cNvSpPr>
            <a:spLocks noGrp="1"/>
          </p:cNvSpPr>
          <p:nvPr>
            <p:ph idx="1"/>
          </p:nvPr>
        </p:nvSpPr>
        <p:spPr/>
        <p:txBody>
          <a:bodyPr/>
          <a:lstStyle/>
          <a:p>
            <a:pPr>
              <a:lnSpc>
                <a:spcPct val="100000"/>
              </a:lnSpc>
            </a:pPr>
            <a:r>
              <a:rPr lang="en-US" dirty="0"/>
              <a:t>Write a JS function to extract all </a:t>
            </a:r>
            <a:r>
              <a:rPr lang="en-US" dirty="0">
                <a:solidFill>
                  <a:schemeClr val="tx2">
                    <a:lumMod val="75000"/>
                  </a:schemeClr>
                </a:solidFill>
              </a:rPr>
              <a:t>unique words </a:t>
            </a:r>
            <a:r>
              <a:rPr lang="en-US" dirty="0"/>
              <a:t>from a text (case insensitive)</a:t>
            </a:r>
          </a:p>
          <a:p>
            <a:pPr lvl="1">
              <a:lnSpc>
                <a:spcPct val="100000"/>
              </a:lnSpc>
            </a:pPr>
            <a:r>
              <a:rPr lang="en-US" dirty="0"/>
              <a:t>Words are sequences of </a:t>
            </a:r>
            <a:r>
              <a:rPr lang="en-US" dirty="0">
                <a:solidFill>
                  <a:schemeClr val="tx2">
                    <a:lumMod val="75000"/>
                  </a:schemeClr>
                </a:solidFill>
              </a:rPr>
              <a:t>letters</a:t>
            </a:r>
            <a:r>
              <a:rPr lang="en-US" dirty="0"/>
              <a:t>, </a:t>
            </a:r>
            <a:r>
              <a:rPr lang="en-US" dirty="0">
                <a:solidFill>
                  <a:schemeClr val="tx2">
                    <a:lumMod val="75000"/>
                  </a:schemeClr>
                </a:solidFill>
              </a:rPr>
              <a:t>digits</a:t>
            </a:r>
            <a:r>
              <a:rPr lang="en-US" dirty="0"/>
              <a:t> and </a:t>
            </a:r>
            <a:r>
              <a:rPr lang="en-US" dirty="0">
                <a:solidFill>
                  <a:schemeClr val="tx2">
                    <a:lumMod val="75000"/>
                  </a:schemeClr>
                </a:solidFill>
              </a:rPr>
              <a:t>_</a:t>
            </a:r>
          </a:p>
          <a:p>
            <a:pPr lvl="1">
              <a:lnSpc>
                <a:spcPct val="100000"/>
              </a:lnSpc>
            </a:pPr>
            <a:r>
              <a:rPr lang="en-US" dirty="0"/>
              <a:t>The </a:t>
            </a:r>
            <a:r>
              <a:rPr lang="en-US" dirty="0">
                <a:solidFill>
                  <a:schemeClr val="tx2">
                    <a:lumMod val="75000"/>
                  </a:schemeClr>
                </a:solidFill>
              </a:rPr>
              <a:t>input</a:t>
            </a:r>
            <a:r>
              <a:rPr lang="en-US" dirty="0"/>
              <a:t> comes as </a:t>
            </a:r>
            <a:r>
              <a:rPr lang="en-US" dirty="0">
                <a:solidFill>
                  <a:schemeClr val="tx2">
                    <a:lumMod val="75000"/>
                  </a:schemeClr>
                </a:solidFill>
              </a:rPr>
              <a:t>array of strings</a:t>
            </a:r>
          </a:p>
          <a:p>
            <a:pPr lvl="1">
              <a:lnSpc>
                <a:spcPct val="100000"/>
              </a:lnSpc>
            </a:pPr>
            <a:r>
              <a:rPr lang="en-US" dirty="0"/>
              <a:t>The </a:t>
            </a:r>
            <a:r>
              <a:rPr lang="en-US" dirty="0">
                <a:solidFill>
                  <a:schemeClr val="tx2">
                    <a:lumMod val="75000"/>
                  </a:schemeClr>
                </a:solidFill>
              </a:rPr>
              <a:t>output</a:t>
            </a:r>
            <a:r>
              <a:rPr lang="en-US" dirty="0"/>
              <a:t> should hold the words in their </a:t>
            </a:r>
            <a:r>
              <a:rPr lang="en-US" dirty="0">
                <a:solidFill>
                  <a:schemeClr val="tx2">
                    <a:lumMod val="75000"/>
                  </a:schemeClr>
                </a:solidFill>
              </a:rPr>
              <a:t>order of appearance</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Rectangle 4"/>
          <p:cNvSpPr>
            <a:spLocks noChangeArrowheads="1"/>
          </p:cNvSpPr>
          <p:nvPr/>
        </p:nvSpPr>
        <p:spPr bwMode="auto">
          <a:xfrm>
            <a:off x="1162699" y="4574941"/>
            <a:ext cx="5062623" cy="1902059"/>
          </a:xfrm>
          <a:prstGeom prst="rect">
            <a:avLst/>
          </a:prstGeom>
          <a:noFill/>
          <a:ln w="12700">
            <a:solidFill>
              <a:schemeClr val="tx1">
                <a:lumMod val="85000"/>
                <a:lumOff val="15000"/>
              </a:schemeClr>
            </a:solidFill>
          </a:ln>
        </p:spPr>
        <p:txBody>
          <a:bodyPr wrap="square">
            <a:spAutoFit/>
          </a:bodyPr>
          <a:lstStyle/>
          <a:p>
            <a:pPr>
              <a:lnSpc>
                <a:spcPct val="105000"/>
              </a:lnSpc>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JS devs use Node.js for server-side JS.</a:t>
            </a:r>
          </a:p>
          <a:p>
            <a:pPr>
              <a:lnSpc>
                <a:spcPct val="105000"/>
              </a:lnSpc>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JS devs use JS.</a:t>
            </a:r>
          </a:p>
          <a:p>
            <a:pPr>
              <a:lnSpc>
                <a:spcPct val="105000"/>
              </a:lnSpc>
            </a:pPr>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 JS for devs --</a:t>
            </a:r>
          </a:p>
        </p:txBody>
      </p:sp>
      <p:sp>
        <p:nvSpPr>
          <p:cNvPr id="6" name="Rectangle 5"/>
          <p:cNvSpPr>
            <a:spLocks noChangeArrowheads="1"/>
          </p:cNvSpPr>
          <p:nvPr/>
        </p:nvSpPr>
        <p:spPr bwMode="auto">
          <a:xfrm>
            <a:off x="7563499" y="4833472"/>
            <a:ext cx="3789507" cy="1384995"/>
          </a:xfrm>
          <a:prstGeom prst="rect">
            <a:avLst/>
          </a:prstGeom>
          <a:noFill/>
          <a:ln w="12700">
            <a:solidFill>
              <a:schemeClr val="tx1">
                <a:lumMod val="85000"/>
                <a:lumOff val="15000"/>
              </a:schemeClr>
            </a:solidFill>
          </a:ln>
        </p:spPr>
        <p:txBody>
          <a:bodyPr wrap="square">
            <a:spAutoFit/>
          </a:bodyPr>
          <a:lstStyle/>
          <a:p>
            <a:r>
              <a:rPr lang="en-US" sz="2800" b="1" noProof="1">
                <a:solidFill>
                  <a:schemeClr val="tx1">
                    <a:lumMod val="85000"/>
                    <a:lumOff val="15000"/>
                  </a:schemeClr>
                </a:solidFill>
                <a:effectLst>
                  <a:outerShdw blurRad="38100" dist="38100" dir="2700000" algn="tl">
                    <a:srgbClr val="000000">
                      <a:alpha val="43137"/>
                    </a:srgbClr>
                  </a:outerShdw>
                </a:effectLst>
                <a:latin typeface="Consolas" panose="020B0609020204030204" pitchFamily="49" charset="0"/>
                <a:cs typeface="Arial" panose="020B0604020202020204" pitchFamily="34" charset="0"/>
              </a:rPr>
              <a:t>js, devs, use, node, for, server, side</a:t>
            </a:r>
          </a:p>
        </p:txBody>
      </p:sp>
      <p:sp>
        <p:nvSpPr>
          <p:cNvPr id="7" name="Arrow: Right 6"/>
          <p:cNvSpPr/>
          <p:nvPr/>
        </p:nvSpPr>
        <p:spPr>
          <a:xfrm>
            <a:off x="6649099" y="5335469"/>
            <a:ext cx="54296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1654992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Extract Unique Words</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Text Placeholder 5"/>
          <p:cNvSpPr txBox="1">
            <a:spLocks/>
          </p:cNvSpPr>
          <p:nvPr/>
        </p:nvSpPr>
        <p:spPr>
          <a:xfrm>
            <a:off x="531812" y="1773867"/>
            <a:ext cx="11049000" cy="4626933"/>
          </a:xfrm>
          <a:prstGeom prst="rect">
            <a:avLst/>
          </a:prstGeom>
          <a:noFill/>
          <a:ln w="12700">
            <a:solidFill>
              <a:schemeClr val="tx1">
                <a:lumMod val="85000"/>
                <a:lumOff val="15000"/>
              </a:schemeClr>
            </a:solidFill>
          </a:ln>
        </p:spPr>
        <p:txBody>
          <a:bodyPr vert="horz" wrap="square" lIns="144000" tIns="72000" rIns="144000" bIns="72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lumMod val="85000"/>
                    <a:lumOff val="15000"/>
                  </a:schemeClr>
                </a:solidFill>
              </a:rPr>
              <a:t>function extractWords(inputSentences) {</a:t>
            </a:r>
          </a:p>
          <a:p>
            <a:r>
              <a:rPr lang="en-US" sz="3000" dirty="0">
                <a:solidFill>
                  <a:schemeClr val="tx1">
                    <a:lumMod val="85000"/>
                    <a:lumOff val="15000"/>
                  </a:schemeClr>
                </a:solidFill>
              </a:rPr>
              <a:t>  let wordPattern = /\b[a-zA-Z0-9_]+\b/g;</a:t>
            </a:r>
          </a:p>
          <a:p>
            <a:r>
              <a:rPr lang="en-US" sz="3000" dirty="0">
                <a:solidFill>
                  <a:schemeClr val="tx1">
                    <a:lumMod val="85000"/>
                    <a:lumOff val="15000"/>
                  </a:schemeClr>
                </a:solidFill>
              </a:rPr>
              <a:t>  let words = new Set();</a:t>
            </a:r>
          </a:p>
          <a:p>
            <a:r>
              <a:rPr lang="en-US" sz="3000" dirty="0">
                <a:solidFill>
                  <a:schemeClr val="tx1">
                    <a:lumMod val="85000"/>
                    <a:lumOff val="15000"/>
                  </a:schemeClr>
                </a:solidFill>
              </a:rPr>
              <a:t>  for (let sentence of inputSentences) {</a:t>
            </a:r>
          </a:p>
          <a:p>
            <a:r>
              <a:rPr lang="en-US" sz="3000" dirty="0">
                <a:solidFill>
                  <a:schemeClr val="tx1">
                    <a:lumMod val="85000"/>
                    <a:lumOff val="15000"/>
                  </a:schemeClr>
                </a:solidFill>
              </a:rPr>
              <a:t>    let matches = sentence.match(wordPattern);</a:t>
            </a:r>
          </a:p>
          <a:p>
            <a:r>
              <a:rPr lang="en-US" sz="3000" dirty="0">
                <a:solidFill>
                  <a:schemeClr val="tx1">
                    <a:lumMod val="85000"/>
                    <a:lumOff val="15000"/>
                  </a:schemeClr>
                </a:solidFill>
              </a:rPr>
              <a:t>    matches.forEach(x=&gt;words.add(x.toLowerCase()));</a:t>
            </a:r>
          </a:p>
          <a:p>
            <a:r>
              <a:rPr lang="en-US" sz="3000" dirty="0">
                <a:solidFill>
                  <a:schemeClr val="tx1">
                    <a:lumMod val="85000"/>
                    <a:lumOff val="15000"/>
                  </a:schemeClr>
                </a:solidFill>
              </a:rPr>
              <a:t>  }</a:t>
            </a:r>
          </a:p>
          <a:p>
            <a:r>
              <a:rPr lang="en-US" sz="3000" dirty="0">
                <a:solidFill>
                  <a:schemeClr val="tx1">
                    <a:lumMod val="85000"/>
                    <a:lumOff val="15000"/>
                  </a:schemeClr>
                </a:solidFill>
              </a:rPr>
              <a:t>  console.log([...words.values()].join(", "));</a:t>
            </a:r>
          </a:p>
          <a:p>
            <a:r>
              <a:rPr lang="en-US" sz="3000" dirty="0">
                <a:solidFill>
                  <a:schemeClr val="tx1">
                    <a:lumMod val="85000"/>
                    <a:lumOff val="15000"/>
                  </a:schemeClr>
                </a:solidFill>
              </a:rPr>
              <a:t>}</a:t>
            </a:r>
          </a:p>
        </p:txBody>
      </p:sp>
      <p:sp>
        <p:nvSpPr>
          <p:cNvPr id="6" name="Text Placeholder 5"/>
          <p:cNvSpPr txBox="1">
            <a:spLocks/>
          </p:cNvSpPr>
          <p:nvPr/>
        </p:nvSpPr>
        <p:spPr>
          <a:xfrm>
            <a:off x="1066006" y="5896924"/>
            <a:ext cx="10514806" cy="503876"/>
          </a:xfrm>
          <a:prstGeom prst="rect">
            <a:avLst/>
          </a:prstGeom>
          <a:noFill/>
          <a:ln w="12700">
            <a:solidFill>
              <a:schemeClr val="tx1">
                <a:lumMod val="85000"/>
                <a:lumOff val="15000"/>
              </a:schemeClr>
            </a:solidFill>
          </a:ln>
        </p:spPr>
        <p:txBody>
          <a:bodyPr vert="horz" wrap="square" lIns="144000" tIns="36000" rIns="144000" bIns="36000" rtlCol="0" anchor="t" anchorCtr="0">
            <a:no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lnSpc>
                <a:spcPct val="120000"/>
              </a:lnSpc>
            </a:pPr>
            <a:r>
              <a:rPr lang="en-US" sz="2500" dirty="0">
                <a:solidFill>
                  <a:schemeClr val="tx1">
                    <a:lumMod val="85000"/>
                    <a:lumOff val="15000"/>
                  </a:schemeClr>
                </a:solidFill>
              </a:rPr>
              <a:t>extractWords(['</a:t>
            </a:r>
            <a:r>
              <a:rPr lang="en-US" sz="2500" dirty="0">
                <a:solidFill>
                  <a:schemeClr val="tx1">
                    <a:lumMod val="85000"/>
                    <a:lumOff val="15000"/>
                  </a:schemeClr>
                </a:solidFill>
                <a:latin typeface="+mn-lt"/>
              </a:rPr>
              <a:t>JS and Node.js</a:t>
            </a:r>
            <a:r>
              <a:rPr lang="en-US" sz="2500" dirty="0">
                <a:solidFill>
                  <a:schemeClr val="tx1">
                    <a:lumMod val="85000"/>
                    <a:lumOff val="15000"/>
                  </a:schemeClr>
                </a:solidFill>
              </a:rPr>
              <a:t>',</a:t>
            </a:r>
            <a:r>
              <a:rPr lang="en-US" sz="2500" dirty="0">
                <a:solidFill>
                  <a:schemeClr val="tx1">
                    <a:lumMod val="85000"/>
                    <a:lumOff val="15000"/>
                  </a:schemeClr>
                </a:solidFill>
                <a:latin typeface="+mn-lt"/>
              </a:rPr>
              <a:t> </a:t>
            </a:r>
            <a:r>
              <a:rPr lang="en-US" sz="2500" dirty="0">
                <a:solidFill>
                  <a:schemeClr val="tx1">
                    <a:lumMod val="85000"/>
                    <a:lumOff val="15000"/>
                  </a:schemeClr>
                </a:solidFill>
              </a:rPr>
              <a:t>'</a:t>
            </a:r>
            <a:r>
              <a:rPr lang="en-US" sz="2500" dirty="0">
                <a:solidFill>
                  <a:schemeClr val="tx1">
                    <a:lumMod val="85000"/>
                    <a:lumOff val="15000"/>
                  </a:schemeClr>
                </a:solidFill>
                <a:latin typeface="+mn-lt"/>
              </a:rPr>
              <a:t>JS again and again</a:t>
            </a:r>
            <a:r>
              <a:rPr lang="en-US" sz="2500" dirty="0">
                <a:solidFill>
                  <a:schemeClr val="tx1">
                    <a:lumMod val="85000"/>
                    <a:lumOff val="15000"/>
                  </a:schemeClr>
                </a:solidFill>
              </a:rPr>
              <a:t>',</a:t>
            </a:r>
            <a:r>
              <a:rPr lang="en-US" sz="2500" dirty="0">
                <a:solidFill>
                  <a:schemeClr val="tx1">
                    <a:lumMod val="85000"/>
                    <a:lumOff val="15000"/>
                  </a:schemeClr>
                </a:solidFill>
                <a:latin typeface="+mn-lt"/>
              </a:rPr>
              <a:t> </a:t>
            </a:r>
            <a:r>
              <a:rPr lang="en-US" sz="2500" dirty="0">
                <a:solidFill>
                  <a:schemeClr val="tx1">
                    <a:lumMod val="85000"/>
                    <a:lumOff val="15000"/>
                  </a:schemeClr>
                </a:solidFill>
              </a:rPr>
              <a:t>'</a:t>
            </a:r>
            <a:r>
              <a:rPr lang="en-US" sz="2500" dirty="0">
                <a:solidFill>
                  <a:schemeClr val="tx1">
                    <a:lumMod val="85000"/>
                    <a:lumOff val="15000"/>
                  </a:schemeClr>
                </a:solidFill>
                <a:latin typeface="+mn-lt"/>
              </a:rPr>
              <a:t>Oh, </a:t>
            </a:r>
            <a:r>
              <a:rPr lang="en-US" sz="2500">
                <a:solidFill>
                  <a:schemeClr val="tx1">
                    <a:lumMod val="85000"/>
                    <a:lumOff val="15000"/>
                  </a:schemeClr>
                </a:solidFill>
                <a:latin typeface="+mn-lt"/>
              </a:rPr>
              <a:t>JS</a:t>
            </a:r>
            <a:r>
              <a:rPr lang="en-US" sz="2500" smtClean="0">
                <a:solidFill>
                  <a:schemeClr val="tx1">
                    <a:lumMod val="85000"/>
                    <a:lumOff val="15000"/>
                  </a:schemeClr>
                </a:solidFill>
                <a:latin typeface="+mn-lt"/>
              </a:rPr>
              <a:t>?</a:t>
            </a:r>
            <a:r>
              <a:rPr lang="en-US" sz="2500" smtClean="0">
                <a:solidFill>
                  <a:schemeClr val="tx1">
                    <a:lumMod val="85000"/>
                    <a:lumOff val="15000"/>
                  </a:schemeClr>
                </a:solidFill>
              </a:rPr>
              <a:t>']);</a:t>
            </a:r>
            <a:endParaRPr lang="en-US" sz="2500" dirty="0">
              <a:solidFill>
                <a:schemeClr val="tx1">
                  <a:lumMod val="85000"/>
                  <a:lumOff val="15000"/>
                </a:schemeClr>
              </a:solidFill>
            </a:endParaRPr>
          </a:p>
        </p:txBody>
      </p:sp>
    </p:spTree>
    <p:extLst>
      <p:ext uri="{BB962C8B-B14F-4D97-AF65-F5344CB8AC3E}">
        <p14:creationId xmlns:p14="http://schemas.microsoft.com/office/powerpoint/2010/main" val="271476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bg-BG" dirty="0"/>
          </a:p>
        </p:txBody>
      </p:sp>
      <p:sp>
        <p:nvSpPr>
          <p:cNvPr id="3" name="Content Placeholder 2"/>
          <p:cNvSpPr>
            <a:spLocks noGrp="1"/>
          </p:cNvSpPr>
          <p:nvPr>
            <p:ph idx="1"/>
          </p:nvPr>
        </p:nvSpPr>
        <p:spPr/>
        <p:txBody>
          <a:bodyPr>
            <a:noAutofit/>
          </a:bodyPr>
          <a:lstStyle/>
          <a:p>
            <a:r>
              <a:rPr lang="en-US" b="1" dirty="0">
                <a:solidFill>
                  <a:schemeClr val="tx2">
                    <a:lumMod val="75000"/>
                  </a:schemeClr>
                </a:solidFill>
              </a:rPr>
              <a:t>Objects</a:t>
            </a:r>
            <a:r>
              <a:rPr lang="en-US" dirty="0"/>
              <a:t> in JS hold key-value pairs</a:t>
            </a:r>
          </a:p>
          <a:p>
            <a:endParaRPr lang="en-US" dirty="0"/>
          </a:p>
          <a:p>
            <a:endParaRPr lang="en-US" dirty="0"/>
          </a:p>
          <a:p>
            <a:endParaRPr lang="en-US" dirty="0"/>
          </a:p>
          <a:p>
            <a:pPr>
              <a:spcAft>
                <a:spcPts val="1200"/>
              </a:spcAft>
            </a:pPr>
            <a:r>
              <a:rPr lang="en-US" b="1" dirty="0">
                <a:solidFill>
                  <a:schemeClr val="tx2">
                    <a:lumMod val="75000"/>
                  </a:schemeClr>
                </a:solidFill>
              </a:rPr>
              <a:t>Maps</a:t>
            </a:r>
            <a:r>
              <a:rPr lang="en-US" dirty="0">
                <a:solidFill>
                  <a:schemeClr val="tx2">
                    <a:lumMod val="75000"/>
                  </a:schemeClr>
                </a:solidFill>
              </a:rPr>
              <a:t> </a:t>
            </a:r>
            <a:r>
              <a:rPr lang="en-US" dirty="0"/>
              <a:t>map keys to values, preserve keys order</a:t>
            </a:r>
          </a:p>
          <a:p>
            <a:endParaRPr lang="en-US" dirty="0"/>
          </a:p>
          <a:p>
            <a:pPr>
              <a:spcBef>
                <a:spcPts val="2400"/>
              </a:spcBef>
            </a:pPr>
            <a:r>
              <a:rPr lang="en-US" b="1" dirty="0">
                <a:solidFill>
                  <a:schemeClr val="tx2">
                    <a:lumMod val="75000"/>
                  </a:schemeClr>
                </a:solidFill>
              </a:rPr>
              <a:t>Sets</a:t>
            </a:r>
            <a:r>
              <a:rPr lang="en-US" dirty="0"/>
              <a:t> hold unique collection of values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Rectangle 6"/>
          <p:cNvSpPr>
            <a:spLocks noChangeArrowheads="1"/>
          </p:cNvSpPr>
          <p:nvPr/>
        </p:nvSpPr>
        <p:spPr bwMode="auto">
          <a:xfrm>
            <a:off x="1066008" y="2362200"/>
            <a:ext cx="7010398" cy="1514261"/>
          </a:xfrm>
          <a:prstGeom prst="rect">
            <a:avLst/>
          </a:prstGeom>
          <a:noFill/>
          <a:ln w="12700">
            <a:solidFill>
              <a:schemeClr val="tx1">
                <a:lumMod val="85000"/>
                <a:lumOff val="15000"/>
              </a:schemeClr>
            </a:solidFill>
          </a:ln>
        </p:spPr>
        <p:txBody>
          <a:bodyPr wrap="square">
            <a:spAutoFit/>
          </a:bodyPr>
          <a:lstStyle/>
          <a:p>
            <a:pPr eaLnBrk="0" hangingPunct="0">
              <a:lnSpc>
                <a:spcPct val="105000"/>
              </a:lnSpc>
              <a:buClr>
                <a:schemeClr val="accent5">
                  <a:lumMod val="40000"/>
                  <a:lumOff val="60000"/>
                </a:schemeClr>
              </a:buClr>
              <a:buSzPct val="70000"/>
            </a:pP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obj</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name</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smtClean="0">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"Ivan",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age</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3</a:t>
            </a:r>
            <a:r>
              <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rPr>
              <a:t> </a:t>
            </a: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buClr>
                <a:schemeClr val="accent5">
                  <a:lumMod val="40000"/>
                  <a:lumOff val="60000"/>
                </a:schemeClr>
              </a:buClr>
              <a:buSzPct val="70000"/>
            </a:pP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obj.age++;</a:t>
            </a:r>
          </a:p>
          <a:p>
            <a:pPr eaLnBrk="0" hangingPunct="0">
              <a:lnSpc>
                <a:spcPct val="105000"/>
              </a:lnSpc>
              <a:buClr>
                <a:schemeClr val="accent5">
                  <a:lumMod val="40000"/>
                  <a:lumOff val="60000"/>
                </a:schemeClr>
              </a:buClr>
              <a:buSzPct val="70000"/>
            </a:pP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obj[town] = 'Sofia';</a:t>
            </a:r>
          </a:p>
          <a:p>
            <a:pPr eaLnBrk="0" hangingPunct="0">
              <a:lnSpc>
                <a:spcPct val="105000"/>
              </a:lnSpc>
              <a:buClr>
                <a:schemeClr val="accent5">
                  <a:lumMod val="40000"/>
                  <a:lumOff val="60000"/>
                </a:schemeClr>
              </a:buClr>
              <a:buSzPct val="70000"/>
            </a:pP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delete obj.name;</a:t>
            </a:r>
            <a:endParaRPr lang="en-US" sz="2200" b="1" noProof="1">
              <a:solidFill>
                <a:schemeClr val="tx1">
                  <a:lumMod val="85000"/>
                  <a:lumOff val="15000"/>
                </a:schemeClr>
              </a:solidFill>
              <a:effectLst>
                <a:outerShdw blurRad="38100" dist="38100" dir="2700000" algn="tl">
                  <a:srgbClr val="000000">
                    <a:alpha val="43137"/>
                  </a:srgbClr>
                </a:outerShdw>
              </a:effectLst>
              <a:cs typeface="Consolas" pitchFamily="49" charset="0"/>
            </a:endParaRPr>
          </a:p>
        </p:txBody>
      </p:sp>
      <p:sp>
        <p:nvSpPr>
          <p:cNvPr id="8" name="Rectangle 7"/>
          <p:cNvSpPr>
            <a:spLocks noChangeArrowheads="1"/>
          </p:cNvSpPr>
          <p:nvPr/>
        </p:nvSpPr>
        <p:spPr bwMode="auto">
          <a:xfrm>
            <a:off x="1066008" y="4343400"/>
            <a:ext cx="7010398" cy="769441"/>
          </a:xfrm>
          <a:prstGeom prst="rect">
            <a:avLst/>
          </a:prstGeom>
          <a:noFill/>
          <a:ln w="12700">
            <a:solidFill>
              <a:schemeClr val="tx1">
                <a:lumMod val="85000"/>
                <a:lumOff val="15000"/>
              </a:schemeClr>
            </a:solidFill>
          </a:ln>
        </p:spPr>
        <p:txBody>
          <a:bodyPr wrap="square">
            <a:spAutoFit/>
          </a:bodyPr>
          <a:lstStyle/>
          <a:p>
            <a:pPr eaLnBrk="0" hangingPunct="0">
              <a:buClr>
                <a:schemeClr val="accent5">
                  <a:lumMod val="40000"/>
                  <a:lumOff val="60000"/>
                </a:schemeClr>
              </a:buClr>
              <a:buSzPct val="70000"/>
            </a:pP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map = new Map();</a:t>
            </a:r>
          </a:p>
          <a:p>
            <a:pPr eaLnBrk="0" hangingPunct="0">
              <a:buClr>
                <a:schemeClr val="accent5">
                  <a:lumMod val="40000"/>
                  <a:lumOff val="60000"/>
                </a:schemeClr>
              </a:buClr>
              <a:buSzPct val="70000"/>
            </a:pP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map.set('score', 20);</a:t>
            </a:r>
          </a:p>
        </p:txBody>
      </p:sp>
      <p:sp>
        <p:nvSpPr>
          <p:cNvPr id="9" name="Rectangle 8"/>
          <p:cNvSpPr>
            <a:spLocks noChangeArrowheads="1"/>
          </p:cNvSpPr>
          <p:nvPr/>
        </p:nvSpPr>
        <p:spPr bwMode="auto">
          <a:xfrm>
            <a:off x="1066006" y="5791200"/>
            <a:ext cx="7010398" cy="430887"/>
          </a:xfrm>
          <a:prstGeom prst="rect">
            <a:avLst/>
          </a:prstGeom>
          <a:noFill/>
          <a:ln w="12700">
            <a:solidFill>
              <a:schemeClr val="tx1">
                <a:lumMod val="85000"/>
                <a:lumOff val="15000"/>
              </a:schemeClr>
            </a:solidFill>
          </a:ln>
        </p:spPr>
        <p:txBody>
          <a:bodyPr wrap="square">
            <a:spAutoFit/>
          </a:bodyPr>
          <a:lstStyle/>
          <a:p>
            <a:pPr eaLnBrk="0" hangingPunct="0">
              <a:buClr>
                <a:schemeClr val="accent5">
                  <a:lumMod val="40000"/>
                  <a:lumOff val="60000"/>
                </a:schemeClr>
              </a:buClr>
              <a:buSzPct val="70000"/>
            </a:pPr>
            <a:r>
              <a:rPr lang="en-US" sz="2200" b="1" noProof="1">
                <a:solidFill>
                  <a:schemeClr val="tx1">
                    <a:lumMod val="85000"/>
                    <a:lumOff val="15000"/>
                  </a:schemeClr>
                </a:solidFill>
                <a:effectLst>
                  <a:outerShdw blurRad="38100" dist="38100" dir="2700000" algn="tl">
                    <a:srgbClr val="000000">
                      <a:alpha val="43137"/>
                    </a:srgbClr>
                  </a:outerShdw>
                </a:effectLst>
                <a:latin typeface="Consolas" pitchFamily="49" charset="0"/>
                <a:cs typeface="Consolas" pitchFamily="49" charset="0"/>
              </a:rPr>
              <a:t>let map = new Set(); set.add(5);</a:t>
            </a:r>
          </a:p>
        </p:txBody>
      </p:sp>
    </p:spTree>
    <p:extLst>
      <p:ext uri="{BB962C8B-B14F-4D97-AF65-F5344CB8AC3E}">
        <p14:creationId xmlns:p14="http://schemas.microsoft.com/office/powerpoint/2010/main" val="235308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Content Placeholder 6" descr="ask-question-1-ca45a12e5206bae44014e11cd3ced9f1.jpg"/>
          <p:cNvPicPr>
            <a:picLocks noGrp="1" noChangeAspect="1"/>
          </p:cNvPicPr>
          <p:nvPr>
            <p:ph idx="1"/>
          </p:nvPr>
        </p:nvPicPr>
        <p:blipFill>
          <a:blip r:embed="rId2" cstate="print"/>
          <a:stretch>
            <a:fillRect/>
          </a:stretch>
        </p:blipFill>
        <p:spPr>
          <a:xfrm>
            <a:off x="2804715" y="1524000"/>
            <a:ext cx="6948092" cy="525275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Objects?</a:t>
            </a:r>
            <a:endParaRPr lang="bg-BG" dirty="0"/>
          </a:p>
        </p:txBody>
      </p:sp>
      <p:sp>
        <p:nvSpPr>
          <p:cNvPr id="5" name="Content Placeholder 4"/>
          <p:cNvSpPr>
            <a:spLocks noGrp="1"/>
          </p:cNvSpPr>
          <p:nvPr>
            <p:ph idx="1"/>
          </p:nvPr>
        </p:nvSpPr>
        <p:spPr/>
        <p:txBody>
          <a:bodyPr>
            <a:normAutofit/>
          </a:bodyPr>
          <a:lstStyle/>
          <a:p>
            <a:pPr>
              <a:lnSpc>
                <a:spcPct val="100000"/>
              </a:lnSpc>
            </a:pPr>
            <a:r>
              <a:rPr lang="en-US" dirty="0" smtClean="0"/>
              <a:t>Software objects model real-world objects or abstract concepts</a:t>
            </a:r>
          </a:p>
          <a:p>
            <a:pPr lvl="1">
              <a:lnSpc>
                <a:spcPct val="100000"/>
              </a:lnSpc>
            </a:pPr>
            <a:r>
              <a:rPr lang="en-US" dirty="0" smtClean="0"/>
              <a:t>Examples: </a:t>
            </a:r>
          </a:p>
          <a:p>
            <a:pPr lvl="2">
              <a:lnSpc>
                <a:spcPct val="100000"/>
              </a:lnSpc>
            </a:pPr>
            <a:r>
              <a:rPr lang="en-US" dirty="0" smtClean="0"/>
              <a:t>bank account, customer, dog, bicycle, queue </a:t>
            </a:r>
          </a:p>
          <a:p>
            <a:pPr>
              <a:lnSpc>
                <a:spcPct val="100000"/>
              </a:lnSpc>
            </a:pPr>
            <a:r>
              <a:rPr lang="en-US" dirty="0" smtClean="0"/>
              <a:t>Real-world objects have </a:t>
            </a:r>
            <a:r>
              <a:rPr lang="en-US" b="1" dirty="0" smtClean="0"/>
              <a:t>states</a:t>
            </a:r>
            <a:r>
              <a:rPr lang="en-US" dirty="0" smtClean="0"/>
              <a:t> and </a:t>
            </a:r>
            <a:r>
              <a:rPr lang="en-US" b="1" dirty="0" smtClean="0"/>
              <a:t>behaviors</a:t>
            </a:r>
          </a:p>
          <a:p>
            <a:pPr lvl="1">
              <a:lnSpc>
                <a:spcPct val="100000"/>
              </a:lnSpc>
            </a:pPr>
            <a:r>
              <a:rPr lang="en-US" dirty="0" smtClean="0"/>
              <a:t>Account' states: </a:t>
            </a:r>
          </a:p>
          <a:p>
            <a:pPr lvl="2">
              <a:lnSpc>
                <a:spcPct val="100000"/>
              </a:lnSpc>
            </a:pPr>
            <a:r>
              <a:rPr lang="en-US" dirty="0" smtClean="0"/>
              <a:t>holder, balance, type</a:t>
            </a:r>
          </a:p>
          <a:p>
            <a:pPr lvl="1">
              <a:lnSpc>
                <a:spcPct val="100000"/>
              </a:lnSpc>
            </a:pPr>
            <a:r>
              <a:rPr lang="en-US" dirty="0" smtClean="0"/>
              <a:t>Account' behaviors: </a:t>
            </a:r>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1805012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Objects…? </a:t>
            </a:r>
            <a:endParaRPr lang="en-US" dirty="0"/>
          </a:p>
        </p:txBody>
      </p:sp>
      <p:sp>
        <p:nvSpPr>
          <p:cNvPr id="20" name="Content Placeholder 19"/>
          <p:cNvSpPr>
            <a:spLocks noGrp="1"/>
          </p:cNvSpPr>
          <p:nvPr>
            <p:ph idx="1"/>
          </p:nvPr>
        </p:nvSpPr>
        <p:spPr>
          <a:xfrm>
            <a:off x="609521" y="1600200"/>
            <a:ext cx="10971372" cy="4625609"/>
          </a:xfrm>
        </p:spPr>
        <p:txBody>
          <a:bodyPr>
            <a:normAutofit/>
          </a:bodyPr>
          <a:lstStyle/>
          <a:p>
            <a:pPr>
              <a:lnSpc>
                <a:spcPct val="100000"/>
              </a:lnSpc>
            </a:pPr>
            <a:r>
              <a:rPr lang="en-US" dirty="0" smtClean="0"/>
              <a:t>How do software objects implement real-world objects?</a:t>
            </a:r>
          </a:p>
          <a:p>
            <a:pPr lvl="1">
              <a:lnSpc>
                <a:spcPct val="100000"/>
              </a:lnSpc>
            </a:pPr>
            <a:r>
              <a:rPr lang="en-US" dirty="0" smtClean="0"/>
              <a:t>Use variables/data to implement states</a:t>
            </a:r>
          </a:p>
          <a:p>
            <a:pPr lvl="1">
              <a:lnSpc>
                <a:spcPct val="100000"/>
              </a:lnSpc>
            </a:pPr>
            <a:r>
              <a:rPr lang="en-US" dirty="0" smtClean="0"/>
              <a:t>Use methods/functions to implement behaviors</a:t>
            </a:r>
          </a:p>
          <a:p>
            <a:pPr>
              <a:lnSpc>
                <a:spcPct val="100000"/>
              </a:lnSpc>
            </a:pPr>
            <a:r>
              <a:rPr lang="en-US" dirty="0" smtClean="0"/>
              <a:t>An object is a software bundle of variables and related methods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692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Objects Represent</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7" name="Text Box 2"/>
          <p:cNvSpPr txBox="1">
            <a:spLocks noChangeArrowheads="1"/>
          </p:cNvSpPr>
          <p:nvPr/>
        </p:nvSpPr>
        <p:spPr bwMode="auto">
          <a:xfrm>
            <a:off x="1042988" y="1620838"/>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 </a:t>
            </a:r>
            <a:r>
              <a:rPr kumimoji="0" lang="en-AU" sz="2800" b="1">
                <a:effectLst>
                  <a:outerShdw blurRad="38100" dist="38100" dir="2700000" algn="tl">
                    <a:srgbClr val="000000">
                      <a:alpha val="43137"/>
                    </a:srgbClr>
                  </a:outerShdw>
                </a:effectLst>
              </a:rPr>
              <a:t>checks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people</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shopping list</a:t>
            </a:r>
          </a:p>
          <a:p>
            <a:pPr>
              <a:lnSpc>
                <a:spcPct val="100000"/>
              </a:lnSpc>
              <a:spcBef>
                <a:spcPct val="50000"/>
              </a:spcBef>
            </a:pPr>
            <a:r>
              <a:rPr kumimoji="0" lang="en-AU" sz="2800" b="1">
                <a:effectLst>
                  <a:outerShdw blurRad="38100" dist="38100" dir="2700000" algn="tl">
                    <a:srgbClr val="000000">
                      <a:alpha val="43137"/>
                    </a:srgbClr>
                  </a:outerShdw>
                </a:effectLst>
              </a:rPr>
              <a:t>…</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numbers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characters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queues</a:t>
            </a:r>
          </a:p>
          <a:p>
            <a:pPr>
              <a:lnSpc>
                <a:spcPct val="100000"/>
              </a:lnSpc>
              <a:spcBef>
                <a:spcPct val="50000"/>
              </a:spcBef>
            </a:pPr>
            <a:r>
              <a:rPr kumimoji="0" lang="en-AU" sz="2800" b="1">
                <a:effectLst>
                  <a:outerShdw blurRad="38100" dist="38100" dir="2700000" algn="tl">
                    <a:srgbClr val="000000">
                      <a:alpha val="43137"/>
                    </a:srgbClr>
                  </a:outerShdw>
                </a:effectLst>
                <a:sym typeface="Monotype Sorts" pitchFamily="2" charset="2"/>
              </a:rPr>
              <a:t></a:t>
            </a:r>
            <a:r>
              <a:rPr kumimoji="0" lang="en-AU" sz="2800" b="1">
                <a:effectLst>
                  <a:outerShdw blurRad="38100" dist="38100" dir="2700000" algn="tl">
                    <a:srgbClr val="000000">
                      <a:alpha val="43137"/>
                    </a:srgbClr>
                  </a:outerShdw>
                </a:effectLst>
              </a:rPr>
              <a:t> arrays</a:t>
            </a:r>
          </a:p>
        </p:txBody>
      </p:sp>
      <p:sp>
        <p:nvSpPr>
          <p:cNvPr id="8" name="AutoShape 3"/>
          <p:cNvSpPr>
            <a:spLocks/>
          </p:cNvSpPr>
          <p:nvPr/>
        </p:nvSpPr>
        <p:spPr bwMode="auto">
          <a:xfrm>
            <a:off x="4132263" y="1723520"/>
            <a:ext cx="609600" cy="1609725"/>
          </a:xfrm>
          <a:prstGeom prst="rightBrace">
            <a:avLst>
              <a:gd name="adj1" fmla="val 20725"/>
              <a:gd name="adj2" fmla="val 50000"/>
            </a:avLst>
          </a:prstGeom>
          <a:noFill/>
          <a:ln w="25400">
            <a:solidFill>
              <a:schemeClr val="tx1"/>
            </a:solidFill>
            <a:round/>
            <a:headEnd type="none" w="sm" len="sm"/>
            <a:tailEnd type="none" w="sm" len="sm"/>
          </a:ln>
          <a:effectLst/>
        </p:spPr>
        <p:txBody>
          <a:bodyPr wrap="none" anchor="ctr"/>
          <a:lstStyle/>
          <a:p>
            <a:endParaRPr lang="en-US" b="1" dirty="0">
              <a:effectLst>
                <a:outerShdw blurRad="38100" dist="38100" dir="2700000" algn="tl">
                  <a:srgbClr val="000000">
                    <a:alpha val="43137"/>
                  </a:srgbClr>
                </a:outerShdw>
              </a:effectLst>
            </a:endParaRPr>
          </a:p>
        </p:txBody>
      </p:sp>
      <p:sp>
        <p:nvSpPr>
          <p:cNvPr id="9" name="AutoShape 4"/>
          <p:cNvSpPr>
            <a:spLocks/>
          </p:cNvSpPr>
          <p:nvPr/>
        </p:nvSpPr>
        <p:spPr bwMode="auto">
          <a:xfrm>
            <a:off x="3962400" y="4297400"/>
            <a:ext cx="914400" cy="2193925"/>
          </a:xfrm>
          <a:prstGeom prst="rightBrace">
            <a:avLst>
              <a:gd name="adj1" fmla="val 19994"/>
              <a:gd name="adj2" fmla="val 50000"/>
            </a:avLst>
          </a:prstGeom>
          <a:noFill/>
          <a:ln w="25400">
            <a:solidFill>
              <a:schemeClr val="tx1"/>
            </a:solidFill>
            <a:round/>
            <a:headEnd type="none" w="sm" len="sm"/>
            <a:tailEnd type="none" w="sm" len="sm"/>
          </a:ln>
          <a:effectLst/>
        </p:spPr>
        <p:txBody>
          <a:bodyPr wrap="none" anchor="ctr"/>
          <a:lstStyle/>
          <a:p>
            <a:endParaRPr lang="en-US" b="1">
              <a:effectLst>
                <a:outerShdw blurRad="38100" dist="38100" dir="2700000" algn="tl">
                  <a:srgbClr val="000000">
                    <a:alpha val="43137"/>
                  </a:srgbClr>
                </a:outerShdw>
              </a:effectLst>
            </a:endParaRPr>
          </a:p>
        </p:txBody>
      </p:sp>
      <p:sp>
        <p:nvSpPr>
          <p:cNvPr id="11" name="Text Box 5"/>
          <p:cNvSpPr txBox="1">
            <a:spLocks noChangeArrowheads="1"/>
          </p:cNvSpPr>
          <p:nvPr/>
        </p:nvSpPr>
        <p:spPr bwMode="auto">
          <a:xfrm>
            <a:off x="5178407" y="2002398"/>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effectLst>
                  <a:outerShdw blurRad="38100" dist="38100" dir="2700000" algn="tl">
                    <a:srgbClr val="000000">
                      <a:alpha val="43137"/>
                    </a:srgbClr>
                  </a:outerShdw>
                </a:effectLst>
              </a:rPr>
              <a:t>Things </a:t>
            </a:r>
            <a:r>
              <a:rPr kumimoji="0" lang="en-AU" sz="3200" b="1" dirty="0" smtClean="0">
                <a:effectLst>
                  <a:outerShdw blurRad="38100" dist="38100" dir="2700000" algn="tl">
                    <a:srgbClr val="000000">
                      <a:alpha val="43137"/>
                    </a:srgbClr>
                  </a:outerShdw>
                </a:effectLst>
              </a:rPr>
              <a:t>from the </a:t>
            </a:r>
            <a:r>
              <a:rPr kumimoji="0" lang="en-AU" sz="3200" b="1" dirty="0">
                <a:effectLst>
                  <a:outerShdw blurRad="38100" dist="38100" dir="2700000" algn="tl">
                    <a:srgbClr val="000000">
                      <a:alpha val="43137"/>
                    </a:srgbClr>
                  </a:outerShdw>
                </a:effectLst>
              </a:rPr>
              <a:t>real world</a:t>
            </a:r>
          </a:p>
        </p:txBody>
      </p:sp>
      <p:sp>
        <p:nvSpPr>
          <p:cNvPr id="12" name="Text Box 6"/>
          <p:cNvSpPr txBox="1">
            <a:spLocks noChangeArrowheads="1"/>
          </p:cNvSpPr>
          <p:nvPr/>
        </p:nvSpPr>
        <p:spPr bwMode="auto">
          <a:xfrm>
            <a:off x="5181601" y="4873699"/>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a:effectLst>
                  <a:outerShdw blurRad="38100" dist="38100" dir="2700000" algn="tl">
                    <a:srgbClr val="000000">
                      <a:alpha val="43137"/>
                    </a:srgbClr>
                  </a:outerShdw>
                </a:effectLst>
              </a:rPr>
              <a:t>Things </a:t>
            </a:r>
            <a:r>
              <a:rPr kumimoji="0" lang="en-AU" sz="3200" b="1" smtClean="0">
                <a:effectLst>
                  <a:outerShdw blurRad="38100" dist="38100" dir="2700000" algn="tl">
                    <a:srgbClr val="000000">
                      <a:alpha val="43137"/>
                    </a:srgbClr>
                  </a:outerShdw>
                </a:effectLst>
              </a:rPr>
              <a:t>from the </a:t>
            </a:r>
            <a:r>
              <a:rPr kumimoji="0" lang="en-AU" sz="3200" b="1">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1500682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 Class/Object Type?</a:t>
            </a:r>
            <a:endParaRPr lang="bg-BG" dirty="0"/>
          </a:p>
        </p:txBody>
      </p:sp>
      <p:sp>
        <p:nvSpPr>
          <p:cNvPr id="8" name="Content Placeholder 7"/>
          <p:cNvSpPr>
            <a:spLocks noGrp="1"/>
          </p:cNvSpPr>
          <p:nvPr>
            <p:ph idx="1"/>
          </p:nvPr>
        </p:nvSpPr>
        <p:spPr/>
        <p:txBody>
          <a:bodyPr>
            <a:normAutofit/>
          </a:bodyPr>
          <a:lstStyle/>
          <a:p>
            <a:pPr>
              <a:lnSpc>
                <a:spcPct val="100000"/>
              </a:lnSpc>
            </a:pPr>
            <a:r>
              <a:rPr lang="en-US" dirty="0" smtClean="0"/>
              <a:t>The formal definition of </a:t>
            </a:r>
            <a:r>
              <a:rPr lang="en-US" b="1" dirty="0" smtClean="0"/>
              <a:t>a object type</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gn="r">
              <a:lnSpc>
                <a:spcPct val="100000"/>
              </a:lnSpc>
              <a:spcBef>
                <a:spcPts val="1800"/>
              </a:spcBef>
              <a:buFontTx/>
              <a:buNone/>
            </a:pPr>
            <a:endParaRPr lang="en-US" dirty="0" smtClean="0"/>
          </a:p>
          <a:p>
            <a:pPr algn="r">
              <a:lnSpc>
                <a:spcPct val="100000"/>
              </a:lnSpc>
              <a:spcBef>
                <a:spcPts val="1800"/>
              </a:spcBef>
              <a:buFontTx/>
              <a:buNone/>
            </a:pPr>
            <a:r>
              <a:rPr lang="en-US" sz="2800" dirty="0" smtClean="0"/>
              <a:t>Definition by Google</a:t>
            </a:r>
            <a:endParaRPr lang="en-US" sz="3400" dirty="0" smtClean="0"/>
          </a:p>
          <a:p>
            <a:endParaRPr lang="en-US" dirty="0"/>
          </a:p>
        </p:txBody>
      </p:sp>
      <p:sp>
        <p:nvSpPr>
          <p:cNvPr id="7" name="Text Placeholder 6"/>
          <p:cNvSpPr>
            <a:spLocks noGrp="1"/>
          </p:cNvSpPr>
          <p:nvPr/>
        </p:nvSpPr>
        <p:spPr>
          <a:xfrm>
            <a:off x="1066006" y="2398455"/>
            <a:ext cx="7467600" cy="2554545"/>
          </a:xfrm>
          <a:prstGeom prst="rect">
            <a:avLst/>
          </a:prstGeom>
          <a:noFill/>
          <a:ln w="12700">
            <a:no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tx1"/>
                </a:solidFill>
                <a:latin typeface="+mn-lt"/>
              </a:rPr>
              <a:t>Object types act as templates from which an instance of an object is created at run time. Types define the properties of the object and the methods used to control the object's behavior.</a:t>
            </a:r>
            <a:endParaRPr lang="en-US" sz="3200" dirty="0">
              <a:solidFill>
                <a:schemeClr val="tx1"/>
              </a:solidFill>
              <a:latin typeface="+mn-lt"/>
            </a:endParaRPr>
          </a:p>
        </p:txBody>
      </p:sp>
    </p:spTree>
    <p:extLst>
      <p:ext uri="{BB962C8B-B14F-4D97-AF65-F5344CB8AC3E}">
        <p14:creationId xmlns:p14="http://schemas.microsoft.com/office/powerpoint/2010/main" val="3411239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Types</a:t>
            </a:r>
            <a:endParaRPr lang="bg-BG" dirty="0"/>
          </a:p>
        </p:txBody>
      </p:sp>
      <p:sp>
        <p:nvSpPr>
          <p:cNvPr id="6" name="Content Placeholder 5"/>
          <p:cNvSpPr>
            <a:spLocks noGrp="1"/>
          </p:cNvSpPr>
          <p:nvPr>
            <p:ph idx="1"/>
          </p:nvPr>
        </p:nvSpPr>
        <p:spPr/>
        <p:txBody>
          <a:bodyPr>
            <a:normAutofit lnSpcReduction="10000"/>
          </a:bodyPr>
          <a:lstStyle/>
          <a:p>
            <a:r>
              <a:rPr lang="en-US" smtClean="0"/>
              <a:t>Object Types provide the structure for objects</a:t>
            </a:r>
          </a:p>
          <a:p>
            <a:pPr lvl="1"/>
            <a:r>
              <a:rPr lang="en-US" smtClean="0"/>
              <a:t>Define their prototype, act as template</a:t>
            </a:r>
          </a:p>
          <a:p>
            <a:r>
              <a:rPr lang="en-US" smtClean="0"/>
              <a:t>Object Types define:</a:t>
            </a:r>
          </a:p>
          <a:p>
            <a:pPr lvl="1"/>
            <a:r>
              <a:rPr lang="en-US" smtClean="0"/>
              <a:t>Set of attributes</a:t>
            </a:r>
          </a:p>
          <a:p>
            <a:pPr lvl="2"/>
            <a:r>
              <a:rPr lang="en-US" smtClean="0"/>
              <a:t>Represented by variables and properties</a:t>
            </a:r>
          </a:p>
          <a:p>
            <a:pPr lvl="2"/>
            <a:r>
              <a:rPr lang="en-US" smtClean="0"/>
              <a:t>Hold their state</a:t>
            </a:r>
          </a:p>
          <a:p>
            <a:pPr lvl="1"/>
            <a:r>
              <a:rPr lang="en-US" smtClean="0"/>
              <a:t>Set of actions (behavior)</a:t>
            </a:r>
          </a:p>
          <a:p>
            <a:pPr lvl="2"/>
            <a:r>
              <a:rPr lang="en-US" smtClean="0"/>
              <a:t>Represented by methods</a:t>
            </a:r>
          </a:p>
          <a:p>
            <a:r>
              <a:rPr lang="en-US" smtClean="0"/>
              <a:t>A type defines the methods and types of data associated with an object</a:t>
            </a:r>
          </a:p>
          <a:p>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82198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 Types – Example</a:t>
            </a:r>
            <a:endParaRPr lang="bg-B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7" name="Rectangle 3"/>
          <p:cNvSpPr>
            <a:spLocks noChangeArrowheads="1"/>
          </p:cNvSpPr>
          <p:nvPr/>
        </p:nvSpPr>
        <p:spPr bwMode="auto">
          <a:xfrm>
            <a:off x="1585912" y="2968051"/>
            <a:ext cx="3810000" cy="602830"/>
          </a:xfrm>
          <a:prstGeom prst="rect">
            <a:avLst/>
          </a:prstGeom>
          <a:no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Account</a:t>
            </a:r>
          </a:p>
        </p:txBody>
      </p:sp>
      <p:sp>
        <p:nvSpPr>
          <p:cNvPr id="9" name="Rectangle 4"/>
          <p:cNvSpPr>
            <a:spLocks noChangeArrowheads="1"/>
          </p:cNvSpPr>
          <p:nvPr/>
        </p:nvSpPr>
        <p:spPr bwMode="auto">
          <a:xfrm>
            <a:off x="1585912" y="3574402"/>
            <a:ext cx="3810000" cy="987551"/>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10" name="Rectangle 5"/>
          <p:cNvSpPr>
            <a:spLocks noChangeArrowheads="1"/>
          </p:cNvSpPr>
          <p:nvPr/>
        </p:nvSpPr>
        <p:spPr bwMode="auto">
          <a:xfrm>
            <a:off x="1585912" y="4571329"/>
            <a:ext cx="3810000" cy="1372271"/>
          </a:xfrm>
          <a:prstGeom prst="rect">
            <a:avLst/>
          </a:prstGeom>
          <a:no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+Suspend</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6"/>
          <p:cNvSpPr>
            <a:spLocks noChangeArrowheads="1"/>
          </p:cNvSpPr>
          <p:nvPr/>
        </p:nvSpPr>
        <p:spPr bwMode="auto">
          <a:xfrm>
            <a:off x="3282408" y="1923749"/>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Type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2" name="AutoShape 7"/>
          <p:cNvSpPr>
            <a:spLocks noChangeArrowheads="1"/>
          </p:cNvSpPr>
          <p:nvPr/>
        </p:nvSpPr>
        <p:spPr bwMode="auto">
          <a:xfrm>
            <a:off x="5776912" y="1948297"/>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3" name="AutoShape 8"/>
          <p:cNvSpPr>
            <a:spLocks noChangeArrowheads="1"/>
          </p:cNvSpPr>
          <p:nvPr/>
        </p:nvSpPr>
        <p:spPr bwMode="auto">
          <a:xfrm>
            <a:off x="5853112" y="4462897"/>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10295764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1">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FFC000"/>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3151</TotalTime>
  <Words>2185</Words>
  <Application>Microsoft Office PowerPoint</Application>
  <PresentationFormat>Custom</PresentationFormat>
  <Paragraphs>383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Module</vt:lpstr>
      <vt:lpstr>Frontend JavaScript              </vt:lpstr>
      <vt:lpstr>Table of Contents</vt:lpstr>
      <vt:lpstr>Objects in JS</vt:lpstr>
      <vt:lpstr>What are Objects?</vt:lpstr>
      <vt:lpstr>What are Objects…? </vt:lpstr>
      <vt:lpstr>Objects Represent</vt:lpstr>
      <vt:lpstr>What is a Class/Object Type?</vt:lpstr>
      <vt:lpstr>Object Types</vt:lpstr>
      <vt:lpstr>Object Types – Example</vt:lpstr>
      <vt:lpstr>Objects</vt:lpstr>
      <vt:lpstr>Objects – Example</vt:lpstr>
      <vt:lpstr>Objects Overview</vt:lpstr>
      <vt:lpstr>Object Properties</vt:lpstr>
      <vt:lpstr>Objects in JS</vt:lpstr>
      <vt:lpstr>More about Objects</vt:lpstr>
      <vt:lpstr>JSON Objects</vt:lpstr>
      <vt:lpstr>Objects and JSON</vt:lpstr>
      <vt:lpstr>Problem: Towns to JSON</vt:lpstr>
      <vt:lpstr>Solution: Towns to JSON</vt:lpstr>
      <vt:lpstr>Nested Objects in JS</vt:lpstr>
      <vt:lpstr>Building a JSON Object</vt:lpstr>
      <vt:lpstr>JSON Building Function</vt:lpstr>
      <vt:lpstr>Object and Primitive Types</vt:lpstr>
      <vt:lpstr>Reference and Primitive Types</vt:lpstr>
      <vt:lpstr>Reference and Primitive Types…</vt:lpstr>
      <vt:lpstr>Primitive Types</vt:lpstr>
      <vt:lpstr>Primitive Types – Example</vt:lpstr>
      <vt:lpstr>Reference Type</vt:lpstr>
      <vt:lpstr>The Map Class</vt:lpstr>
      <vt:lpstr>The Map Class</vt:lpstr>
      <vt:lpstr>Phonebook – Map Example</vt:lpstr>
      <vt:lpstr>Maps Preserve the Insertion Order of Keys</vt:lpstr>
      <vt:lpstr>The Set Class</vt:lpstr>
      <vt:lpstr>The Set Class in JS</vt:lpstr>
      <vt:lpstr>Problem: Extract Unique Words</vt:lpstr>
      <vt:lpstr>Solution: Extract Unique Words</vt:lpstr>
      <vt:lpstr>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cp:lastModifiedBy>Windows User</cp:lastModifiedBy>
  <cp:revision>431</cp:revision>
  <dcterms:created xsi:type="dcterms:W3CDTF">2006-08-16T00:00:00Z</dcterms:created>
  <dcterms:modified xsi:type="dcterms:W3CDTF">2019-05-09T15:54:26Z</dcterms:modified>
</cp:coreProperties>
</file>